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1"/>
  </p:notesMasterIdLst>
  <p:sldIdLst>
    <p:sldId id="256" r:id="rId2"/>
    <p:sldId id="351" r:id="rId3"/>
    <p:sldId id="352" r:id="rId4"/>
    <p:sldId id="353" r:id="rId5"/>
    <p:sldId id="294" r:id="rId6"/>
    <p:sldId id="347" r:id="rId7"/>
    <p:sldId id="348" r:id="rId8"/>
    <p:sldId id="349" r:id="rId9"/>
    <p:sldId id="293" r:id="rId10"/>
    <p:sldId id="305" r:id="rId11"/>
    <p:sldId id="257" r:id="rId12"/>
    <p:sldId id="300" r:id="rId13"/>
    <p:sldId id="273" r:id="rId14"/>
    <p:sldId id="258" r:id="rId15"/>
    <p:sldId id="259" r:id="rId16"/>
    <p:sldId id="275" r:id="rId17"/>
    <p:sldId id="276" r:id="rId18"/>
    <p:sldId id="272" r:id="rId19"/>
    <p:sldId id="277" r:id="rId20"/>
    <p:sldId id="278" r:id="rId21"/>
    <p:sldId id="260" r:id="rId22"/>
    <p:sldId id="281" r:id="rId23"/>
    <p:sldId id="282" r:id="rId24"/>
    <p:sldId id="280" r:id="rId25"/>
    <p:sldId id="279" r:id="rId26"/>
    <p:sldId id="261" r:id="rId27"/>
    <p:sldId id="262" r:id="rId28"/>
    <p:sldId id="270" r:id="rId29"/>
    <p:sldId id="266" r:id="rId30"/>
    <p:sldId id="267" r:id="rId31"/>
    <p:sldId id="269" r:id="rId32"/>
    <p:sldId id="271" r:id="rId33"/>
    <p:sldId id="263" r:id="rId34"/>
    <p:sldId id="268" r:id="rId35"/>
    <p:sldId id="288" r:id="rId36"/>
    <p:sldId id="359" r:id="rId37"/>
    <p:sldId id="289" r:id="rId38"/>
    <p:sldId id="299" r:id="rId39"/>
    <p:sldId id="322" r:id="rId40"/>
    <p:sldId id="324" r:id="rId41"/>
    <p:sldId id="325" r:id="rId42"/>
    <p:sldId id="326" r:id="rId43"/>
    <p:sldId id="328" r:id="rId44"/>
    <p:sldId id="332" r:id="rId45"/>
    <p:sldId id="330" r:id="rId46"/>
    <p:sldId id="335" r:id="rId47"/>
    <p:sldId id="329" r:id="rId48"/>
    <p:sldId id="334" r:id="rId49"/>
    <p:sldId id="337" r:id="rId50"/>
    <p:sldId id="339" r:id="rId51"/>
    <p:sldId id="338" r:id="rId52"/>
    <p:sldId id="340" r:id="rId53"/>
    <p:sldId id="341" r:id="rId54"/>
    <p:sldId id="342" r:id="rId55"/>
    <p:sldId id="343" r:id="rId56"/>
    <p:sldId id="345" r:id="rId57"/>
    <p:sldId id="346" r:id="rId58"/>
    <p:sldId id="283" r:id="rId59"/>
    <p:sldId id="297" r:id="rId60"/>
    <p:sldId id="309" r:id="rId61"/>
    <p:sldId id="311" r:id="rId62"/>
    <p:sldId id="286" r:id="rId63"/>
    <p:sldId id="312" r:id="rId64"/>
    <p:sldId id="265" r:id="rId65"/>
    <p:sldId id="315" r:id="rId66"/>
    <p:sldId id="321" r:id="rId67"/>
    <p:sldId id="317" r:id="rId68"/>
    <p:sldId id="318" r:id="rId69"/>
    <p:sldId id="319" r:id="rId70"/>
    <p:sldId id="331" r:id="rId71"/>
    <p:sldId id="336" r:id="rId72"/>
    <p:sldId id="285" r:id="rId73"/>
    <p:sldId id="313" r:id="rId74"/>
    <p:sldId id="301" r:id="rId75"/>
    <p:sldId id="354" r:id="rId76"/>
    <p:sldId id="356" r:id="rId77"/>
    <p:sldId id="358" r:id="rId78"/>
    <p:sldId id="357" r:id="rId79"/>
    <p:sldId id="287" r:id="rId80"/>
    <p:sldId id="308" r:id="rId81"/>
    <p:sldId id="303" r:id="rId82"/>
    <p:sldId id="302" r:id="rId83"/>
    <p:sldId id="360" r:id="rId84"/>
    <p:sldId id="291" r:id="rId85"/>
    <p:sldId id="361" r:id="rId86"/>
    <p:sldId id="306" r:id="rId87"/>
    <p:sldId id="292" r:id="rId88"/>
    <p:sldId id="307" r:id="rId89"/>
    <p:sldId id="290" r:id="rId9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92ED80-61DA-4CFE-AD53-86AF4FBCE180}" v="20" dt="2026-04-24T04:21:40.5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37" autoAdjust="0"/>
    <p:restoredTop sz="94660"/>
  </p:normalViewPr>
  <p:slideViewPr>
    <p:cSldViewPr snapToGrid="0">
      <p:cViewPr>
        <p:scale>
          <a:sx n="67" d="100"/>
          <a:sy n="67" d="100"/>
        </p:scale>
        <p:origin x="132" y="7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van Zavala" userId="058716458f264bdb" providerId="LiveId" clId="{D0603317-0CF5-4E48-90C4-6B3DFC9F98E2}"/>
    <pc:docChg chg="undo redo custSel addSld delSld modSld sldOrd">
      <pc:chgData name="Ivan Zavala" userId="058716458f264bdb" providerId="LiveId" clId="{D0603317-0CF5-4E48-90C4-6B3DFC9F98E2}" dt="2026-05-08T03:53:06.849" v="19616" actId="26606"/>
      <pc:docMkLst>
        <pc:docMk/>
      </pc:docMkLst>
      <pc:sldChg chg="addSp modSp mod setBg addAnim setClrOvrMap">
        <pc:chgData name="Ivan Zavala" userId="058716458f264bdb" providerId="LiveId" clId="{D0603317-0CF5-4E48-90C4-6B3DFC9F98E2}" dt="2026-05-08T02:58:09.820" v="19263" actId="27614"/>
        <pc:sldMkLst>
          <pc:docMk/>
          <pc:sldMk cId="2299638759" sldId="256"/>
        </pc:sldMkLst>
        <pc:spChg chg="mod">
          <ac:chgData name="Ivan Zavala" userId="058716458f264bdb" providerId="LiveId" clId="{D0603317-0CF5-4E48-90C4-6B3DFC9F98E2}" dt="2026-05-08T02:57:58.529" v="19260" actId="26606"/>
          <ac:spMkLst>
            <pc:docMk/>
            <pc:sldMk cId="2299638759" sldId="256"/>
            <ac:spMk id="2" creationId="{5D8C3181-C9AD-68D3-3A5B-0186049B13D6}"/>
          </ac:spMkLst>
        </pc:spChg>
        <pc:spChg chg="mod">
          <ac:chgData name="Ivan Zavala" userId="058716458f264bdb" providerId="LiveId" clId="{D0603317-0CF5-4E48-90C4-6B3DFC9F98E2}" dt="2026-05-08T02:57:58.529" v="19260" actId="26606"/>
          <ac:spMkLst>
            <pc:docMk/>
            <pc:sldMk cId="2299638759" sldId="256"/>
            <ac:spMk id="3" creationId="{1300A0D5-AB43-A450-9A94-D577289BBA4E}"/>
          </ac:spMkLst>
        </pc:spChg>
        <pc:spChg chg="add">
          <ac:chgData name="Ivan Zavala" userId="058716458f264bdb" providerId="LiveId" clId="{D0603317-0CF5-4E48-90C4-6B3DFC9F98E2}" dt="2026-05-08T02:57:58.529" v="19260" actId="26606"/>
          <ac:spMkLst>
            <pc:docMk/>
            <pc:sldMk cId="2299638759" sldId="256"/>
            <ac:spMk id="10" creationId="{0671A8AE-40A1-4631-A6B8-581AFF065482}"/>
          </ac:spMkLst>
        </pc:spChg>
        <pc:spChg chg="add">
          <ac:chgData name="Ivan Zavala" userId="058716458f264bdb" providerId="LiveId" clId="{D0603317-0CF5-4E48-90C4-6B3DFC9F98E2}" dt="2026-05-08T02:57:58.529" v="19260" actId="26606"/>
          <ac:spMkLst>
            <pc:docMk/>
            <pc:sldMk cId="2299638759" sldId="256"/>
            <ac:spMk id="12" creationId="{AB58EF07-17C2-48CF-ABB0-EEF1F17CB8F0}"/>
          </ac:spMkLst>
        </pc:spChg>
        <pc:spChg chg="add">
          <ac:chgData name="Ivan Zavala" userId="058716458f264bdb" providerId="LiveId" clId="{D0603317-0CF5-4E48-90C4-6B3DFC9F98E2}" dt="2026-05-08T02:57:58.529" v="19260" actId="26606"/>
          <ac:spMkLst>
            <pc:docMk/>
            <pc:sldMk cId="2299638759" sldId="256"/>
            <ac:spMk id="14" creationId="{AF2F604E-43BE-4DC3-B983-E071523364F8}"/>
          </ac:spMkLst>
        </pc:spChg>
        <pc:spChg chg="add">
          <ac:chgData name="Ivan Zavala" userId="058716458f264bdb" providerId="LiveId" clId="{D0603317-0CF5-4E48-90C4-6B3DFC9F98E2}" dt="2026-05-08T02:57:58.529" v="19260" actId="26606"/>
          <ac:spMkLst>
            <pc:docMk/>
            <pc:sldMk cId="2299638759" sldId="256"/>
            <ac:spMk id="16" creationId="{08C9B587-E65E-4B52-B37C-ABEBB6E87928}"/>
          </ac:spMkLst>
        </pc:spChg>
        <pc:picChg chg="add mod ord">
          <ac:chgData name="Ivan Zavala" userId="058716458f264bdb" providerId="LiveId" clId="{D0603317-0CF5-4E48-90C4-6B3DFC9F98E2}" dt="2026-05-08T02:58:09.820" v="19263" actId="27614"/>
          <ac:picMkLst>
            <pc:docMk/>
            <pc:sldMk cId="2299638759" sldId="256"/>
            <ac:picMk id="5" creationId="{FE58455F-E80E-9DFE-3E9D-23FC306AB6CE}"/>
          </ac:picMkLst>
        </pc:picChg>
      </pc:sldChg>
      <pc:sldChg chg="modSp mod">
        <pc:chgData name="Ivan Zavala" userId="058716458f264bdb" providerId="LiveId" clId="{D0603317-0CF5-4E48-90C4-6B3DFC9F98E2}" dt="2026-04-23T22:49:52.828" v="15233" actId="5793"/>
        <pc:sldMkLst>
          <pc:docMk/>
          <pc:sldMk cId="3366915893" sldId="265"/>
        </pc:sldMkLst>
        <pc:spChg chg="mod">
          <ac:chgData name="Ivan Zavala" userId="058716458f264bdb" providerId="LiveId" clId="{D0603317-0CF5-4E48-90C4-6B3DFC9F98E2}" dt="2026-04-23T22:49:52.828" v="15233" actId="5793"/>
          <ac:spMkLst>
            <pc:docMk/>
            <pc:sldMk cId="3366915893" sldId="265"/>
            <ac:spMk id="3" creationId="{E4F93747-65DC-E11E-97C4-23F37C95F92D}"/>
          </ac:spMkLst>
        </pc:spChg>
      </pc:sldChg>
      <pc:sldChg chg="addSp modSp mod setBg">
        <pc:chgData name="Ivan Zavala" userId="058716458f264bdb" providerId="LiveId" clId="{D0603317-0CF5-4E48-90C4-6B3DFC9F98E2}" dt="2026-05-08T03:41:22.903" v="19352" actId="14100"/>
        <pc:sldMkLst>
          <pc:docMk/>
          <pc:sldMk cId="3011133090" sldId="271"/>
        </pc:sldMkLst>
        <pc:spChg chg="mod">
          <ac:chgData name="Ivan Zavala" userId="058716458f264bdb" providerId="LiveId" clId="{D0603317-0CF5-4E48-90C4-6B3DFC9F98E2}" dt="2026-05-08T03:41:13.068" v="19349" actId="20577"/>
          <ac:spMkLst>
            <pc:docMk/>
            <pc:sldMk cId="3011133090" sldId="271"/>
            <ac:spMk id="2" creationId="{ED23EF48-4D34-AB5E-ECD2-E13B2BE9DEA8}"/>
          </ac:spMkLst>
        </pc:spChg>
        <pc:spChg chg="mod">
          <ac:chgData name="Ivan Zavala" userId="058716458f264bdb" providerId="LiveId" clId="{D0603317-0CF5-4E48-90C4-6B3DFC9F98E2}" dt="2026-05-08T03:41:22.903" v="19352" actId="14100"/>
          <ac:spMkLst>
            <pc:docMk/>
            <pc:sldMk cId="3011133090" sldId="271"/>
            <ac:spMk id="3" creationId="{8F33C2BB-C1E5-1AAA-3B19-1222A1CDBD7C}"/>
          </ac:spMkLst>
        </pc:spChg>
        <pc:spChg chg="add">
          <ac:chgData name="Ivan Zavala" userId="058716458f264bdb" providerId="LiveId" clId="{D0603317-0CF5-4E48-90C4-6B3DFC9F98E2}" dt="2026-05-08T03:40:56.697" v="19332" actId="26606"/>
          <ac:spMkLst>
            <pc:docMk/>
            <pc:sldMk cId="3011133090" sldId="271"/>
            <ac:spMk id="10" creationId="{80DF40B2-80F7-4E71-B46C-284163F3654A}"/>
          </ac:spMkLst>
        </pc:spChg>
        <pc:picChg chg="add mod">
          <ac:chgData name="Ivan Zavala" userId="058716458f264bdb" providerId="LiveId" clId="{D0603317-0CF5-4E48-90C4-6B3DFC9F98E2}" dt="2026-05-08T03:40:58.166" v="19334" actId="962"/>
          <ac:picMkLst>
            <pc:docMk/>
            <pc:sldMk cId="3011133090" sldId="271"/>
            <ac:picMk id="5" creationId="{EDAFD398-A864-0B64-E2D8-58DE36DC6F4A}"/>
          </ac:picMkLst>
        </pc:picChg>
      </pc:sldChg>
      <pc:sldChg chg="modSp mod">
        <pc:chgData name="Ivan Zavala" userId="058716458f264bdb" providerId="LiveId" clId="{D0603317-0CF5-4E48-90C4-6B3DFC9F98E2}" dt="2026-04-23T22:46:18.169" v="15201"/>
        <pc:sldMkLst>
          <pc:docMk/>
          <pc:sldMk cId="2555663587" sldId="285"/>
        </pc:sldMkLst>
        <pc:spChg chg="mod">
          <ac:chgData name="Ivan Zavala" userId="058716458f264bdb" providerId="LiveId" clId="{D0603317-0CF5-4E48-90C4-6B3DFC9F98E2}" dt="2026-04-23T22:46:18.169" v="15201"/>
          <ac:spMkLst>
            <pc:docMk/>
            <pc:sldMk cId="2555663587" sldId="285"/>
            <ac:spMk id="3" creationId="{C30CB0E8-A32F-82B2-CE5D-0DB9CAB00983}"/>
          </ac:spMkLst>
        </pc:spChg>
      </pc:sldChg>
      <pc:sldChg chg="modSp mod">
        <pc:chgData name="Ivan Zavala" userId="058716458f264bdb" providerId="LiveId" clId="{D0603317-0CF5-4E48-90C4-6B3DFC9F98E2}" dt="2026-04-23T22:43:56.528" v="15195" actId="20577"/>
        <pc:sldMkLst>
          <pc:docMk/>
          <pc:sldMk cId="1936506412" sldId="286"/>
        </pc:sldMkLst>
        <pc:spChg chg="mod">
          <ac:chgData name="Ivan Zavala" userId="058716458f264bdb" providerId="LiveId" clId="{D0603317-0CF5-4E48-90C4-6B3DFC9F98E2}" dt="2026-04-23T22:43:56.528" v="15195" actId="20577"/>
          <ac:spMkLst>
            <pc:docMk/>
            <pc:sldMk cId="1936506412" sldId="286"/>
            <ac:spMk id="8" creationId="{8E7D8FBC-8809-DF3C-4AD6-E44B3D253702}"/>
          </ac:spMkLst>
        </pc:spChg>
      </pc:sldChg>
      <pc:sldChg chg="addSp modSp mod setBg">
        <pc:chgData name="Ivan Zavala" userId="058716458f264bdb" providerId="LiveId" clId="{D0603317-0CF5-4E48-90C4-6B3DFC9F98E2}" dt="2026-05-08T03:42:17.890" v="19358" actId="962"/>
        <pc:sldMkLst>
          <pc:docMk/>
          <pc:sldMk cId="3263439125" sldId="288"/>
        </pc:sldMkLst>
        <pc:spChg chg="mod">
          <ac:chgData name="Ivan Zavala" userId="058716458f264bdb" providerId="LiveId" clId="{D0603317-0CF5-4E48-90C4-6B3DFC9F98E2}" dt="2026-05-08T03:42:16.492" v="19354" actId="26606"/>
          <ac:spMkLst>
            <pc:docMk/>
            <pc:sldMk cId="3263439125" sldId="288"/>
            <ac:spMk id="2" creationId="{B7631056-02F0-7D4B-BB94-7FF6796DE252}"/>
          </ac:spMkLst>
        </pc:spChg>
        <pc:spChg chg="mod">
          <ac:chgData name="Ivan Zavala" userId="058716458f264bdb" providerId="LiveId" clId="{D0603317-0CF5-4E48-90C4-6B3DFC9F98E2}" dt="2026-05-08T03:42:16.492" v="19354" actId="26606"/>
          <ac:spMkLst>
            <pc:docMk/>
            <pc:sldMk cId="3263439125" sldId="288"/>
            <ac:spMk id="3" creationId="{60BF98BD-2930-E257-A953-B98E914FAADA}"/>
          </ac:spMkLst>
        </pc:spChg>
        <pc:spChg chg="add">
          <ac:chgData name="Ivan Zavala" userId="058716458f264bdb" providerId="LiveId" clId="{D0603317-0CF5-4E48-90C4-6B3DFC9F98E2}" dt="2026-05-08T03:42:16.492" v="19354" actId="26606"/>
          <ac:spMkLst>
            <pc:docMk/>
            <pc:sldMk cId="3263439125" sldId="288"/>
            <ac:spMk id="10" creationId="{743AA782-23D1-4521-8CAD-47662984AA08}"/>
          </ac:spMkLst>
        </pc:spChg>
        <pc:spChg chg="add">
          <ac:chgData name="Ivan Zavala" userId="058716458f264bdb" providerId="LiveId" clId="{D0603317-0CF5-4E48-90C4-6B3DFC9F98E2}" dt="2026-05-08T03:42:16.492" v="19354" actId="26606"/>
          <ac:spMkLst>
            <pc:docMk/>
            <pc:sldMk cId="3263439125" sldId="288"/>
            <ac:spMk id="12" creationId="{650D18FE-0824-4A46-B22C-A86B52E5780A}"/>
          </ac:spMkLst>
        </pc:spChg>
        <pc:picChg chg="add mod">
          <ac:chgData name="Ivan Zavala" userId="058716458f264bdb" providerId="LiveId" clId="{D0603317-0CF5-4E48-90C4-6B3DFC9F98E2}" dt="2026-05-08T03:42:17.890" v="19358" actId="962"/>
          <ac:picMkLst>
            <pc:docMk/>
            <pc:sldMk cId="3263439125" sldId="288"/>
            <ac:picMk id="5" creationId="{CD407673-C28E-B629-F0E6-E760B2D78D8C}"/>
          </ac:picMkLst>
        </pc:picChg>
      </pc:sldChg>
      <pc:sldChg chg="addSp delSp modSp new mod ord setBg">
        <pc:chgData name="Ivan Zavala" userId="058716458f264bdb" providerId="LiveId" clId="{D0603317-0CF5-4E48-90C4-6B3DFC9F98E2}" dt="2026-05-08T03:51:58.370" v="19600" actId="20577"/>
        <pc:sldMkLst>
          <pc:docMk/>
          <pc:sldMk cId="2643636370" sldId="290"/>
        </pc:sldMkLst>
        <pc:spChg chg="mod">
          <ac:chgData name="Ivan Zavala" userId="058716458f264bdb" providerId="LiveId" clId="{D0603317-0CF5-4E48-90C4-6B3DFC9F98E2}" dt="2026-05-08T03:51:58.370" v="19600" actId="20577"/>
          <ac:spMkLst>
            <pc:docMk/>
            <pc:sldMk cId="2643636370" sldId="290"/>
            <ac:spMk id="2" creationId="{4E37B534-7FA0-D03A-2DC5-07956FB6C251}"/>
          </ac:spMkLst>
        </pc:spChg>
        <pc:spChg chg="mod ord">
          <ac:chgData name="Ivan Zavala" userId="058716458f264bdb" providerId="LiveId" clId="{D0603317-0CF5-4E48-90C4-6B3DFC9F98E2}" dt="2026-05-08T03:39:42.639" v="19329" actId="26606"/>
          <ac:spMkLst>
            <pc:docMk/>
            <pc:sldMk cId="2643636370" sldId="290"/>
            <ac:spMk id="3" creationId="{F89B227B-F785-9A3B-03B6-7819EC6557DD}"/>
          </ac:spMkLst>
        </pc:spChg>
        <pc:spChg chg="add del">
          <ac:chgData name="Ivan Zavala" userId="058716458f264bdb" providerId="LiveId" clId="{D0603317-0CF5-4E48-90C4-6B3DFC9F98E2}" dt="2026-05-08T03:39:37.757" v="19324" actId="26606"/>
          <ac:spMkLst>
            <pc:docMk/>
            <pc:sldMk cId="2643636370" sldId="290"/>
            <ac:spMk id="10" creationId="{04812C46-200A-4DEB-A05E-3ED6C68C2387}"/>
          </ac:spMkLst>
        </pc:spChg>
        <pc:spChg chg="add del">
          <ac:chgData name="Ivan Zavala" userId="058716458f264bdb" providerId="LiveId" clId="{D0603317-0CF5-4E48-90C4-6B3DFC9F98E2}" dt="2026-05-08T03:39:37.757" v="19324" actId="26606"/>
          <ac:spMkLst>
            <pc:docMk/>
            <pc:sldMk cId="2643636370" sldId="290"/>
            <ac:spMk id="12" creationId="{D1EA859B-E555-4109-94F3-6700E046E008}"/>
          </ac:spMkLst>
        </pc:spChg>
        <pc:spChg chg="add del">
          <ac:chgData name="Ivan Zavala" userId="058716458f264bdb" providerId="LiveId" clId="{D0603317-0CF5-4E48-90C4-6B3DFC9F98E2}" dt="2026-05-08T03:39:39.327" v="19326" actId="26606"/>
          <ac:spMkLst>
            <pc:docMk/>
            <pc:sldMk cId="2643636370" sldId="290"/>
            <ac:spMk id="14" creationId="{F13C74B1-5B17-4795-BED0-7140497B445A}"/>
          </ac:spMkLst>
        </pc:spChg>
        <pc:spChg chg="add del">
          <ac:chgData name="Ivan Zavala" userId="058716458f264bdb" providerId="LiveId" clId="{D0603317-0CF5-4E48-90C4-6B3DFC9F98E2}" dt="2026-05-08T03:39:39.327" v="19326" actId="26606"/>
          <ac:spMkLst>
            <pc:docMk/>
            <pc:sldMk cId="2643636370" sldId="290"/>
            <ac:spMk id="15" creationId="{D4974D33-8DC5-464E-8C6D-BE58F0669C17}"/>
          </ac:spMkLst>
        </pc:spChg>
        <pc:spChg chg="add del">
          <ac:chgData name="Ivan Zavala" userId="058716458f264bdb" providerId="LiveId" clId="{D0603317-0CF5-4E48-90C4-6B3DFC9F98E2}" dt="2026-05-08T03:39:42.629" v="19328" actId="26606"/>
          <ac:spMkLst>
            <pc:docMk/>
            <pc:sldMk cId="2643636370" sldId="290"/>
            <ac:spMk id="17" creationId="{D009D6D5-DAC2-4A8B-A17A-E206B9012D09}"/>
          </ac:spMkLst>
        </pc:spChg>
        <pc:spChg chg="add">
          <ac:chgData name="Ivan Zavala" userId="058716458f264bdb" providerId="LiveId" clId="{D0603317-0CF5-4E48-90C4-6B3DFC9F98E2}" dt="2026-05-08T03:39:42.639" v="19329" actId="26606"/>
          <ac:spMkLst>
            <pc:docMk/>
            <pc:sldMk cId="2643636370" sldId="290"/>
            <ac:spMk id="19" creationId="{23E547B5-89CF-4EC0-96DE-25771AED0799}"/>
          </ac:spMkLst>
        </pc:spChg>
        <pc:spChg chg="add">
          <ac:chgData name="Ivan Zavala" userId="058716458f264bdb" providerId="LiveId" clId="{D0603317-0CF5-4E48-90C4-6B3DFC9F98E2}" dt="2026-05-08T03:39:42.639" v="19329" actId="26606"/>
          <ac:spMkLst>
            <pc:docMk/>
            <pc:sldMk cId="2643636370" sldId="290"/>
            <ac:spMk id="20" creationId="{3F0B8CEB-8279-4E5E-A0CE-1FC9F71736F2}"/>
          </ac:spMkLst>
        </pc:spChg>
        <pc:picChg chg="add mod ord">
          <ac:chgData name="Ivan Zavala" userId="058716458f264bdb" providerId="LiveId" clId="{D0603317-0CF5-4E48-90C4-6B3DFC9F98E2}" dt="2026-05-08T03:39:48.292" v="19330" actId="27614"/>
          <ac:picMkLst>
            <pc:docMk/>
            <pc:sldMk cId="2643636370" sldId="290"/>
            <ac:picMk id="5" creationId="{A6246FA4-81F3-7ED9-28F0-F2C46CC58311}"/>
          </ac:picMkLst>
        </pc:picChg>
      </pc:sldChg>
      <pc:sldChg chg="modSp mod">
        <pc:chgData name="Ivan Zavala" userId="058716458f264bdb" providerId="LiveId" clId="{D0603317-0CF5-4E48-90C4-6B3DFC9F98E2}" dt="2026-05-08T03:51:24.602" v="19549" actId="20577"/>
        <pc:sldMkLst>
          <pc:docMk/>
          <pc:sldMk cId="2235110729" sldId="291"/>
        </pc:sldMkLst>
        <pc:spChg chg="mod">
          <ac:chgData name="Ivan Zavala" userId="058716458f264bdb" providerId="LiveId" clId="{D0603317-0CF5-4E48-90C4-6B3DFC9F98E2}" dt="2026-05-08T03:51:24.602" v="19549" actId="20577"/>
          <ac:spMkLst>
            <pc:docMk/>
            <pc:sldMk cId="2235110729" sldId="291"/>
            <ac:spMk id="2" creationId="{FE9DC051-B3FD-0D2E-883E-F39E73BFAC98}"/>
          </ac:spMkLst>
        </pc:spChg>
        <pc:spChg chg="mod">
          <ac:chgData name="Ivan Zavala" userId="058716458f264bdb" providerId="LiveId" clId="{D0603317-0CF5-4E48-90C4-6B3DFC9F98E2}" dt="2026-05-08T03:48:15.269" v="19432" actId="27636"/>
          <ac:spMkLst>
            <pc:docMk/>
            <pc:sldMk cId="2235110729" sldId="291"/>
            <ac:spMk id="3" creationId="{3789D4CE-36A9-58A5-AF1B-624325328027}"/>
          </ac:spMkLst>
        </pc:spChg>
      </pc:sldChg>
      <pc:sldChg chg="addSp delSp modSp mod setBg">
        <pc:chgData name="Ivan Zavala" userId="058716458f264bdb" providerId="LiveId" clId="{D0603317-0CF5-4E48-90C4-6B3DFC9F98E2}" dt="2026-05-08T03:21:15.205" v="19318" actId="20577"/>
        <pc:sldMkLst>
          <pc:docMk/>
          <pc:sldMk cId="2314640882" sldId="292"/>
        </pc:sldMkLst>
        <pc:spChg chg="mod">
          <ac:chgData name="Ivan Zavala" userId="058716458f264bdb" providerId="LiveId" clId="{D0603317-0CF5-4E48-90C4-6B3DFC9F98E2}" dt="2026-05-08T03:20:56.511" v="19302" actId="26606"/>
          <ac:spMkLst>
            <pc:docMk/>
            <pc:sldMk cId="2314640882" sldId="292"/>
            <ac:spMk id="2" creationId="{4F27776A-514F-6A59-501E-D10BF014FCD6}"/>
          </ac:spMkLst>
        </pc:spChg>
        <pc:spChg chg="mod">
          <ac:chgData name="Ivan Zavala" userId="058716458f264bdb" providerId="LiveId" clId="{D0603317-0CF5-4E48-90C4-6B3DFC9F98E2}" dt="2026-05-08T03:21:15.205" v="19318" actId="20577"/>
          <ac:spMkLst>
            <pc:docMk/>
            <pc:sldMk cId="2314640882" sldId="292"/>
            <ac:spMk id="3" creationId="{F4FD0DAB-537A-A4EC-6A0D-F4BDD5A96361}"/>
          </ac:spMkLst>
        </pc:spChg>
        <pc:spChg chg="add del">
          <ac:chgData name="Ivan Zavala" userId="058716458f264bdb" providerId="LiveId" clId="{D0603317-0CF5-4E48-90C4-6B3DFC9F98E2}" dt="2026-05-08T03:20:56.507" v="19301" actId="26606"/>
          <ac:spMkLst>
            <pc:docMk/>
            <pc:sldMk cId="2314640882" sldId="292"/>
            <ac:spMk id="10" creationId="{04812C46-200A-4DEB-A05E-3ED6C68C2387}"/>
          </ac:spMkLst>
        </pc:spChg>
        <pc:spChg chg="add del">
          <ac:chgData name="Ivan Zavala" userId="058716458f264bdb" providerId="LiveId" clId="{D0603317-0CF5-4E48-90C4-6B3DFC9F98E2}" dt="2026-05-08T03:20:56.507" v="19301" actId="26606"/>
          <ac:spMkLst>
            <pc:docMk/>
            <pc:sldMk cId="2314640882" sldId="292"/>
            <ac:spMk id="12" creationId="{D1EA859B-E555-4109-94F3-6700E046E008}"/>
          </ac:spMkLst>
        </pc:spChg>
        <pc:spChg chg="add">
          <ac:chgData name="Ivan Zavala" userId="058716458f264bdb" providerId="LiveId" clId="{D0603317-0CF5-4E48-90C4-6B3DFC9F98E2}" dt="2026-05-08T03:20:56.511" v="19302" actId="26606"/>
          <ac:spMkLst>
            <pc:docMk/>
            <pc:sldMk cId="2314640882" sldId="292"/>
            <ac:spMk id="14" creationId="{04812C46-200A-4DEB-A05E-3ED6C68C2387}"/>
          </ac:spMkLst>
        </pc:spChg>
        <pc:spChg chg="add">
          <ac:chgData name="Ivan Zavala" userId="058716458f264bdb" providerId="LiveId" clId="{D0603317-0CF5-4E48-90C4-6B3DFC9F98E2}" dt="2026-05-08T03:20:56.511" v="19302" actId="26606"/>
          <ac:spMkLst>
            <pc:docMk/>
            <pc:sldMk cId="2314640882" sldId="292"/>
            <ac:spMk id="15" creationId="{D1EA859B-E555-4109-94F3-6700E046E008}"/>
          </ac:spMkLst>
        </pc:spChg>
        <pc:picChg chg="add mod ord">
          <ac:chgData name="Ivan Zavala" userId="058716458f264bdb" providerId="LiveId" clId="{D0603317-0CF5-4E48-90C4-6B3DFC9F98E2}" dt="2026-05-08T03:20:56.511" v="19302" actId="26606"/>
          <ac:picMkLst>
            <pc:docMk/>
            <pc:sldMk cId="2314640882" sldId="292"/>
            <ac:picMk id="5" creationId="{909E0F10-225D-E0AC-0946-9685980CD706}"/>
          </ac:picMkLst>
        </pc:picChg>
      </pc:sldChg>
      <pc:sldChg chg="modSp mod">
        <pc:chgData name="Ivan Zavala" userId="058716458f264bdb" providerId="LiveId" clId="{D0603317-0CF5-4E48-90C4-6B3DFC9F98E2}" dt="2026-04-24T03:48:39.660" v="18281" actId="20577"/>
        <pc:sldMkLst>
          <pc:docMk/>
          <pc:sldMk cId="579379765" sldId="294"/>
        </pc:sldMkLst>
        <pc:spChg chg="mod">
          <ac:chgData name="Ivan Zavala" userId="058716458f264bdb" providerId="LiveId" clId="{D0603317-0CF5-4E48-90C4-6B3DFC9F98E2}" dt="2026-04-24T03:48:39.660" v="18281" actId="20577"/>
          <ac:spMkLst>
            <pc:docMk/>
            <pc:sldMk cId="579379765" sldId="294"/>
            <ac:spMk id="3" creationId="{82C4B31E-4B02-D547-2A4E-F78BD9DBAFA6}"/>
          </ac:spMkLst>
        </pc:spChg>
      </pc:sldChg>
      <pc:sldChg chg="modSp mod">
        <pc:chgData name="Ivan Zavala" userId="058716458f264bdb" providerId="LiveId" clId="{D0603317-0CF5-4E48-90C4-6B3DFC9F98E2}" dt="2026-05-08T03:51:33.273" v="19563" actId="20577"/>
        <pc:sldMkLst>
          <pc:docMk/>
          <pc:sldMk cId="2462828403" sldId="302"/>
        </pc:sldMkLst>
        <pc:spChg chg="mod">
          <ac:chgData name="Ivan Zavala" userId="058716458f264bdb" providerId="LiveId" clId="{D0603317-0CF5-4E48-90C4-6B3DFC9F98E2}" dt="2026-05-08T03:51:33.273" v="19563" actId="20577"/>
          <ac:spMkLst>
            <pc:docMk/>
            <pc:sldMk cId="2462828403" sldId="302"/>
            <ac:spMk id="2" creationId="{4238FD5E-600D-9326-1C5C-BB1BF697E8AD}"/>
          </ac:spMkLst>
        </pc:spChg>
        <pc:spChg chg="mod">
          <ac:chgData name="Ivan Zavala" userId="058716458f264bdb" providerId="LiveId" clId="{D0603317-0CF5-4E48-90C4-6B3DFC9F98E2}" dt="2026-04-23T22:18:18.978" v="13735" actId="27636"/>
          <ac:spMkLst>
            <pc:docMk/>
            <pc:sldMk cId="2462828403" sldId="302"/>
            <ac:spMk id="3" creationId="{32DD874A-B27B-7543-D904-E9C7A95D08E7}"/>
          </ac:spMkLst>
        </pc:spChg>
      </pc:sldChg>
      <pc:sldChg chg="addSp delSp modSp mod setBg">
        <pc:chgData name="Ivan Zavala" userId="058716458f264bdb" providerId="LiveId" clId="{D0603317-0CF5-4E48-90C4-6B3DFC9F98E2}" dt="2026-05-08T03:45:25.981" v="19401" actId="403"/>
        <pc:sldMkLst>
          <pc:docMk/>
          <pc:sldMk cId="2779268771" sldId="303"/>
        </pc:sldMkLst>
        <pc:spChg chg="mod">
          <ac:chgData name="Ivan Zavala" userId="058716458f264bdb" providerId="LiveId" clId="{D0603317-0CF5-4E48-90C4-6B3DFC9F98E2}" dt="2026-05-08T03:44:56.729" v="19391" actId="26606"/>
          <ac:spMkLst>
            <pc:docMk/>
            <pc:sldMk cId="2779268771" sldId="303"/>
            <ac:spMk id="2" creationId="{44EC98DE-0467-6EF9-753E-29480EAC8937}"/>
          </ac:spMkLst>
        </pc:spChg>
        <pc:spChg chg="mod">
          <ac:chgData name="Ivan Zavala" userId="058716458f264bdb" providerId="LiveId" clId="{D0603317-0CF5-4E48-90C4-6B3DFC9F98E2}" dt="2026-05-08T03:45:25.981" v="19401" actId="403"/>
          <ac:spMkLst>
            <pc:docMk/>
            <pc:sldMk cId="2779268771" sldId="303"/>
            <ac:spMk id="3" creationId="{F02A4DAB-DEB0-D3C4-FBBD-CB8E3E7A09FB}"/>
          </ac:spMkLst>
        </pc:spChg>
        <pc:spChg chg="add del">
          <ac:chgData name="Ivan Zavala" userId="058716458f264bdb" providerId="LiveId" clId="{D0603317-0CF5-4E48-90C4-6B3DFC9F98E2}" dt="2026-05-08T03:44:45.511" v="19386" actId="26606"/>
          <ac:spMkLst>
            <pc:docMk/>
            <pc:sldMk cId="2779268771" sldId="303"/>
            <ac:spMk id="10" creationId="{45D37F4E-DDB4-456B-97E0-9937730A039F}"/>
          </ac:spMkLst>
        </pc:spChg>
        <pc:spChg chg="add del">
          <ac:chgData name="Ivan Zavala" userId="058716458f264bdb" providerId="LiveId" clId="{D0603317-0CF5-4E48-90C4-6B3DFC9F98E2}" dt="2026-05-08T03:44:45.511" v="19386" actId="26606"/>
          <ac:spMkLst>
            <pc:docMk/>
            <pc:sldMk cId="2779268771" sldId="303"/>
            <ac:spMk id="12" creationId="{B2DD41CD-8F47-4F56-AD12-4E2FF7696987}"/>
          </ac:spMkLst>
        </pc:spChg>
        <pc:spChg chg="add del">
          <ac:chgData name="Ivan Zavala" userId="058716458f264bdb" providerId="LiveId" clId="{D0603317-0CF5-4E48-90C4-6B3DFC9F98E2}" dt="2026-05-08T03:44:53.002" v="19388" actId="26606"/>
          <ac:spMkLst>
            <pc:docMk/>
            <pc:sldMk cId="2779268771" sldId="303"/>
            <ac:spMk id="14" creationId="{A7B99495-F43F-4D80-A44F-2CB4764EB90B}"/>
          </ac:spMkLst>
        </pc:spChg>
        <pc:spChg chg="add del">
          <ac:chgData name="Ivan Zavala" userId="058716458f264bdb" providerId="LiveId" clId="{D0603317-0CF5-4E48-90C4-6B3DFC9F98E2}" dt="2026-05-08T03:44:53.002" v="19388" actId="26606"/>
          <ac:spMkLst>
            <pc:docMk/>
            <pc:sldMk cId="2779268771" sldId="303"/>
            <ac:spMk id="15" creationId="{77C59BEC-C4CC-4741-B975-08C543178D3D}"/>
          </ac:spMkLst>
        </pc:spChg>
        <pc:spChg chg="add del">
          <ac:chgData name="Ivan Zavala" userId="058716458f264bdb" providerId="LiveId" clId="{D0603317-0CF5-4E48-90C4-6B3DFC9F98E2}" dt="2026-05-08T03:44:53.002" v="19388" actId="26606"/>
          <ac:spMkLst>
            <pc:docMk/>
            <pc:sldMk cId="2779268771" sldId="303"/>
            <ac:spMk id="16" creationId="{72DEF309-605D-4117-9340-6D589B6C3A34}"/>
          </ac:spMkLst>
        </pc:spChg>
        <pc:spChg chg="add del">
          <ac:chgData name="Ivan Zavala" userId="058716458f264bdb" providerId="LiveId" clId="{D0603317-0CF5-4E48-90C4-6B3DFC9F98E2}" dt="2026-05-08T03:44:56.710" v="19390" actId="26606"/>
          <ac:spMkLst>
            <pc:docMk/>
            <pc:sldMk cId="2779268771" sldId="303"/>
            <ac:spMk id="18" creationId="{45D37F4E-DDB4-456B-97E0-9937730A039F}"/>
          </ac:spMkLst>
        </pc:spChg>
        <pc:spChg chg="add del">
          <ac:chgData name="Ivan Zavala" userId="058716458f264bdb" providerId="LiveId" clId="{D0603317-0CF5-4E48-90C4-6B3DFC9F98E2}" dt="2026-05-08T03:44:56.710" v="19390" actId="26606"/>
          <ac:spMkLst>
            <pc:docMk/>
            <pc:sldMk cId="2779268771" sldId="303"/>
            <ac:spMk id="19" creationId="{B2DD41CD-8F47-4F56-AD12-4E2FF7696987}"/>
          </ac:spMkLst>
        </pc:spChg>
        <pc:spChg chg="add">
          <ac:chgData name="Ivan Zavala" userId="058716458f264bdb" providerId="LiveId" clId="{D0603317-0CF5-4E48-90C4-6B3DFC9F98E2}" dt="2026-05-08T03:44:56.729" v="19391" actId="26606"/>
          <ac:spMkLst>
            <pc:docMk/>
            <pc:sldMk cId="2779268771" sldId="303"/>
            <ac:spMk id="21" creationId="{F821940F-7A1D-4ACC-85B4-A932898ABB37}"/>
          </ac:spMkLst>
        </pc:spChg>
        <pc:spChg chg="add">
          <ac:chgData name="Ivan Zavala" userId="058716458f264bdb" providerId="LiveId" clId="{D0603317-0CF5-4E48-90C4-6B3DFC9F98E2}" dt="2026-05-08T03:44:56.729" v="19391" actId="26606"/>
          <ac:spMkLst>
            <pc:docMk/>
            <pc:sldMk cId="2779268771" sldId="303"/>
            <ac:spMk id="22" creationId="{16674508-81D3-48CF-96BF-7FC60EAA572A}"/>
          </ac:spMkLst>
        </pc:spChg>
        <pc:picChg chg="add mod">
          <ac:chgData name="Ivan Zavala" userId="058716458f264bdb" providerId="LiveId" clId="{D0603317-0CF5-4E48-90C4-6B3DFC9F98E2}" dt="2026-05-08T03:45:01.602" v="19393" actId="962"/>
          <ac:picMkLst>
            <pc:docMk/>
            <pc:sldMk cId="2779268771" sldId="303"/>
            <ac:picMk id="5" creationId="{157D705C-1E44-B874-CF3C-4E7522C3771C}"/>
          </ac:picMkLst>
        </pc:picChg>
      </pc:sldChg>
      <pc:sldChg chg="addSp modSp new mod setBg">
        <pc:chgData name="Ivan Zavala" userId="058716458f264bdb" providerId="LiveId" clId="{D0603317-0CF5-4E48-90C4-6B3DFC9F98E2}" dt="2026-05-08T03:51:07.398" v="19492" actId="20577"/>
        <pc:sldMkLst>
          <pc:docMk/>
          <pc:sldMk cId="244034668" sldId="306"/>
        </pc:sldMkLst>
        <pc:spChg chg="mod">
          <ac:chgData name="Ivan Zavala" userId="058716458f264bdb" providerId="LiveId" clId="{D0603317-0CF5-4E48-90C4-6B3DFC9F98E2}" dt="2026-05-08T03:51:07.398" v="19492" actId="20577"/>
          <ac:spMkLst>
            <pc:docMk/>
            <pc:sldMk cId="244034668" sldId="306"/>
            <ac:spMk id="2" creationId="{99979E49-C54B-8C13-8895-2126A6DD3477}"/>
          </ac:spMkLst>
        </pc:spChg>
        <pc:spChg chg="mod">
          <ac:chgData name="Ivan Zavala" userId="058716458f264bdb" providerId="LiveId" clId="{D0603317-0CF5-4E48-90C4-6B3DFC9F98E2}" dt="2026-05-08T03:50:57.750" v="19466" actId="14100"/>
          <ac:spMkLst>
            <pc:docMk/>
            <pc:sldMk cId="244034668" sldId="306"/>
            <ac:spMk id="3" creationId="{2E303C52-A393-4A8E-054F-0D0F56DB646A}"/>
          </ac:spMkLst>
        </pc:spChg>
        <pc:spChg chg="add">
          <ac:chgData name="Ivan Zavala" userId="058716458f264bdb" providerId="LiveId" clId="{D0603317-0CF5-4E48-90C4-6B3DFC9F98E2}" dt="2026-05-08T03:50:34.083" v="19460" actId="26606"/>
          <ac:spMkLst>
            <pc:docMk/>
            <pc:sldMk cId="244034668" sldId="306"/>
            <ac:spMk id="10" creationId="{22587ECF-85E9-4393-9D87-8EB6F3F6C208}"/>
          </ac:spMkLst>
        </pc:spChg>
        <pc:picChg chg="add mod">
          <ac:chgData name="Ivan Zavala" userId="058716458f264bdb" providerId="LiveId" clId="{D0603317-0CF5-4E48-90C4-6B3DFC9F98E2}" dt="2026-05-08T03:50:51.369" v="19464" actId="14100"/>
          <ac:picMkLst>
            <pc:docMk/>
            <pc:sldMk cId="244034668" sldId="306"/>
            <ac:picMk id="5" creationId="{46A34CCC-E318-FE93-F024-51D8195F8619}"/>
          </ac:picMkLst>
        </pc:picChg>
      </pc:sldChg>
      <pc:sldChg chg="addSp modSp new mod ord setBg">
        <pc:chgData name="Ivan Zavala" userId="058716458f264bdb" providerId="LiveId" clId="{D0603317-0CF5-4E48-90C4-6B3DFC9F98E2}" dt="2026-05-08T03:51:46.531" v="19577" actId="20577"/>
        <pc:sldMkLst>
          <pc:docMk/>
          <pc:sldMk cId="195469324" sldId="307"/>
        </pc:sldMkLst>
        <pc:spChg chg="mod">
          <ac:chgData name="Ivan Zavala" userId="058716458f264bdb" providerId="LiveId" clId="{D0603317-0CF5-4E48-90C4-6B3DFC9F98E2}" dt="2026-05-08T03:51:46.531" v="19577" actId="20577"/>
          <ac:spMkLst>
            <pc:docMk/>
            <pc:sldMk cId="195469324" sldId="307"/>
            <ac:spMk id="2" creationId="{6F8FACAC-A35F-09E1-C7B8-0D2445BBFA43}"/>
          </ac:spMkLst>
        </pc:spChg>
        <pc:spChg chg="mod">
          <ac:chgData name="Ivan Zavala" userId="058716458f264bdb" providerId="LiveId" clId="{D0603317-0CF5-4E48-90C4-6B3DFC9F98E2}" dt="2026-05-08T03:22:08.249" v="19320" actId="26606"/>
          <ac:spMkLst>
            <pc:docMk/>
            <pc:sldMk cId="195469324" sldId="307"/>
            <ac:spMk id="3" creationId="{CAA728F8-3D2D-12F7-9294-9F6C4304A49E}"/>
          </ac:spMkLst>
        </pc:spChg>
        <pc:spChg chg="add">
          <ac:chgData name="Ivan Zavala" userId="058716458f264bdb" providerId="LiveId" clId="{D0603317-0CF5-4E48-90C4-6B3DFC9F98E2}" dt="2026-05-08T03:22:08.249" v="19320" actId="26606"/>
          <ac:spMkLst>
            <pc:docMk/>
            <pc:sldMk cId="195469324" sldId="307"/>
            <ac:spMk id="10" creationId="{04812C46-200A-4DEB-A05E-3ED6C68C2387}"/>
          </ac:spMkLst>
        </pc:spChg>
        <pc:spChg chg="add">
          <ac:chgData name="Ivan Zavala" userId="058716458f264bdb" providerId="LiveId" clId="{D0603317-0CF5-4E48-90C4-6B3DFC9F98E2}" dt="2026-05-08T03:22:08.249" v="19320" actId="26606"/>
          <ac:spMkLst>
            <pc:docMk/>
            <pc:sldMk cId="195469324" sldId="307"/>
            <ac:spMk id="12" creationId="{D1EA859B-E555-4109-94F3-6700E046E008}"/>
          </ac:spMkLst>
        </pc:spChg>
        <pc:picChg chg="add mod ord">
          <ac:chgData name="Ivan Zavala" userId="058716458f264bdb" providerId="LiveId" clId="{D0603317-0CF5-4E48-90C4-6B3DFC9F98E2}" dt="2026-05-08T03:22:19.803" v="19321" actId="27614"/>
          <ac:picMkLst>
            <pc:docMk/>
            <pc:sldMk cId="195469324" sldId="307"/>
            <ac:picMk id="5" creationId="{EAED4BE7-B265-10D7-0C82-202E38FB8792}"/>
          </ac:picMkLst>
        </pc:picChg>
      </pc:sldChg>
      <pc:sldChg chg="addSp delSp modSp new mod setBg">
        <pc:chgData name="Ivan Zavala" userId="058716458f264bdb" providerId="LiveId" clId="{D0603317-0CF5-4E48-90C4-6B3DFC9F98E2}" dt="2026-05-08T03:44:03.186" v="19381" actId="14100"/>
        <pc:sldMkLst>
          <pc:docMk/>
          <pc:sldMk cId="4283650903" sldId="308"/>
        </pc:sldMkLst>
        <pc:spChg chg="mod">
          <ac:chgData name="Ivan Zavala" userId="058716458f264bdb" providerId="LiveId" clId="{D0603317-0CF5-4E48-90C4-6B3DFC9F98E2}" dt="2026-05-08T03:43:55.546" v="19380" actId="26606"/>
          <ac:spMkLst>
            <pc:docMk/>
            <pc:sldMk cId="4283650903" sldId="308"/>
            <ac:spMk id="2" creationId="{6FEC7617-24A0-51CE-D40B-227F6C4292E5}"/>
          </ac:spMkLst>
        </pc:spChg>
        <pc:spChg chg="mod">
          <ac:chgData name="Ivan Zavala" userId="058716458f264bdb" providerId="LiveId" clId="{D0603317-0CF5-4E48-90C4-6B3DFC9F98E2}" dt="2026-05-08T03:44:03.186" v="19381" actId="14100"/>
          <ac:spMkLst>
            <pc:docMk/>
            <pc:sldMk cId="4283650903" sldId="308"/>
            <ac:spMk id="3" creationId="{18EE8E67-F904-74CA-A183-C29327B2EC16}"/>
          </ac:spMkLst>
        </pc:spChg>
        <pc:spChg chg="add del">
          <ac:chgData name="Ivan Zavala" userId="058716458f264bdb" providerId="LiveId" clId="{D0603317-0CF5-4E48-90C4-6B3DFC9F98E2}" dt="2026-05-08T03:00:44.997" v="19292" actId="26606"/>
          <ac:spMkLst>
            <pc:docMk/>
            <pc:sldMk cId="4283650903" sldId="308"/>
            <ac:spMk id="12" creationId="{9F7D5CDA-D291-4307-BF55-1381FED29634}"/>
          </ac:spMkLst>
        </pc:spChg>
        <pc:spChg chg="add del">
          <ac:chgData name="Ivan Zavala" userId="058716458f264bdb" providerId="LiveId" clId="{D0603317-0CF5-4E48-90C4-6B3DFC9F98E2}" dt="2026-05-08T03:00:49.514" v="19294" actId="26606"/>
          <ac:spMkLst>
            <pc:docMk/>
            <pc:sldMk cId="4283650903" sldId="308"/>
            <ac:spMk id="14" creationId="{5B6AEE0C-07FE-4154-BC7C-2F20530BC556}"/>
          </ac:spMkLst>
        </pc:spChg>
        <pc:spChg chg="add del">
          <ac:chgData name="Ivan Zavala" userId="058716458f264bdb" providerId="LiveId" clId="{D0603317-0CF5-4E48-90C4-6B3DFC9F98E2}" dt="2026-05-08T03:00:49.514" v="19294" actId="26606"/>
          <ac:spMkLst>
            <pc:docMk/>
            <pc:sldMk cId="4283650903" sldId="308"/>
            <ac:spMk id="15" creationId="{56688E73-49B9-4052-A836-D248C825D70D}"/>
          </ac:spMkLst>
        </pc:spChg>
        <pc:spChg chg="add del">
          <ac:chgData name="Ivan Zavala" userId="058716458f264bdb" providerId="LiveId" clId="{D0603317-0CF5-4E48-90C4-6B3DFC9F98E2}" dt="2026-05-08T03:43:19.470" v="19373" actId="26606"/>
          <ac:spMkLst>
            <pc:docMk/>
            <pc:sldMk cId="4283650903" sldId="308"/>
            <ac:spMk id="23" creationId="{743AA782-23D1-4521-8CAD-47662984AA08}"/>
          </ac:spMkLst>
        </pc:spChg>
        <pc:spChg chg="add del">
          <ac:chgData name="Ivan Zavala" userId="058716458f264bdb" providerId="LiveId" clId="{D0603317-0CF5-4E48-90C4-6B3DFC9F98E2}" dt="2026-05-08T03:43:19.470" v="19373" actId="26606"/>
          <ac:spMkLst>
            <pc:docMk/>
            <pc:sldMk cId="4283650903" sldId="308"/>
            <ac:spMk id="25" creationId="{71877DBC-BB60-40F0-AC93-2ACDBAAE60CE}"/>
          </ac:spMkLst>
        </pc:spChg>
        <pc:spChg chg="add del">
          <ac:chgData name="Ivan Zavala" userId="058716458f264bdb" providerId="LiveId" clId="{D0603317-0CF5-4E48-90C4-6B3DFC9F98E2}" dt="2026-05-08T03:43:21.732" v="19375" actId="26606"/>
          <ac:spMkLst>
            <pc:docMk/>
            <pc:sldMk cId="4283650903" sldId="308"/>
            <ac:spMk id="27" creationId="{45D37F4E-DDB4-456B-97E0-9937730A039F}"/>
          </ac:spMkLst>
        </pc:spChg>
        <pc:spChg chg="add del">
          <ac:chgData name="Ivan Zavala" userId="058716458f264bdb" providerId="LiveId" clId="{D0603317-0CF5-4E48-90C4-6B3DFC9F98E2}" dt="2026-05-08T03:43:21.732" v="19375" actId="26606"/>
          <ac:spMkLst>
            <pc:docMk/>
            <pc:sldMk cId="4283650903" sldId="308"/>
            <ac:spMk id="28" creationId="{B2DD41CD-8F47-4F56-AD12-4E2FF7696987}"/>
          </ac:spMkLst>
        </pc:spChg>
        <pc:spChg chg="add del">
          <ac:chgData name="Ivan Zavala" userId="058716458f264bdb" providerId="LiveId" clId="{D0603317-0CF5-4E48-90C4-6B3DFC9F98E2}" dt="2026-05-08T03:43:28.823" v="19377" actId="26606"/>
          <ac:spMkLst>
            <pc:docMk/>
            <pc:sldMk cId="4283650903" sldId="308"/>
            <ac:spMk id="30" creationId="{743AA782-23D1-4521-8CAD-47662984AA08}"/>
          </ac:spMkLst>
        </pc:spChg>
        <pc:spChg chg="add del">
          <ac:chgData name="Ivan Zavala" userId="058716458f264bdb" providerId="LiveId" clId="{D0603317-0CF5-4E48-90C4-6B3DFC9F98E2}" dt="2026-05-08T03:43:28.823" v="19377" actId="26606"/>
          <ac:spMkLst>
            <pc:docMk/>
            <pc:sldMk cId="4283650903" sldId="308"/>
            <ac:spMk id="31" creationId="{650D18FE-0824-4A46-B22C-A86B52E5780A}"/>
          </ac:spMkLst>
        </pc:spChg>
        <pc:spChg chg="add del">
          <ac:chgData name="Ivan Zavala" userId="058716458f264bdb" providerId="LiveId" clId="{D0603317-0CF5-4E48-90C4-6B3DFC9F98E2}" dt="2026-05-08T03:43:55.542" v="19379" actId="26606"/>
          <ac:spMkLst>
            <pc:docMk/>
            <pc:sldMk cId="4283650903" sldId="308"/>
            <ac:spMk id="33" creationId="{DC6BEC6B-5C77-412D-B45A-5B0F46FEDAC7}"/>
          </ac:spMkLst>
        </pc:spChg>
        <pc:spChg chg="add">
          <ac:chgData name="Ivan Zavala" userId="058716458f264bdb" providerId="LiveId" clId="{D0603317-0CF5-4E48-90C4-6B3DFC9F98E2}" dt="2026-05-08T03:43:55.546" v="19380" actId="26606"/>
          <ac:spMkLst>
            <pc:docMk/>
            <pc:sldMk cId="4283650903" sldId="308"/>
            <ac:spMk id="35" creationId="{9427AF5F-9A0E-42B7-A252-FD64C9885F9C}"/>
          </ac:spMkLst>
        </pc:spChg>
        <pc:grpChg chg="add del">
          <ac:chgData name="Ivan Zavala" userId="058716458f264bdb" providerId="LiveId" clId="{D0603317-0CF5-4E48-90C4-6B3DFC9F98E2}" dt="2026-05-08T03:43:55.546" v="19380" actId="26606"/>
          <ac:grpSpMkLst>
            <pc:docMk/>
            <pc:sldMk cId="4283650903" sldId="308"/>
            <ac:grpSpMk id="17" creationId="{8CE57D37-C2D0-066B-1AE3-6F4244344F27}"/>
          </ac:grpSpMkLst>
        </pc:grpChg>
        <pc:picChg chg="add del mod">
          <ac:chgData name="Ivan Zavala" userId="058716458f264bdb" providerId="LiveId" clId="{D0603317-0CF5-4E48-90C4-6B3DFC9F98E2}" dt="2026-05-08T03:00:19.588" v="19285" actId="21"/>
          <ac:picMkLst>
            <pc:docMk/>
            <pc:sldMk cId="4283650903" sldId="308"/>
            <ac:picMk id="5" creationId="{2ACF62E0-453E-270A-70AF-37ECAE5CBEBD}"/>
          </ac:picMkLst>
        </pc:picChg>
        <pc:picChg chg="add del mod ord modCrop">
          <ac:chgData name="Ivan Zavala" userId="058716458f264bdb" providerId="LiveId" clId="{D0603317-0CF5-4E48-90C4-6B3DFC9F98E2}" dt="2026-05-08T03:42:55.281" v="19368" actId="21"/>
          <ac:picMkLst>
            <pc:docMk/>
            <pc:sldMk cId="4283650903" sldId="308"/>
            <ac:picMk id="7" creationId="{8734E768-377C-5835-CA31-BC336731D042}"/>
          </ac:picMkLst>
        </pc:picChg>
        <pc:picChg chg="add mod">
          <ac:chgData name="Ivan Zavala" userId="058716458f264bdb" providerId="LiveId" clId="{D0603317-0CF5-4E48-90C4-6B3DFC9F98E2}" dt="2026-05-08T03:43:55.546" v="19380" actId="26606"/>
          <ac:picMkLst>
            <pc:docMk/>
            <pc:sldMk cId="4283650903" sldId="308"/>
            <ac:picMk id="9" creationId="{ABCA52A3-4D60-396C-A141-112A99A6080B}"/>
          </ac:picMkLst>
        </pc:picChg>
      </pc:sldChg>
      <pc:sldChg chg="addSp delSp modSp new mod ord">
        <pc:chgData name="Ivan Zavala" userId="058716458f264bdb" providerId="LiveId" clId="{D0603317-0CF5-4E48-90C4-6B3DFC9F98E2}" dt="2026-04-24T03:49:36.114" v="18282"/>
        <pc:sldMkLst>
          <pc:docMk/>
          <pc:sldMk cId="1933913374" sldId="309"/>
        </pc:sldMkLst>
        <pc:spChg chg="mod">
          <ac:chgData name="Ivan Zavala" userId="058716458f264bdb" providerId="LiveId" clId="{D0603317-0CF5-4E48-90C4-6B3DFC9F98E2}" dt="2026-04-24T03:49:36.114" v="18282"/>
          <ac:spMkLst>
            <pc:docMk/>
            <pc:sldMk cId="1933913374" sldId="309"/>
            <ac:spMk id="2" creationId="{CBB3CA2E-BF36-CED0-4A0D-8E02BD83F210}"/>
          </ac:spMkLst>
        </pc:spChg>
        <pc:spChg chg="mod">
          <ac:chgData name="Ivan Zavala" userId="058716458f264bdb" providerId="LiveId" clId="{D0603317-0CF5-4E48-90C4-6B3DFC9F98E2}" dt="2026-04-23T22:36:54.639" v="15038" actId="27636"/>
          <ac:spMkLst>
            <pc:docMk/>
            <pc:sldMk cId="1933913374" sldId="309"/>
            <ac:spMk id="3" creationId="{CE003132-BDA1-A772-9FB5-23A6D244F0A0}"/>
          </ac:spMkLst>
        </pc:spChg>
      </pc:sldChg>
      <pc:sldChg chg="addSp delSp modSp new mod ord setBg">
        <pc:chgData name="Ivan Zavala" userId="058716458f264bdb" providerId="LiveId" clId="{D0603317-0CF5-4E48-90C4-6B3DFC9F98E2}" dt="2026-05-08T03:53:06.849" v="19616" actId="26606"/>
        <pc:sldMkLst>
          <pc:docMk/>
          <pc:sldMk cId="2179600958" sldId="311"/>
        </pc:sldMkLst>
        <pc:spChg chg="add del">
          <ac:chgData name="Ivan Zavala" userId="058716458f264bdb" providerId="LiveId" clId="{D0603317-0CF5-4E48-90C4-6B3DFC9F98E2}" dt="2026-05-08T03:52:48.517" v="19615" actId="26606"/>
          <ac:spMkLst>
            <pc:docMk/>
            <pc:sldMk cId="2179600958" sldId="311"/>
            <ac:spMk id="20" creationId="{7C1E5815-D54C-487F-A054-6D4930ADE3DF}"/>
          </ac:spMkLst>
        </pc:spChg>
        <pc:spChg chg="add del">
          <ac:chgData name="Ivan Zavala" userId="058716458f264bdb" providerId="LiveId" clId="{D0603317-0CF5-4E48-90C4-6B3DFC9F98E2}" dt="2026-05-08T03:52:48.517" v="19615" actId="26606"/>
          <ac:spMkLst>
            <pc:docMk/>
            <pc:sldMk cId="2179600958" sldId="311"/>
            <ac:spMk id="21" creationId="{736F0DFD-0954-464F-BF12-DD2E6F6E0380}"/>
          </ac:spMkLst>
        </pc:spChg>
        <pc:spChg chg="add del">
          <ac:chgData name="Ivan Zavala" userId="058716458f264bdb" providerId="LiveId" clId="{D0603317-0CF5-4E48-90C4-6B3DFC9F98E2}" dt="2026-05-08T03:52:17.133" v="19603" actId="26606"/>
          <ac:spMkLst>
            <pc:docMk/>
            <pc:sldMk cId="2179600958" sldId="311"/>
            <ac:spMk id="23" creationId="{AB8C311F-7253-4AED-9701-7FC0708C41C7}"/>
          </ac:spMkLst>
        </pc:spChg>
        <pc:spChg chg="add del">
          <ac:chgData name="Ivan Zavala" userId="058716458f264bdb" providerId="LiveId" clId="{D0603317-0CF5-4E48-90C4-6B3DFC9F98E2}" dt="2026-05-08T03:52:17.133" v="19603" actId="26606"/>
          <ac:spMkLst>
            <pc:docMk/>
            <pc:sldMk cId="2179600958" sldId="311"/>
            <ac:spMk id="25" creationId="{E2384209-CB15-4CDF-9D31-C44FD9A3F20D}"/>
          </ac:spMkLst>
        </pc:spChg>
        <pc:spChg chg="add">
          <ac:chgData name="Ivan Zavala" userId="058716458f264bdb" providerId="LiveId" clId="{D0603317-0CF5-4E48-90C4-6B3DFC9F98E2}" dt="2026-05-08T03:53:06.849" v="19616" actId="26606"/>
          <ac:spMkLst>
            <pc:docMk/>
            <pc:sldMk cId="2179600958" sldId="311"/>
            <ac:spMk id="26" creationId="{7C1E5815-D54C-487F-A054-6D4930ADE3DF}"/>
          </ac:spMkLst>
        </pc:spChg>
        <pc:spChg chg="add del">
          <ac:chgData name="Ivan Zavala" userId="058716458f264bdb" providerId="LiveId" clId="{D0603317-0CF5-4E48-90C4-6B3DFC9F98E2}" dt="2026-05-08T03:52:17.133" v="19603" actId="26606"/>
          <ac:spMkLst>
            <pc:docMk/>
            <pc:sldMk cId="2179600958" sldId="311"/>
            <ac:spMk id="27" creationId="{2633B3B5-CC90-43F0-8714-D31D1F3F0209}"/>
          </ac:spMkLst>
        </pc:spChg>
        <pc:spChg chg="add">
          <ac:chgData name="Ivan Zavala" userId="058716458f264bdb" providerId="LiveId" clId="{D0603317-0CF5-4E48-90C4-6B3DFC9F98E2}" dt="2026-05-08T03:53:06.849" v="19616" actId="26606"/>
          <ac:spMkLst>
            <pc:docMk/>
            <pc:sldMk cId="2179600958" sldId="311"/>
            <ac:spMk id="28" creationId="{736F0DFD-0954-464F-BF12-DD2E6F6E0380}"/>
          </ac:spMkLst>
        </pc:spChg>
        <pc:spChg chg="add del">
          <ac:chgData name="Ivan Zavala" userId="058716458f264bdb" providerId="LiveId" clId="{D0603317-0CF5-4E48-90C4-6B3DFC9F98E2}" dt="2026-05-08T03:52:17.133" v="19603" actId="26606"/>
          <ac:spMkLst>
            <pc:docMk/>
            <pc:sldMk cId="2179600958" sldId="311"/>
            <ac:spMk id="29" creationId="{A8D57A06-A426-446D-B02C-A2DC6B62E45E}"/>
          </ac:spMkLst>
        </pc:spChg>
        <pc:spChg chg="add del">
          <ac:chgData name="Ivan Zavala" userId="058716458f264bdb" providerId="LiveId" clId="{D0603317-0CF5-4E48-90C4-6B3DFC9F98E2}" dt="2026-05-08T03:52:25.994" v="19605" actId="26606"/>
          <ac:spMkLst>
            <pc:docMk/>
            <pc:sldMk cId="2179600958" sldId="311"/>
            <ac:spMk id="31" creationId="{7C1E5815-D54C-487F-A054-6D4930ADE3DF}"/>
          </ac:spMkLst>
        </pc:spChg>
        <pc:spChg chg="add del">
          <ac:chgData name="Ivan Zavala" userId="058716458f264bdb" providerId="LiveId" clId="{D0603317-0CF5-4E48-90C4-6B3DFC9F98E2}" dt="2026-05-08T03:52:25.994" v="19605" actId="26606"/>
          <ac:spMkLst>
            <pc:docMk/>
            <pc:sldMk cId="2179600958" sldId="311"/>
            <ac:spMk id="32" creationId="{736F0DFD-0954-464F-BF12-DD2E6F6E0380}"/>
          </ac:spMkLst>
        </pc:spChg>
        <pc:spChg chg="add del">
          <ac:chgData name="Ivan Zavala" userId="058716458f264bdb" providerId="LiveId" clId="{D0603317-0CF5-4E48-90C4-6B3DFC9F98E2}" dt="2026-05-08T03:52:30.862" v="19607" actId="26606"/>
          <ac:spMkLst>
            <pc:docMk/>
            <pc:sldMk cId="2179600958" sldId="311"/>
            <ac:spMk id="34" creationId="{7BDAC5B6-20CE-447F-8BA1-F2274AC7AE5B}"/>
          </ac:spMkLst>
        </pc:spChg>
        <pc:spChg chg="add del">
          <ac:chgData name="Ivan Zavala" userId="058716458f264bdb" providerId="LiveId" clId="{D0603317-0CF5-4E48-90C4-6B3DFC9F98E2}" dt="2026-05-08T03:52:30.862" v="19607" actId="26606"/>
          <ac:spMkLst>
            <pc:docMk/>
            <pc:sldMk cId="2179600958" sldId="311"/>
            <ac:spMk id="35" creationId="{D1D22B31-BF8F-446B-9009-8A251FB177CB}"/>
          </ac:spMkLst>
        </pc:spChg>
        <pc:picChg chg="add mod">
          <ac:chgData name="Ivan Zavala" userId="058716458f264bdb" providerId="LiveId" clId="{D0603317-0CF5-4E48-90C4-6B3DFC9F98E2}" dt="2026-05-08T03:52:48.517" v="19615" actId="26606"/>
          <ac:picMkLst>
            <pc:docMk/>
            <pc:sldMk cId="2179600958" sldId="311"/>
            <ac:picMk id="7" creationId="{11E0E5A7-9FD0-2EBC-8A5A-06BD3D3F00FF}"/>
          </ac:picMkLst>
        </pc:picChg>
        <pc:inkChg chg="add">
          <ac:chgData name="Ivan Zavala" userId="058716458f264bdb" providerId="LiveId" clId="{D0603317-0CF5-4E48-90C4-6B3DFC9F98E2}" dt="2026-04-23T22:39:09.828" v="15064" actId="9405"/>
          <ac:inkMkLst>
            <pc:docMk/>
            <pc:sldMk cId="2179600958" sldId="311"/>
            <ac:inkMk id="9" creationId="{CE8CB54F-16AD-1626-C06D-D21DEFC6CB28}"/>
          </ac:inkMkLst>
        </pc:inkChg>
        <pc:inkChg chg="add">
          <ac:chgData name="Ivan Zavala" userId="058716458f264bdb" providerId="LiveId" clId="{D0603317-0CF5-4E48-90C4-6B3DFC9F98E2}" dt="2026-04-23T22:39:20.627" v="15067" actId="9405"/>
          <ac:inkMkLst>
            <pc:docMk/>
            <pc:sldMk cId="2179600958" sldId="311"/>
            <ac:inkMk id="13" creationId="{B3905A1D-DB06-74B0-1251-F9309CB0B2BD}"/>
          </ac:inkMkLst>
        </pc:inkChg>
        <pc:inkChg chg="add">
          <ac:chgData name="Ivan Zavala" userId="058716458f264bdb" providerId="LiveId" clId="{D0603317-0CF5-4E48-90C4-6B3DFC9F98E2}" dt="2026-04-23T22:39:22.252" v="15068" actId="9405"/>
          <ac:inkMkLst>
            <pc:docMk/>
            <pc:sldMk cId="2179600958" sldId="311"/>
            <ac:inkMk id="15" creationId="{86F1A73E-49D1-F477-F859-FB2CE6FECA83}"/>
          </ac:inkMkLst>
        </pc:inkChg>
        <pc:inkChg chg="add">
          <ac:chgData name="Ivan Zavala" userId="058716458f264bdb" providerId="LiveId" clId="{D0603317-0CF5-4E48-90C4-6B3DFC9F98E2}" dt="2026-04-23T22:39:23.140" v="15069" actId="9405"/>
          <ac:inkMkLst>
            <pc:docMk/>
            <pc:sldMk cId="2179600958" sldId="311"/>
            <ac:inkMk id="18" creationId="{34C1B837-C768-3741-E15A-B7B2AADD0817}"/>
          </ac:inkMkLst>
        </pc:inkChg>
      </pc:sldChg>
      <pc:sldChg chg="addSp delSp modSp new mod">
        <pc:chgData name="Ivan Zavala" userId="058716458f264bdb" providerId="LiveId" clId="{D0603317-0CF5-4E48-90C4-6B3DFC9F98E2}" dt="2026-04-23T22:41:55.070" v="15099" actId="20577"/>
        <pc:sldMkLst>
          <pc:docMk/>
          <pc:sldMk cId="1992540687" sldId="312"/>
        </pc:sldMkLst>
        <pc:spChg chg="mod">
          <ac:chgData name="Ivan Zavala" userId="058716458f264bdb" providerId="LiveId" clId="{D0603317-0CF5-4E48-90C4-6B3DFC9F98E2}" dt="2026-04-23T22:41:55.070" v="15099" actId="20577"/>
          <ac:spMkLst>
            <pc:docMk/>
            <pc:sldMk cId="1992540687" sldId="312"/>
            <ac:spMk id="2" creationId="{8B0EE741-261F-B5FD-7802-E21001DCBBE3}"/>
          </ac:spMkLst>
        </pc:spChg>
        <pc:spChg chg="mod">
          <ac:chgData name="Ivan Zavala" userId="058716458f264bdb" providerId="LiveId" clId="{D0603317-0CF5-4E48-90C4-6B3DFC9F98E2}" dt="2026-04-23T22:41:42.514" v="15080" actId="20577"/>
          <ac:spMkLst>
            <pc:docMk/>
            <pc:sldMk cId="1992540687" sldId="312"/>
            <ac:spMk id="3" creationId="{F4061D8C-CB7E-E973-434F-F80220F075C6}"/>
          </ac:spMkLst>
        </pc:spChg>
      </pc:sldChg>
      <pc:sldChg chg="modSp new mod">
        <pc:chgData name="Ivan Zavala" userId="058716458f264bdb" providerId="LiveId" clId="{D0603317-0CF5-4E48-90C4-6B3DFC9F98E2}" dt="2026-04-23T22:47:03.426" v="15227" actId="20577"/>
        <pc:sldMkLst>
          <pc:docMk/>
          <pc:sldMk cId="1218923087" sldId="313"/>
        </pc:sldMkLst>
        <pc:spChg chg="mod">
          <ac:chgData name="Ivan Zavala" userId="058716458f264bdb" providerId="LiveId" clId="{D0603317-0CF5-4E48-90C4-6B3DFC9F98E2}" dt="2026-04-23T22:46:28.077" v="15214" actId="20577"/>
          <ac:spMkLst>
            <pc:docMk/>
            <pc:sldMk cId="1218923087" sldId="313"/>
            <ac:spMk id="2" creationId="{BBFA59C9-18AD-D2A3-9177-73BC8C640C36}"/>
          </ac:spMkLst>
        </pc:spChg>
        <pc:spChg chg="mod">
          <ac:chgData name="Ivan Zavala" userId="058716458f264bdb" providerId="LiveId" clId="{D0603317-0CF5-4E48-90C4-6B3DFC9F98E2}" dt="2026-04-23T22:47:03.426" v="15227" actId="20577"/>
          <ac:spMkLst>
            <pc:docMk/>
            <pc:sldMk cId="1218923087" sldId="313"/>
            <ac:spMk id="3" creationId="{40FA2482-FA01-8658-9394-00942D07DF24}"/>
          </ac:spMkLst>
        </pc:spChg>
      </pc:sldChg>
      <pc:sldChg chg="addSp delSp modSp new mod setBg">
        <pc:chgData name="Ivan Zavala" userId="058716458f264bdb" providerId="LiveId" clId="{D0603317-0CF5-4E48-90C4-6B3DFC9F98E2}" dt="2026-04-23T22:50:23.600" v="15243" actId="962"/>
        <pc:sldMkLst>
          <pc:docMk/>
          <pc:sldMk cId="3582946077" sldId="315"/>
        </pc:sldMkLst>
        <pc:picChg chg="add mod">
          <ac:chgData name="Ivan Zavala" userId="058716458f264bdb" providerId="LiveId" clId="{D0603317-0CF5-4E48-90C4-6B3DFC9F98E2}" dt="2026-04-23T22:50:23.600" v="15243" actId="962"/>
          <ac:picMkLst>
            <pc:docMk/>
            <pc:sldMk cId="3582946077" sldId="315"/>
            <ac:picMk id="3" creationId="{399339B4-13D7-493F-F029-81FE10C94DE1}"/>
          </ac:picMkLst>
        </pc:picChg>
      </pc:sldChg>
      <pc:sldChg chg="addSp delSp modSp new mod">
        <pc:chgData name="Ivan Zavala" userId="058716458f264bdb" providerId="LiveId" clId="{D0603317-0CF5-4E48-90C4-6B3DFC9F98E2}" dt="2026-04-23T22:55:27.163" v="15310" actId="20577"/>
        <pc:sldMkLst>
          <pc:docMk/>
          <pc:sldMk cId="4203291525" sldId="317"/>
        </pc:sldMkLst>
        <pc:spChg chg="mod">
          <ac:chgData name="Ivan Zavala" userId="058716458f264bdb" providerId="LiveId" clId="{D0603317-0CF5-4E48-90C4-6B3DFC9F98E2}" dt="2026-04-23T22:55:27.163" v="15310" actId="20577"/>
          <ac:spMkLst>
            <pc:docMk/>
            <pc:sldMk cId="4203291525" sldId="317"/>
            <ac:spMk id="2" creationId="{858A1821-B977-74B3-61AB-1EF33F1C617B}"/>
          </ac:spMkLst>
        </pc:spChg>
        <pc:spChg chg="add del mod">
          <ac:chgData name="Ivan Zavala" userId="058716458f264bdb" providerId="LiveId" clId="{D0603317-0CF5-4E48-90C4-6B3DFC9F98E2}" dt="2026-04-23T22:53:05.466" v="15258" actId="27636"/>
          <ac:spMkLst>
            <pc:docMk/>
            <pc:sldMk cId="4203291525" sldId="317"/>
            <ac:spMk id="3" creationId="{8FABA0CD-8A61-C3C7-3BF7-720AEE32E947}"/>
          </ac:spMkLst>
        </pc:spChg>
      </pc:sldChg>
      <pc:sldChg chg="modSp new mod">
        <pc:chgData name="Ivan Zavala" userId="058716458f264bdb" providerId="LiveId" clId="{D0603317-0CF5-4E48-90C4-6B3DFC9F98E2}" dt="2026-04-23T22:53:43.561" v="15279" actId="20577"/>
        <pc:sldMkLst>
          <pc:docMk/>
          <pc:sldMk cId="1115429212" sldId="318"/>
        </pc:sldMkLst>
        <pc:spChg chg="mod">
          <ac:chgData name="Ivan Zavala" userId="058716458f264bdb" providerId="LiveId" clId="{D0603317-0CF5-4E48-90C4-6B3DFC9F98E2}" dt="2026-04-23T22:53:43.561" v="15279" actId="20577"/>
          <ac:spMkLst>
            <pc:docMk/>
            <pc:sldMk cId="1115429212" sldId="318"/>
            <ac:spMk id="2" creationId="{5ABE7F59-B83F-13F8-6BBB-E12C5404DD5F}"/>
          </ac:spMkLst>
        </pc:spChg>
        <pc:spChg chg="mod">
          <ac:chgData name="Ivan Zavala" userId="058716458f264bdb" providerId="LiveId" clId="{D0603317-0CF5-4E48-90C4-6B3DFC9F98E2}" dt="2026-04-23T22:53:33.017" v="15261" actId="27636"/>
          <ac:spMkLst>
            <pc:docMk/>
            <pc:sldMk cId="1115429212" sldId="318"/>
            <ac:spMk id="3" creationId="{BD66B673-BDAF-EE15-2EBC-06D553F886AC}"/>
          </ac:spMkLst>
        </pc:spChg>
      </pc:sldChg>
      <pc:sldChg chg="addSp delSp modSp new mod setBg">
        <pc:chgData name="Ivan Zavala" userId="058716458f264bdb" providerId="LiveId" clId="{D0603317-0CF5-4E48-90C4-6B3DFC9F98E2}" dt="2026-04-23T22:54:21.032" v="15288" actId="962"/>
        <pc:sldMkLst>
          <pc:docMk/>
          <pc:sldMk cId="2671344802" sldId="319"/>
        </pc:sldMkLst>
        <pc:spChg chg="add">
          <ac:chgData name="Ivan Zavala" userId="058716458f264bdb" providerId="LiveId" clId="{D0603317-0CF5-4E48-90C4-6B3DFC9F98E2}" dt="2026-04-23T22:54:18.804" v="15284" actId="26606"/>
          <ac:spMkLst>
            <pc:docMk/>
            <pc:sldMk cId="2671344802" sldId="319"/>
            <ac:spMk id="10" creationId="{5F879AC3-D4CE-493C-ADC7-06205677F4F8}"/>
          </ac:spMkLst>
        </pc:spChg>
        <pc:spChg chg="add">
          <ac:chgData name="Ivan Zavala" userId="058716458f264bdb" providerId="LiveId" clId="{D0603317-0CF5-4E48-90C4-6B3DFC9F98E2}" dt="2026-04-23T22:54:18.804" v="15284" actId="26606"/>
          <ac:spMkLst>
            <pc:docMk/>
            <pc:sldMk cId="2671344802" sldId="319"/>
            <ac:spMk id="12" creationId="{736F0DFD-0954-464F-BF12-DD2E6F6E0380}"/>
          </ac:spMkLst>
        </pc:spChg>
        <pc:picChg chg="add mod ord">
          <ac:chgData name="Ivan Zavala" userId="058716458f264bdb" providerId="LiveId" clId="{D0603317-0CF5-4E48-90C4-6B3DFC9F98E2}" dt="2026-04-23T22:54:21.032" v="15288" actId="962"/>
          <ac:picMkLst>
            <pc:docMk/>
            <pc:sldMk cId="2671344802" sldId="319"/>
            <ac:picMk id="5" creationId="{87B3E48E-B4EA-23A4-FC11-87BBC50CC1FC}"/>
          </ac:picMkLst>
        </pc:picChg>
      </pc:sldChg>
      <pc:sldChg chg="modSp new mod">
        <pc:chgData name="Ivan Zavala" userId="058716458f264bdb" providerId="LiveId" clId="{D0603317-0CF5-4E48-90C4-6B3DFC9F98E2}" dt="2026-04-24T03:49:55.521" v="18291" actId="20577"/>
        <pc:sldMkLst>
          <pc:docMk/>
          <pc:sldMk cId="4182136081" sldId="321"/>
        </pc:sldMkLst>
        <pc:spChg chg="mod">
          <ac:chgData name="Ivan Zavala" userId="058716458f264bdb" providerId="LiveId" clId="{D0603317-0CF5-4E48-90C4-6B3DFC9F98E2}" dt="2026-04-24T03:49:55.521" v="18291" actId="20577"/>
          <ac:spMkLst>
            <pc:docMk/>
            <pc:sldMk cId="4182136081" sldId="321"/>
            <ac:spMk id="2" creationId="{A7E977C7-BA64-F13E-6FAC-D86E1CBBB230}"/>
          </ac:spMkLst>
        </pc:spChg>
        <pc:spChg chg="mod">
          <ac:chgData name="Ivan Zavala" userId="058716458f264bdb" providerId="LiveId" clId="{D0603317-0CF5-4E48-90C4-6B3DFC9F98E2}" dt="2026-04-23T22:55:17.924" v="15300"/>
          <ac:spMkLst>
            <pc:docMk/>
            <pc:sldMk cId="4182136081" sldId="321"/>
            <ac:spMk id="3" creationId="{1B67BEA2-27D4-364B-D6A3-085D955A088D}"/>
          </ac:spMkLst>
        </pc:spChg>
      </pc:sldChg>
      <pc:sldChg chg="modSp new mod">
        <pc:chgData name="Ivan Zavala" userId="058716458f264bdb" providerId="LiveId" clId="{D0603317-0CF5-4E48-90C4-6B3DFC9F98E2}" dt="2026-04-23T22:57:05.300" v="15323"/>
        <pc:sldMkLst>
          <pc:docMk/>
          <pc:sldMk cId="4117877323" sldId="322"/>
        </pc:sldMkLst>
        <pc:spChg chg="mod">
          <ac:chgData name="Ivan Zavala" userId="058716458f264bdb" providerId="LiveId" clId="{D0603317-0CF5-4E48-90C4-6B3DFC9F98E2}" dt="2026-04-23T22:57:05.300" v="15323"/>
          <ac:spMkLst>
            <pc:docMk/>
            <pc:sldMk cId="4117877323" sldId="322"/>
            <ac:spMk id="2" creationId="{DF59D479-1818-9CBD-12FD-08CDB56487D4}"/>
          </ac:spMkLst>
        </pc:spChg>
        <pc:spChg chg="mod">
          <ac:chgData name="Ivan Zavala" userId="058716458f264bdb" providerId="LiveId" clId="{D0603317-0CF5-4E48-90C4-6B3DFC9F98E2}" dt="2026-04-23T22:56:47.192" v="15314" actId="27636"/>
          <ac:spMkLst>
            <pc:docMk/>
            <pc:sldMk cId="4117877323" sldId="322"/>
            <ac:spMk id="3" creationId="{218C2EA7-8FF3-5414-243C-535F52729687}"/>
          </ac:spMkLst>
        </pc:spChg>
      </pc:sldChg>
      <pc:sldChg chg="addSp delSp modSp new mod ord setBg">
        <pc:chgData name="Ivan Zavala" userId="058716458f264bdb" providerId="LiveId" clId="{D0603317-0CF5-4E48-90C4-6B3DFC9F98E2}" dt="2026-04-23T23:29:30.198" v="16411"/>
        <pc:sldMkLst>
          <pc:docMk/>
          <pc:sldMk cId="2027714341" sldId="324"/>
        </pc:sldMkLst>
        <pc:picChg chg="add mod ord">
          <ac:chgData name="Ivan Zavala" userId="058716458f264bdb" providerId="LiveId" clId="{D0603317-0CF5-4E48-90C4-6B3DFC9F98E2}" dt="2026-04-23T22:58:13.577" v="15341" actId="26606"/>
          <ac:picMkLst>
            <pc:docMk/>
            <pc:sldMk cId="2027714341" sldId="324"/>
            <ac:picMk id="3" creationId="{A18D6831-3AB1-F346-89DC-6ED4C551ACB0}"/>
          </ac:picMkLst>
        </pc:picChg>
        <pc:picChg chg="add mod">
          <ac:chgData name="Ivan Zavala" userId="058716458f264bdb" providerId="LiveId" clId="{D0603317-0CF5-4E48-90C4-6B3DFC9F98E2}" dt="2026-04-23T22:58:13.577" v="15341" actId="26606"/>
          <ac:picMkLst>
            <pc:docMk/>
            <pc:sldMk cId="2027714341" sldId="324"/>
            <ac:picMk id="5" creationId="{82681C56-720E-B79D-807A-3306FD4BF229}"/>
          </ac:picMkLst>
        </pc:picChg>
        <pc:inkChg chg="add">
          <ac:chgData name="Ivan Zavala" userId="058716458f264bdb" providerId="LiveId" clId="{D0603317-0CF5-4E48-90C4-6B3DFC9F98E2}" dt="2026-04-23T22:58:22.362" v="15342" actId="9405"/>
          <ac:inkMkLst>
            <pc:docMk/>
            <pc:sldMk cId="2027714341" sldId="324"/>
            <ac:inkMk id="6" creationId="{04C795A5-4EF0-08A8-F60E-A39477C190CE}"/>
          </ac:inkMkLst>
        </pc:inkChg>
        <pc:inkChg chg="add">
          <ac:chgData name="Ivan Zavala" userId="058716458f264bdb" providerId="LiveId" clId="{D0603317-0CF5-4E48-90C4-6B3DFC9F98E2}" dt="2026-04-23T22:58:27.502" v="15345" actId="9405"/>
          <ac:inkMkLst>
            <pc:docMk/>
            <pc:sldMk cId="2027714341" sldId="324"/>
            <ac:inkMk id="8" creationId="{B143C377-36AC-52D9-85C2-82C35A29ED83}"/>
          </ac:inkMkLst>
        </pc:inkChg>
      </pc:sldChg>
      <pc:sldChg chg="modSp new mod">
        <pc:chgData name="Ivan Zavala" userId="058716458f264bdb" providerId="LiveId" clId="{D0603317-0CF5-4E48-90C4-6B3DFC9F98E2}" dt="2026-04-23T23:00:03.660" v="15366" actId="20577"/>
        <pc:sldMkLst>
          <pc:docMk/>
          <pc:sldMk cId="3637954646" sldId="325"/>
        </pc:sldMkLst>
        <pc:spChg chg="mod">
          <ac:chgData name="Ivan Zavala" userId="058716458f264bdb" providerId="LiveId" clId="{D0603317-0CF5-4E48-90C4-6B3DFC9F98E2}" dt="2026-04-23T23:00:03.660" v="15366" actId="20577"/>
          <ac:spMkLst>
            <pc:docMk/>
            <pc:sldMk cId="3637954646" sldId="325"/>
            <ac:spMk id="2" creationId="{71FE5A45-9703-7B27-FEBE-25C8E239EC9E}"/>
          </ac:spMkLst>
        </pc:spChg>
        <pc:spChg chg="mod">
          <ac:chgData name="Ivan Zavala" userId="058716458f264bdb" providerId="LiveId" clId="{D0603317-0CF5-4E48-90C4-6B3DFC9F98E2}" dt="2026-04-23T22:59:36.843" v="15349" actId="27636"/>
          <ac:spMkLst>
            <pc:docMk/>
            <pc:sldMk cId="3637954646" sldId="325"/>
            <ac:spMk id="3" creationId="{B3AB858B-C461-BFF6-68D1-A335378F6FFE}"/>
          </ac:spMkLst>
        </pc:spChg>
      </pc:sldChg>
      <pc:sldChg chg="addSp modSp new mod setBg">
        <pc:chgData name="Ivan Zavala" userId="058716458f264bdb" providerId="LiveId" clId="{D0603317-0CF5-4E48-90C4-6B3DFC9F98E2}" dt="2026-04-23T23:00:30.602" v="15374" actId="27614"/>
        <pc:sldMkLst>
          <pc:docMk/>
          <pc:sldMk cId="922876203" sldId="326"/>
        </pc:sldMkLst>
        <pc:picChg chg="add mod">
          <ac:chgData name="Ivan Zavala" userId="058716458f264bdb" providerId="LiveId" clId="{D0603317-0CF5-4E48-90C4-6B3DFC9F98E2}" dt="2026-04-23T23:00:30.602" v="15374" actId="27614"/>
          <ac:picMkLst>
            <pc:docMk/>
            <pc:sldMk cId="922876203" sldId="326"/>
            <ac:picMk id="3" creationId="{FC34B0E2-67CA-772A-2BBC-2F7A50A8DEBB}"/>
          </ac:picMkLst>
        </pc:picChg>
      </pc:sldChg>
      <pc:sldChg chg="modSp new mod ord">
        <pc:chgData name="Ivan Zavala" userId="058716458f264bdb" providerId="LiveId" clId="{D0603317-0CF5-4E48-90C4-6B3DFC9F98E2}" dt="2026-04-23T23:25:03.367" v="16110" actId="20577"/>
        <pc:sldMkLst>
          <pc:docMk/>
          <pc:sldMk cId="3115022817" sldId="328"/>
        </pc:sldMkLst>
        <pc:spChg chg="mod">
          <ac:chgData name="Ivan Zavala" userId="058716458f264bdb" providerId="LiveId" clId="{D0603317-0CF5-4E48-90C4-6B3DFC9F98E2}" dt="2026-04-23T23:03:40.229" v="15405" actId="20577"/>
          <ac:spMkLst>
            <pc:docMk/>
            <pc:sldMk cId="3115022817" sldId="328"/>
            <ac:spMk id="2" creationId="{DB539176-E493-0127-08BE-25365726C26E}"/>
          </ac:spMkLst>
        </pc:spChg>
        <pc:spChg chg="mod">
          <ac:chgData name="Ivan Zavala" userId="058716458f264bdb" providerId="LiveId" clId="{D0603317-0CF5-4E48-90C4-6B3DFC9F98E2}" dt="2026-04-23T23:25:03.367" v="16110" actId="20577"/>
          <ac:spMkLst>
            <pc:docMk/>
            <pc:sldMk cId="3115022817" sldId="328"/>
            <ac:spMk id="3" creationId="{A80CB648-1622-0FB2-9C99-163A5DC57616}"/>
          </ac:spMkLst>
        </pc:spChg>
      </pc:sldChg>
      <pc:sldChg chg="modSp new mod">
        <pc:chgData name="Ivan Zavala" userId="058716458f264bdb" providerId="LiveId" clId="{D0603317-0CF5-4E48-90C4-6B3DFC9F98E2}" dt="2026-04-23T23:27:04.212" v="16343" actId="20577"/>
        <pc:sldMkLst>
          <pc:docMk/>
          <pc:sldMk cId="508382243" sldId="329"/>
        </pc:sldMkLst>
        <pc:spChg chg="mod">
          <ac:chgData name="Ivan Zavala" userId="058716458f264bdb" providerId="LiveId" clId="{D0603317-0CF5-4E48-90C4-6B3DFC9F98E2}" dt="2026-04-23T23:04:08.880" v="15448" actId="20577"/>
          <ac:spMkLst>
            <pc:docMk/>
            <pc:sldMk cId="508382243" sldId="329"/>
            <ac:spMk id="2" creationId="{0CCCD56C-1A8B-4847-3688-26027043FEE7}"/>
          </ac:spMkLst>
        </pc:spChg>
        <pc:spChg chg="mod">
          <ac:chgData name="Ivan Zavala" userId="058716458f264bdb" providerId="LiveId" clId="{D0603317-0CF5-4E48-90C4-6B3DFC9F98E2}" dt="2026-04-23T23:27:04.212" v="16343" actId="20577"/>
          <ac:spMkLst>
            <pc:docMk/>
            <pc:sldMk cId="508382243" sldId="329"/>
            <ac:spMk id="3" creationId="{5D4CEE6B-00FF-8A52-1152-854C09163B56}"/>
          </ac:spMkLst>
        </pc:spChg>
      </pc:sldChg>
      <pc:sldChg chg="modSp new mod">
        <pc:chgData name="Ivan Zavala" userId="058716458f264bdb" providerId="LiveId" clId="{D0603317-0CF5-4E48-90C4-6B3DFC9F98E2}" dt="2026-04-23T23:24:03.807" v="16017" actId="20577"/>
        <pc:sldMkLst>
          <pc:docMk/>
          <pc:sldMk cId="2181245014" sldId="330"/>
        </pc:sldMkLst>
        <pc:spChg chg="mod">
          <ac:chgData name="Ivan Zavala" userId="058716458f264bdb" providerId="LiveId" clId="{D0603317-0CF5-4E48-90C4-6B3DFC9F98E2}" dt="2026-04-23T23:13:16.765" v="15595" actId="20577"/>
          <ac:spMkLst>
            <pc:docMk/>
            <pc:sldMk cId="2181245014" sldId="330"/>
            <ac:spMk id="2" creationId="{B716A37E-A16A-8B53-F9E1-B6034AF387D4}"/>
          </ac:spMkLst>
        </pc:spChg>
        <pc:spChg chg="mod">
          <ac:chgData name="Ivan Zavala" userId="058716458f264bdb" providerId="LiveId" clId="{D0603317-0CF5-4E48-90C4-6B3DFC9F98E2}" dt="2026-04-23T23:24:03.807" v="16017" actId="20577"/>
          <ac:spMkLst>
            <pc:docMk/>
            <pc:sldMk cId="2181245014" sldId="330"/>
            <ac:spMk id="3" creationId="{30B15D51-9FB4-2530-EAC5-8A3495EC78D0}"/>
          </ac:spMkLst>
        </pc:spChg>
      </pc:sldChg>
      <pc:sldChg chg="modSp new mod">
        <pc:chgData name="Ivan Zavala" userId="058716458f264bdb" providerId="LiveId" clId="{D0603317-0CF5-4E48-90C4-6B3DFC9F98E2}" dt="2026-04-24T04:20:31.909" v="19006" actId="20577"/>
        <pc:sldMkLst>
          <pc:docMk/>
          <pc:sldMk cId="982709043" sldId="331"/>
        </pc:sldMkLst>
        <pc:spChg chg="mod">
          <ac:chgData name="Ivan Zavala" userId="058716458f264bdb" providerId="LiveId" clId="{D0603317-0CF5-4E48-90C4-6B3DFC9F98E2}" dt="2026-04-23T23:20:18.455" v="15739" actId="20577"/>
          <ac:spMkLst>
            <pc:docMk/>
            <pc:sldMk cId="982709043" sldId="331"/>
            <ac:spMk id="2" creationId="{BF449971-3CA5-ACDE-8CD2-FB86A8005860}"/>
          </ac:spMkLst>
        </pc:spChg>
        <pc:spChg chg="mod">
          <ac:chgData name="Ivan Zavala" userId="058716458f264bdb" providerId="LiveId" clId="{D0603317-0CF5-4E48-90C4-6B3DFC9F98E2}" dt="2026-04-24T04:20:31.909" v="19006" actId="20577"/>
          <ac:spMkLst>
            <pc:docMk/>
            <pc:sldMk cId="982709043" sldId="331"/>
            <ac:spMk id="3" creationId="{51FB8A6C-D668-F6D9-0BF0-0A6FE137EB60}"/>
          </ac:spMkLst>
        </pc:spChg>
      </pc:sldChg>
      <pc:sldChg chg="addSp modSp new mod setBg">
        <pc:chgData name="Ivan Zavala" userId="058716458f264bdb" providerId="LiveId" clId="{D0603317-0CF5-4E48-90C4-6B3DFC9F98E2}" dt="2026-04-23T23:10:05.848" v="15548" actId="14100"/>
        <pc:sldMkLst>
          <pc:docMk/>
          <pc:sldMk cId="2724117293" sldId="332"/>
        </pc:sldMkLst>
        <pc:picChg chg="add mod ord">
          <ac:chgData name="Ivan Zavala" userId="058716458f264bdb" providerId="LiveId" clId="{D0603317-0CF5-4E48-90C4-6B3DFC9F98E2}" dt="2026-04-23T23:10:05.848" v="15548" actId="14100"/>
          <ac:picMkLst>
            <pc:docMk/>
            <pc:sldMk cId="2724117293" sldId="332"/>
            <ac:picMk id="3" creationId="{DBBBEFCF-0A00-003B-F8B1-09C38A408874}"/>
          </ac:picMkLst>
        </pc:picChg>
        <pc:picChg chg="add mod">
          <ac:chgData name="Ivan Zavala" userId="058716458f264bdb" providerId="LiveId" clId="{D0603317-0CF5-4E48-90C4-6B3DFC9F98E2}" dt="2026-04-23T23:09:53.951" v="15546" actId="962"/>
          <ac:picMkLst>
            <pc:docMk/>
            <pc:sldMk cId="2724117293" sldId="332"/>
            <ac:picMk id="5" creationId="{F28CD6FA-D1F6-08F0-51C2-70AADE3179DF}"/>
          </ac:picMkLst>
        </pc:picChg>
      </pc:sldChg>
      <pc:sldChg chg="addSp delSp modSp new mod setBg">
        <pc:chgData name="Ivan Zavala" userId="058716458f264bdb" providerId="LiveId" clId="{D0603317-0CF5-4E48-90C4-6B3DFC9F98E2}" dt="2026-04-23T23:11:16.639" v="15556" actId="26606"/>
        <pc:sldMkLst>
          <pc:docMk/>
          <pc:sldMk cId="246574058" sldId="334"/>
        </pc:sldMkLst>
        <pc:spChg chg="add">
          <ac:chgData name="Ivan Zavala" userId="058716458f264bdb" providerId="LiveId" clId="{D0603317-0CF5-4E48-90C4-6B3DFC9F98E2}" dt="2026-04-23T23:11:16.639" v="15556" actId="26606"/>
          <ac:spMkLst>
            <pc:docMk/>
            <pc:sldMk cId="246574058" sldId="334"/>
            <ac:spMk id="9" creationId="{42A4FC2C-047E-45A5-965D-8E1E3BF09BC6}"/>
          </ac:spMkLst>
        </pc:spChg>
        <pc:picChg chg="add mod">
          <ac:chgData name="Ivan Zavala" userId="058716458f264bdb" providerId="LiveId" clId="{D0603317-0CF5-4E48-90C4-6B3DFC9F98E2}" dt="2026-04-23T23:11:16.639" v="15556" actId="26606"/>
          <ac:picMkLst>
            <pc:docMk/>
            <pc:sldMk cId="246574058" sldId="334"/>
            <ac:picMk id="4" creationId="{130E5DE8-DED9-A8AF-94AC-C3794FCC638E}"/>
          </ac:picMkLst>
        </pc:picChg>
      </pc:sldChg>
      <pc:sldChg chg="addSp modSp new mod">
        <pc:chgData name="Ivan Zavala" userId="058716458f264bdb" providerId="LiveId" clId="{D0603317-0CF5-4E48-90C4-6B3DFC9F98E2}" dt="2026-04-23T23:12:51.182" v="15560" actId="27614"/>
        <pc:sldMkLst>
          <pc:docMk/>
          <pc:sldMk cId="1990183663" sldId="335"/>
        </pc:sldMkLst>
        <pc:picChg chg="add mod">
          <ac:chgData name="Ivan Zavala" userId="058716458f264bdb" providerId="LiveId" clId="{D0603317-0CF5-4E48-90C4-6B3DFC9F98E2}" dt="2026-04-23T23:12:51.182" v="15560" actId="27614"/>
          <ac:picMkLst>
            <pc:docMk/>
            <pc:sldMk cId="1990183663" sldId="335"/>
            <ac:picMk id="3" creationId="{0AF03980-D56B-708F-BA01-C1652D3BEEDD}"/>
          </ac:picMkLst>
        </pc:picChg>
      </pc:sldChg>
      <pc:sldChg chg="addSp modSp new mod setBg">
        <pc:chgData name="Ivan Zavala" userId="058716458f264bdb" providerId="LiveId" clId="{D0603317-0CF5-4E48-90C4-6B3DFC9F98E2}" dt="2026-04-23T23:18:17.974" v="15717" actId="26606"/>
        <pc:sldMkLst>
          <pc:docMk/>
          <pc:sldMk cId="3545772998" sldId="336"/>
        </pc:sldMkLst>
        <pc:picChg chg="add mod">
          <ac:chgData name="Ivan Zavala" userId="058716458f264bdb" providerId="LiveId" clId="{D0603317-0CF5-4E48-90C4-6B3DFC9F98E2}" dt="2026-04-23T23:18:17.974" v="15717" actId="26606"/>
          <ac:picMkLst>
            <pc:docMk/>
            <pc:sldMk cId="3545772998" sldId="336"/>
            <ac:picMk id="3" creationId="{F88F73C7-E1EC-9E75-CF93-7DA954952931}"/>
          </ac:picMkLst>
        </pc:picChg>
      </pc:sldChg>
      <pc:sldChg chg="modSp new mod">
        <pc:chgData name="Ivan Zavala" userId="058716458f264bdb" providerId="LiveId" clId="{D0603317-0CF5-4E48-90C4-6B3DFC9F98E2}" dt="2026-04-23T23:32:53.949" v="16474" actId="27636"/>
        <pc:sldMkLst>
          <pc:docMk/>
          <pc:sldMk cId="2251900288" sldId="337"/>
        </pc:sldMkLst>
        <pc:spChg chg="mod">
          <ac:chgData name="Ivan Zavala" userId="058716458f264bdb" providerId="LiveId" clId="{D0603317-0CF5-4E48-90C4-6B3DFC9F98E2}" dt="2026-04-23T23:30:09.539" v="16436" actId="20577"/>
          <ac:spMkLst>
            <pc:docMk/>
            <pc:sldMk cId="2251900288" sldId="337"/>
            <ac:spMk id="2" creationId="{1980C3E9-4DC5-36DB-3926-839BFBE5F13A}"/>
          </ac:spMkLst>
        </pc:spChg>
        <pc:spChg chg="mod">
          <ac:chgData name="Ivan Zavala" userId="058716458f264bdb" providerId="LiveId" clId="{D0603317-0CF5-4E48-90C4-6B3DFC9F98E2}" dt="2026-04-23T23:32:53.949" v="16474" actId="27636"/>
          <ac:spMkLst>
            <pc:docMk/>
            <pc:sldMk cId="2251900288" sldId="337"/>
            <ac:spMk id="3" creationId="{F1DACE80-548A-E938-0076-967E2A44BFF6}"/>
          </ac:spMkLst>
        </pc:spChg>
      </pc:sldChg>
      <pc:sldChg chg="addSp modSp new mod setBg">
        <pc:chgData name="Ivan Zavala" userId="058716458f264bdb" providerId="LiveId" clId="{D0603317-0CF5-4E48-90C4-6B3DFC9F98E2}" dt="2026-04-23T23:31:38.578" v="16441" actId="27614"/>
        <pc:sldMkLst>
          <pc:docMk/>
          <pc:sldMk cId="3267484834" sldId="338"/>
        </pc:sldMkLst>
        <pc:picChg chg="add mod">
          <ac:chgData name="Ivan Zavala" userId="058716458f264bdb" providerId="LiveId" clId="{D0603317-0CF5-4E48-90C4-6B3DFC9F98E2}" dt="2026-04-23T23:31:38.578" v="16441" actId="27614"/>
          <ac:picMkLst>
            <pc:docMk/>
            <pc:sldMk cId="3267484834" sldId="338"/>
            <ac:picMk id="3" creationId="{9E3EF929-D63A-0CB7-120E-EB0A8EB4F7C0}"/>
          </ac:picMkLst>
        </pc:picChg>
      </pc:sldChg>
      <pc:sldChg chg="modSp new mod">
        <pc:chgData name="Ivan Zavala" userId="058716458f264bdb" providerId="LiveId" clId="{D0603317-0CF5-4E48-90C4-6B3DFC9F98E2}" dt="2026-04-23T23:32:39.931" v="16472" actId="20577"/>
        <pc:sldMkLst>
          <pc:docMk/>
          <pc:sldMk cId="999491276" sldId="339"/>
        </pc:sldMkLst>
        <pc:spChg chg="mod">
          <ac:chgData name="Ivan Zavala" userId="058716458f264bdb" providerId="LiveId" clId="{D0603317-0CF5-4E48-90C4-6B3DFC9F98E2}" dt="2026-04-23T23:32:39.931" v="16472" actId="20577"/>
          <ac:spMkLst>
            <pc:docMk/>
            <pc:sldMk cId="999491276" sldId="339"/>
            <ac:spMk id="2" creationId="{5EEC0679-02FE-9E16-C364-177E8F6446BF}"/>
          </ac:spMkLst>
        </pc:spChg>
        <pc:spChg chg="mod">
          <ac:chgData name="Ivan Zavala" userId="058716458f264bdb" providerId="LiveId" clId="{D0603317-0CF5-4E48-90C4-6B3DFC9F98E2}" dt="2026-04-23T23:32:35.107" v="16453" actId="27636"/>
          <ac:spMkLst>
            <pc:docMk/>
            <pc:sldMk cId="999491276" sldId="339"/>
            <ac:spMk id="3" creationId="{1881802A-4E56-367F-B00F-8F9C8B673E71}"/>
          </ac:spMkLst>
        </pc:spChg>
      </pc:sldChg>
      <pc:sldChg chg="modSp new mod ord">
        <pc:chgData name="Ivan Zavala" userId="058716458f264bdb" providerId="LiveId" clId="{D0603317-0CF5-4E48-90C4-6B3DFC9F98E2}" dt="2026-04-23T23:35:39.565" v="16775" actId="20577"/>
        <pc:sldMkLst>
          <pc:docMk/>
          <pc:sldMk cId="244987996" sldId="340"/>
        </pc:sldMkLst>
        <pc:spChg chg="mod">
          <ac:chgData name="Ivan Zavala" userId="058716458f264bdb" providerId="LiveId" clId="{D0603317-0CF5-4E48-90C4-6B3DFC9F98E2}" dt="2026-04-23T23:33:13.613" v="16511" actId="20577"/>
          <ac:spMkLst>
            <pc:docMk/>
            <pc:sldMk cId="244987996" sldId="340"/>
            <ac:spMk id="2" creationId="{DA81AD0F-E539-CA67-5CFB-081F93B05A34}"/>
          </ac:spMkLst>
        </pc:spChg>
        <pc:spChg chg="mod">
          <ac:chgData name="Ivan Zavala" userId="058716458f264bdb" providerId="LiveId" clId="{D0603317-0CF5-4E48-90C4-6B3DFC9F98E2}" dt="2026-04-23T23:35:39.565" v="16775" actId="20577"/>
          <ac:spMkLst>
            <pc:docMk/>
            <pc:sldMk cId="244987996" sldId="340"/>
            <ac:spMk id="3" creationId="{31E238BC-1A15-B9E0-BDFF-269EF3A3D6D3}"/>
          </ac:spMkLst>
        </pc:spChg>
      </pc:sldChg>
      <pc:sldChg chg="addSp delSp modSp new mod setBg">
        <pc:chgData name="Ivan Zavala" userId="058716458f264bdb" providerId="LiveId" clId="{D0603317-0CF5-4E48-90C4-6B3DFC9F98E2}" dt="2026-04-23T23:36:35.393" v="16799" actId="26606"/>
        <pc:sldMkLst>
          <pc:docMk/>
          <pc:sldMk cId="1626277311" sldId="341"/>
        </pc:sldMkLst>
        <pc:spChg chg="mod">
          <ac:chgData name="Ivan Zavala" userId="058716458f264bdb" providerId="LiveId" clId="{D0603317-0CF5-4E48-90C4-6B3DFC9F98E2}" dt="2026-04-23T23:36:35.393" v="16799" actId="26606"/>
          <ac:spMkLst>
            <pc:docMk/>
            <pc:sldMk cId="1626277311" sldId="341"/>
            <ac:spMk id="2" creationId="{6198AE3B-7EA9-D558-E66C-2E14C9B5C2D2}"/>
          </ac:spMkLst>
        </pc:spChg>
        <pc:spChg chg="add">
          <ac:chgData name="Ivan Zavala" userId="058716458f264bdb" providerId="LiveId" clId="{D0603317-0CF5-4E48-90C4-6B3DFC9F98E2}" dt="2026-04-23T23:36:35.393" v="16799" actId="26606"/>
          <ac:spMkLst>
            <pc:docMk/>
            <pc:sldMk cId="1626277311" sldId="341"/>
            <ac:spMk id="9" creationId="{4D60F200-5EB0-B223-2439-C96C67F0FEE1}"/>
          </ac:spMkLst>
        </pc:spChg>
        <pc:spChg chg="add">
          <ac:chgData name="Ivan Zavala" userId="058716458f264bdb" providerId="LiveId" clId="{D0603317-0CF5-4E48-90C4-6B3DFC9F98E2}" dt="2026-04-23T23:36:35.393" v="16799" actId="26606"/>
          <ac:spMkLst>
            <pc:docMk/>
            <pc:sldMk cId="1626277311" sldId="341"/>
            <ac:spMk id="11" creationId="{A6567EA8-C72D-4B9B-D23F-6B2E9F9C9F47}"/>
          </ac:spMkLst>
        </pc:spChg>
        <pc:spChg chg="add">
          <ac:chgData name="Ivan Zavala" userId="058716458f264bdb" providerId="LiveId" clId="{D0603317-0CF5-4E48-90C4-6B3DFC9F98E2}" dt="2026-04-23T23:36:35.393" v="16799" actId="26606"/>
          <ac:spMkLst>
            <pc:docMk/>
            <pc:sldMk cId="1626277311" sldId="341"/>
            <ac:spMk id="13" creationId="{FEFBFA78-9360-1E01-5448-6D5AE0A32601}"/>
          </ac:spMkLst>
        </pc:spChg>
        <pc:spChg chg="add">
          <ac:chgData name="Ivan Zavala" userId="058716458f264bdb" providerId="LiveId" clId="{D0603317-0CF5-4E48-90C4-6B3DFC9F98E2}" dt="2026-04-23T23:36:35.393" v="16799" actId="26606"/>
          <ac:spMkLst>
            <pc:docMk/>
            <pc:sldMk cId="1626277311" sldId="341"/>
            <ac:spMk id="15" creationId="{1740453C-744F-DB3A-47EC-15EACE1DC117}"/>
          </ac:spMkLst>
        </pc:spChg>
        <pc:spChg chg="add">
          <ac:chgData name="Ivan Zavala" userId="058716458f264bdb" providerId="LiveId" clId="{D0603317-0CF5-4E48-90C4-6B3DFC9F98E2}" dt="2026-04-23T23:36:35.393" v="16799" actId="26606"/>
          <ac:spMkLst>
            <pc:docMk/>
            <pc:sldMk cId="1626277311" sldId="341"/>
            <ac:spMk id="17" creationId="{B6924B03-77BD-EAE3-2854-43363FF8E6BB}"/>
          </ac:spMkLst>
        </pc:spChg>
        <pc:picChg chg="add">
          <ac:chgData name="Ivan Zavala" userId="058716458f264bdb" providerId="LiveId" clId="{D0603317-0CF5-4E48-90C4-6B3DFC9F98E2}" dt="2026-04-23T23:36:35.393" v="16799" actId="26606"/>
          <ac:picMkLst>
            <pc:docMk/>
            <pc:sldMk cId="1626277311" sldId="341"/>
            <ac:picMk id="5" creationId="{E9FB4122-E0B1-8E48-9864-8DD3E50F1FFF}"/>
          </ac:picMkLst>
        </pc:picChg>
      </pc:sldChg>
      <pc:sldChg chg="modSp new mod">
        <pc:chgData name="Ivan Zavala" userId="058716458f264bdb" providerId="LiveId" clId="{D0603317-0CF5-4E48-90C4-6B3DFC9F98E2}" dt="2026-04-23T23:39:50.271" v="16951" actId="27636"/>
        <pc:sldMkLst>
          <pc:docMk/>
          <pc:sldMk cId="261520034" sldId="342"/>
        </pc:sldMkLst>
        <pc:spChg chg="mod">
          <ac:chgData name="Ivan Zavala" userId="058716458f264bdb" providerId="LiveId" clId="{D0603317-0CF5-4E48-90C4-6B3DFC9F98E2}" dt="2026-04-23T23:36:39.340" v="16801"/>
          <ac:spMkLst>
            <pc:docMk/>
            <pc:sldMk cId="261520034" sldId="342"/>
            <ac:spMk id="2" creationId="{B9135673-E3E8-D88A-6371-DF413E5D69F8}"/>
          </ac:spMkLst>
        </pc:spChg>
        <pc:spChg chg="mod">
          <ac:chgData name="Ivan Zavala" userId="058716458f264bdb" providerId="LiveId" clId="{D0603317-0CF5-4E48-90C4-6B3DFC9F98E2}" dt="2026-04-23T23:39:50.271" v="16951" actId="27636"/>
          <ac:spMkLst>
            <pc:docMk/>
            <pc:sldMk cId="261520034" sldId="342"/>
            <ac:spMk id="3" creationId="{5AE5F802-F275-DAF4-1937-9387410F42E3}"/>
          </ac:spMkLst>
        </pc:spChg>
      </pc:sldChg>
      <pc:sldChg chg="modSp new mod">
        <pc:chgData name="Ivan Zavala" userId="058716458f264bdb" providerId="LiveId" clId="{D0603317-0CF5-4E48-90C4-6B3DFC9F98E2}" dt="2026-04-23T23:39:39.807" v="16943" actId="5793"/>
        <pc:sldMkLst>
          <pc:docMk/>
          <pc:sldMk cId="1915557530" sldId="343"/>
        </pc:sldMkLst>
        <pc:spChg chg="mod">
          <ac:chgData name="Ivan Zavala" userId="058716458f264bdb" providerId="LiveId" clId="{D0603317-0CF5-4E48-90C4-6B3DFC9F98E2}" dt="2026-04-23T23:37:13.106" v="16825" actId="20577"/>
          <ac:spMkLst>
            <pc:docMk/>
            <pc:sldMk cId="1915557530" sldId="343"/>
            <ac:spMk id="2" creationId="{67F349B0-355F-37E8-165B-71088E35DFDD}"/>
          </ac:spMkLst>
        </pc:spChg>
        <pc:spChg chg="mod">
          <ac:chgData name="Ivan Zavala" userId="058716458f264bdb" providerId="LiveId" clId="{D0603317-0CF5-4E48-90C4-6B3DFC9F98E2}" dt="2026-04-23T23:39:39.807" v="16943" actId="5793"/>
          <ac:spMkLst>
            <pc:docMk/>
            <pc:sldMk cId="1915557530" sldId="343"/>
            <ac:spMk id="3" creationId="{C660FDDF-7820-3838-C6B7-2D1BAE9D0A08}"/>
          </ac:spMkLst>
        </pc:spChg>
      </pc:sldChg>
      <pc:sldChg chg="modSp new mod">
        <pc:chgData name="Ivan Zavala" userId="058716458f264bdb" providerId="LiveId" clId="{D0603317-0CF5-4E48-90C4-6B3DFC9F98E2}" dt="2026-04-23T23:41:04.778" v="17103" actId="27636"/>
        <pc:sldMkLst>
          <pc:docMk/>
          <pc:sldMk cId="3556551071" sldId="345"/>
        </pc:sldMkLst>
        <pc:spChg chg="mod">
          <ac:chgData name="Ivan Zavala" userId="058716458f264bdb" providerId="LiveId" clId="{D0603317-0CF5-4E48-90C4-6B3DFC9F98E2}" dt="2026-04-23T23:39:14.859" v="16937" actId="20577"/>
          <ac:spMkLst>
            <pc:docMk/>
            <pc:sldMk cId="3556551071" sldId="345"/>
            <ac:spMk id="2" creationId="{F4752094-5EF1-CB64-E337-A48875F63960}"/>
          </ac:spMkLst>
        </pc:spChg>
        <pc:spChg chg="mod">
          <ac:chgData name="Ivan Zavala" userId="058716458f264bdb" providerId="LiveId" clId="{D0603317-0CF5-4E48-90C4-6B3DFC9F98E2}" dt="2026-04-23T23:41:04.778" v="17103" actId="27636"/>
          <ac:spMkLst>
            <pc:docMk/>
            <pc:sldMk cId="3556551071" sldId="345"/>
            <ac:spMk id="3" creationId="{6D922144-F0FD-6C51-3426-3E20C46F9DE8}"/>
          </ac:spMkLst>
        </pc:spChg>
      </pc:sldChg>
      <pc:sldChg chg="modSp new mod">
        <pc:chgData name="Ivan Zavala" userId="058716458f264bdb" providerId="LiveId" clId="{D0603317-0CF5-4E48-90C4-6B3DFC9F98E2}" dt="2026-04-23T23:39:34.780" v="16942" actId="403"/>
        <pc:sldMkLst>
          <pc:docMk/>
          <pc:sldMk cId="3509832361" sldId="346"/>
        </pc:sldMkLst>
        <pc:spChg chg="mod">
          <ac:chgData name="Ivan Zavala" userId="058716458f264bdb" providerId="LiveId" clId="{D0603317-0CF5-4E48-90C4-6B3DFC9F98E2}" dt="2026-04-23T23:38:29.274" v="16884" actId="20577"/>
          <ac:spMkLst>
            <pc:docMk/>
            <pc:sldMk cId="3509832361" sldId="346"/>
            <ac:spMk id="2" creationId="{42BFBB70-7EDF-24A4-D4A0-508AE702E316}"/>
          </ac:spMkLst>
        </pc:spChg>
        <pc:spChg chg="mod">
          <ac:chgData name="Ivan Zavala" userId="058716458f264bdb" providerId="LiveId" clId="{D0603317-0CF5-4E48-90C4-6B3DFC9F98E2}" dt="2026-04-23T23:39:34.780" v="16942" actId="403"/>
          <ac:spMkLst>
            <pc:docMk/>
            <pc:sldMk cId="3509832361" sldId="346"/>
            <ac:spMk id="3" creationId="{AF3F1266-5F7A-475A-FF96-4F2E4F54B501}"/>
          </ac:spMkLst>
        </pc:spChg>
      </pc:sldChg>
      <pc:sldChg chg="modSp new mod">
        <pc:chgData name="Ivan Zavala" userId="058716458f264bdb" providerId="LiveId" clId="{D0603317-0CF5-4E48-90C4-6B3DFC9F98E2}" dt="2026-04-24T03:35:14.870" v="17487" actId="115"/>
        <pc:sldMkLst>
          <pc:docMk/>
          <pc:sldMk cId="711185841" sldId="347"/>
        </pc:sldMkLst>
        <pc:spChg chg="mod">
          <ac:chgData name="Ivan Zavala" userId="058716458f264bdb" providerId="LiveId" clId="{D0603317-0CF5-4E48-90C4-6B3DFC9F98E2}" dt="2026-04-24T03:33:10.995" v="17428" actId="20577"/>
          <ac:spMkLst>
            <pc:docMk/>
            <pc:sldMk cId="711185841" sldId="347"/>
            <ac:spMk id="2" creationId="{81144AAA-D380-6EF2-E308-6715E285E9D7}"/>
          </ac:spMkLst>
        </pc:spChg>
        <pc:spChg chg="mod">
          <ac:chgData name="Ivan Zavala" userId="058716458f264bdb" providerId="LiveId" clId="{D0603317-0CF5-4E48-90C4-6B3DFC9F98E2}" dt="2026-04-24T03:35:14.870" v="17487" actId="115"/>
          <ac:spMkLst>
            <pc:docMk/>
            <pc:sldMk cId="711185841" sldId="347"/>
            <ac:spMk id="3" creationId="{FFCB1C10-B21E-E0B8-CC89-C7A3B9C70524}"/>
          </ac:spMkLst>
        </pc:spChg>
      </pc:sldChg>
      <pc:sldChg chg="addSp delSp modSp new mod ord">
        <pc:chgData name="Ivan Zavala" userId="058716458f264bdb" providerId="LiveId" clId="{D0603317-0CF5-4E48-90C4-6B3DFC9F98E2}" dt="2026-04-24T04:03:51.723" v="18932"/>
        <pc:sldMkLst>
          <pc:docMk/>
          <pc:sldMk cId="1067175510" sldId="348"/>
        </pc:sldMkLst>
        <pc:spChg chg="mod">
          <ac:chgData name="Ivan Zavala" userId="058716458f264bdb" providerId="LiveId" clId="{D0603317-0CF5-4E48-90C4-6B3DFC9F98E2}" dt="2026-04-24T03:47:07.246" v="18249" actId="20577"/>
          <ac:spMkLst>
            <pc:docMk/>
            <pc:sldMk cId="1067175510" sldId="348"/>
            <ac:spMk id="2" creationId="{73DF5914-88DD-2718-9A0A-A15C5CA9CD62}"/>
          </ac:spMkLst>
        </pc:spChg>
        <pc:spChg chg="mod">
          <ac:chgData name="Ivan Zavala" userId="058716458f264bdb" providerId="LiveId" clId="{D0603317-0CF5-4E48-90C4-6B3DFC9F98E2}" dt="2026-04-24T03:46:40.517" v="18239" actId="20577"/>
          <ac:spMkLst>
            <pc:docMk/>
            <pc:sldMk cId="1067175510" sldId="348"/>
            <ac:spMk id="3" creationId="{2AFA16F0-B09D-58DF-03A4-71BB7C93F19D}"/>
          </ac:spMkLst>
        </pc:spChg>
      </pc:sldChg>
      <pc:sldChg chg="modSp new mod">
        <pc:chgData name="Ivan Zavala" userId="058716458f264bdb" providerId="LiveId" clId="{D0603317-0CF5-4E48-90C4-6B3DFC9F98E2}" dt="2026-04-24T03:42:22.317" v="17895" actId="27636"/>
        <pc:sldMkLst>
          <pc:docMk/>
          <pc:sldMk cId="2924903012" sldId="349"/>
        </pc:sldMkLst>
        <pc:spChg chg="mod">
          <ac:chgData name="Ivan Zavala" userId="058716458f264bdb" providerId="LiveId" clId="{D0603317-0CF5-4E48-90C4-6B3DFC9F98E2}" dt="2026-04-24T03:42:19.537" v="17893" actId="20577"/>
          <ac:spMkLst>
            <pc:docMk/>
            <pc:sldMk cId="2924903012" sldId="349"/>
            <ac:spMk id="2" creationId="{9B9B1639-347C-AE4F-D87F-9085526628C2}"/>
          </ac:spMkLst>
        </pc:spChg>
        <pc:spChg chg="mod">
          <ac:chgData name="Ivan Zavala" userId="058716458f264bdb" providerId="LiveId" clId="{D0603317-0CF5-4E48-90C4-6B3DFC9F98E2}" dt="2026-04-24T03:42:22.317" v="17895" actId="27636"/>
          <ac:spMkLst>
            <pc:docMk/>
            <pc:sldMk cId="2924903012" sldId="349"/>
            <ac:spMk id="3" creationId="{89E8F007-DE1A-1F95-A771-90A9C1C5D4A9}"/>
          </ac:spMkLst>
        </pc:spChg>
      </pc:sldChg>
      <pc:sldChg chg="addSp delSp modSp new mod ord setBg">
        <pc:chgData name="Ivan Zavala" userId="058716458f264bdb" providerId="LiveId" clId="{D0603317-0CF5-4E48-90C4-6B3DFC9F98E2}" dt="2026-04-24T04:03:42.245" v="18928"/>
        <pc:sldMkLst>
          <pc:docMk/>
          <pc:sldMk cId="3148511633" sldId="351"/>
        </pc:sldMkLst>
        <pc:spChg chg="add">
          <ac:chgData name="Ivan Zavala" userId="058716458f264bdb" providerId="LiveId" clId="{D0603317-0CF5-4E48-90C4-6B3DFC9F98E2}" dt="2026-04-24T03:54:01.258" v="18321" actId="26606"/>
          <ac:spMkLst>
            <pc:docMk/>
            <pc:sldMk cId="3148511633" sldId="351"/>
            <ac:spMk id="16" creationId="{5F9CFCE6-877F-4858-B8BD-2C52CA8AFBC4}"/>
          </ac:spMkLst>
        </pc:spChg>
        <pc:spChg chg="add">
          <ac:chgData name="Ivan Zavala" userId="058716458f264bdb" providerId="LiveId" clId="{D0603317-0CF5-4E48-90C4-6B3DFC9F98E2}" dt="2026-04-24T03:54:01.258" v="18321" actId="26606"/>
          <ac:spMkLst>
            <pc:docMk/>
            <pc:sldMk cId="3148511633" sldId="351"/>
            <ac:spMk id="17" creationId="{8213F8A0-12AE-4514-8372-0DD766EC28EE}"/>
          </ac:spMkLst>
        </pc:spChg>
        <pc:spChg chg="add">
          <ac:chgData name="Ivan Zavala" userId="058716458f264bdb" providerId="LiveId" clId="{D0603317-0CF5-4E48-90C4-6B3DFC9F98E2}" dt="2026-04-24T03:54:01.258" v="18321" actId="26606"/>
          <ac:spMkLst>
            <pc:docMk/>
            <pc:sldMk cId="3148511633" sldId="351"/>
            <ac:spMk id="18" creationId="{9EFF17D4-9A8C-4CE5-B096-D8CCD4400437}"/>
          </ac:spMkLst>
        </pc:spChg>
        <pc:picChg chg="add mod ord">
          <ac:chgData name="Ivan Zavala" userId="058716458f264bdb" providerId="LiveId" clId="{D0603317-0CF5-4E48-90C4-6B3DFC9F98E2}" dt="2026-04-24T03:54:01.258" v="18321" actId="26606"/>
          <ac:picMkLst>
            <pc:docMk/>
            <pc:sldMk cId="3148511633" sldId="351"/>
            <ac:picMk id="3" creationId="{68A9D640-9192-C5A3-0927-685A4649A5B8}"/>
          </ac:picMkLst>
        </pc:picChg>
        <pc:picChg chg="add mod">
          <ac:chgData name="Ivan Zavala" userId="058716458f264bdb" providerId="LiveId" clId="{D0603317-0CF5-4E48-90C4-6B3DFC9F98E2}" dt="2026-04-24T03:54:04.589" v="18323" actId="962"/>
          <ac:picMkLst>
            <pc:docMk/>
            <pc:sldMk cId="3148511633" sldId="351"/>
            <ac:picMk id="5" creationId="{0D023343-C3F2-BCDF-A2AA-1C80920E6827}"/>
          </ac:picMkLst>
        </pc:picChg>
      </pc:sldChg>
      <pc:sldChg chg="addSp delSp modSp new mod ord setBg">
        <pc:chgData name="Ivan Zavala" userId="058716458f264bdb" providerId="LiveId" clId="{D0603317-0CF5-4E48-90C4-6B3DFC9F98E2}" dt="2026-05-08T02:58:44.139" v="19272" actId="22"/>
        <pc:sldMkLst>
          <pc:docMk/>
          <pc:sldMk cId="3410675880" sldId="352"/>
        </pc:sldMkLst>
        <pc:spChg chg="mod">
          <ac:chgData name="Ivan Zavala" userId="058716458f264bdb" providerId="LiveId" clId="{D0603317-0CF5-4E48-90C4-6B3DFC9F98E2}" dt="2026-05-08T02:58:43.483" v="19271" actId="26606"/>
          <ac:spMkLst>
            <pc:docMk/>
            <pc:sldMk cId="3410675880" sldId="352"/>
            <ac:spMk id="2" creationId="{8301BFD6-B8BE-222F-A985-96ED55B6C186}"/>
          </ac:spMkLst>
        </pc:spChg>
        <pc:spChg chg="add del mod">
          <ac:chgData name="Ivan Zavala" userId="058716458f264bdb" providerId="LiveId" clId="{D0603317-0CF5-4E48-90C4-6B3DFC9F98E2}" dt="2026-05-08T02:58:43.483" v="19271" actId="26606"/>
          <ac:spMkLst>
            <pc:docMk/>
            <pc:sldMk cId="3410675880" sldId="352"/>
            <ac:spMk id="3" creationId="{BFDF5738-1A4A-EA19-4506-7CCB6EE7F1AC}"/>
          </ac:spMkLst>
        </pc:spChg>
        <pc:spChg chg="add del">
          <ac:chgData name="Ivan Zavala" userId="058716458f264bdb" providerId="LiveId" clId="{D0603317-0CF5-4E48-90C4-6B3DFC9F98E2}" dt="2026-05-08T02:58:43.483" v="19271" actId="26606"/>
          <ac:spMkLst>
            <pc:docMk/>
            <pc:sldMk cId="3410675880" sldId="352"/>
            <ac:spMk id="10" creationId="{56688E73-49B9-4052-A836-D248C825D70D}"/>
          </ac:spMkLst>
        </pc:spChg>
        <pc:spChg chg="add del">
          <ac:chgData name="Ivan Zavala" userId="058716458f264bdb" providerId="LiveId" clId="{D0603317-0CF5-4E48-90C4-6B3DFC9F98E2}" dt="2026-05-08T02:58:43.483" v="19271" actId="26606"/>
          <ac:spMkLst>
            <pc:docMk/>
            <pc:sldMk cId="3410675880" sldId="352"/>
            <ac:spMk id="12" creationId="{5B6AEE0C-07FE-4154-BC7C-2F20530BC556}"/>
          </ac:spMkLst>
        </pc:spChg>
        <pc:picChg chg="add del mod ord">
          <ac:chgData name="Ivan Zavala" userId="058716458f264bdb" providerId="LiveId" clId="{D0603317-0CF5-4E48-90C4-6B3DFC9F98E2}" dt="2026-05-08T02:58:44.139" v="19272" actId="22"/>
          <ac:picMkLst>
            <pc:docMk/>
            <pc:sldMk cId="3410675880" sldId="352"/>
            <ac:picMk id="5" creationId="{E77154F9-7E56-A50F-B135-C0B1D564DBCB}"/>
          </ac:picMkLst>
        </pc:picChg>
      </pc:sldChg>
      <pc:sldChg chg="addSp delSp modSp new mod setBg">
        <pc:chgData name="Ivan Zavala" userId="058716458f264bdb" providerId="LiveId" clId="{D0603317-0CF5-4E48-90C4-6B3DFC9F98E2}" dt="2026-04-24T04:08:15.543" v="18998" actId="26606"/>
        <pc:sldMkLst>
          <pc:docMk/>
          <pc:sldMk cId="1911256914" sldId="353"/>
        </pc:sldMkLst>
        <pc:spChg chg="mod">
          <ac:chgData name="Ivan Zavala" userId="058716458f264bdb" providerId="LiveId" clId="{D0603317-0CF5-4E48-90C4-6B3DFC9F98E2}" dt="2026-04-24T04:08:15.543" v="18998" actId="26606"/>
          <ac:spMkLst>
            <pc:docMk/>
            <pc:sldMk cId="1911256914" sldId="353"/>
            <ac:spMk id="2" creationId="{92A55590-3958-EE4D-88A3-C481BFA207AE}"/>
          </ac:spMkLst>
        </pc:spChg>
        <pc:spChg chg="mod">
          <ac:chgData name="Ivan Zavala" userId="058716458f264bdb" providerId="LiveId" clId="{D0603317-0CF5-4E48-90C4-6B3DFC9F98E2}" dt="2026-04-24T04:08:15.543" v="18998" actId="26606"/>
          <ac:spMkLst>
            <pc:docMk/>
            <pc:sldMk cId="1911256914" sldId="353"/>
            <ac:spMk id="3" creationId="{CA2BCC6E-3A04-93B9-FB45-9F0CDC9388BD}"/>
          </ac:spMkLst>
        </pc:spChg>
        <pc:spChg chg="add">
          <ac:chgData name="Ivan Zavala" userId="058716458f264bdb" providerId="LiveId" clId="{D0603317-0CF5-4E48-90C4-6B3DFC9F98E2}" dt="2026-04-24T04:08:15.543" v="18998" actId="26606"/>
          <ac:spMkLst>
            <pc:docMk/>
            <pc:sldMk cId="1911256914" sldId="353"/>
            <ac:spMk id="23" creationId="{04812C46-200A-4DEB-A05E-3ED6C68C2387}"/>
          </ac:spMkLst>
        </pc:spChg>
        <pc:spChg chg="add">
          <ac:chgData name="Ivan Zavala" userId="058716458f264bdb" providerId="LiveId" clId="{D0603317-0CF5-4E48-90C4-6B3DFC9F98E2}" dt="2026-04-24T04:08:15.543" v="18998" actId="26606"/>
          <ac:spMkLst>
            <pc:docMk/>
            <pc:sldMk cId="1911256914" sldId="353"/>
            <ac:spMk id="24" creationId="{D1EA859B-E555-4109-94F3-6700E046E008}"/>
          </ac:spMkLst>
        </pc:spChg>
        <pc:picChg chg="add mod ord">
          <ac:chgData name="Ivan Zavala" userId="058716458f264bdb" providerId="LiveId" clId="{D0603317-0CF5-4E48-90C4-6B3DFC9F98E2}" dt="2026-04-24T04:08:15.543" v="18998" actId="26606"/>
          <ac:picMkLst>
            <pc:docMk/>
            <pc:sldMk cId="1911256914" sldId="353"/>
            <ac:picMk id="5" creationId="{8B65C5C7-026A-B2E8-2314-0D866ACF751F}"/>
          </ac:picMkLst>
        </pc:picChg>
      </pc:sldChg>
      <pc:sldChg chg="modSp new mod">
        <pc:chgData name="Ivan Zavala" userId="058716458f264bdb" providerId="LiveId" clId="{D0603317-0CF5-4E48-90C4-6B3DFC9F98E2}" dt="2026-04-24T04:23:51.662" v="19211" actId="20577"/>
        <pc:sldMkLst>
          <pc:docMk/>
          <pc:sldMk cId="3272701861" sldId="354"/>
        </pc:sldMkLst>
        <pc:spChg chg="mod">
          <ac:chgData name="Ivan Zavala" userId="058716458f264bdb" providerId="LiveId" clId="{D0603317-0CF5-4E48-90C4-6B3DFC9F98E2}" dt="2026-04-24T04:20:54.107" v="19035" actId="20577"/>
          <ac:spMkLst>
            <pc:docMk/>
            <pc:sldMk cId="3272701861" sldId="354"/>
            <ac:spMk id="2" creationId="{545A0703-6475-6D68-358C-B3AEA60FBAB9}"/>
          </ac:spMkLst>
        </pc:spChg>
        <pc:spChg chg="mod">
          <ac:chgData name="Ivan Zavala" userId="058716458f264bdb" providerId="LiveId" clId="{D0603317-0CF5-4E48-90C4-6B3DFC9F98E2}" dt="2026-04-24T04:23:51.662" v="19211" actId="20577"/>
          <ac:spMkLst>
            <pc:docMk/>
            <pc:sldMk cId="3272701861" sldId="354"/>
            <ac:spMk id="3" creationId="{87124A45-3572-9E53-9F07-88144319AB15}"/>
          </ac:spMkLst>
        </pc:spChg>
      </pc:sldChg>
      <pc:sldChg chg="addSp delSp modSp new mod setBg">
        <pc:chgData name="Ivan Zavala" userId="058716458f264bdb" providerId="LiveId" clId="{D0603317-0CF5-4E48-90C4-6B3DFC9F98E2}" dt="2026-04-24T04:22:19.964" v="19085" actId="9405"/>
        <pc:sldMkLst>
          <pc:docMk/>
          <pc:sldMk cId="1988154915" sldId="356"/>
        </pc:sldMkLst>
        <pc:picChg chg="add mod">
          <ac:chgData name="Ivan Zavala" userId="058716458f264bdb" providerId="LiveId" clId="{D0603317-0CF5-4E48-90C4-6B3DFC9F98E2}" dt="2026-04-24T04:22:08.109" v="19080" actId="26606"/>
          <ac:picMkLst>
            <pc:docMk/>
            <pc:sldMk cId="1988154915" sldId="356"/>
            <ac:picMk id="3" creationId="{53DFB87E-049A-4BBB-87DD-62D55A3BC62E}"/>
          </ac:picMkLst>
        </pc:picChg>
        <pc:inkChg chg="add">
          <ac:chgData name="Ivan Zavala" userId="058716458f264bdb" providerId="LiveId" clId="{D0603317-0CF5-4E48-90C4-6B3DFC9F98E2}" dt="2026-04-24T04:22:13.545" v="19081" actId="9405"/>
          <ac:inkMkLst>
            <pc:docMk/>
            <pc:sldMk cId="1988154915" sldId="356"/>
            <ac:inkMk id="4" creationId="{3426E8CC-7DCA-D338-7848-B4FCF1A167AE}"/>
          </ac:inkMkLst>
        </pc:inkChg>
        <pc:inkChg chg="add">
          <ac:chgData name="Ivan Zavala" userId="058716458f264bdb" providerId="LiveId" clId="{D0603317-0CF5-4E48-90C4-6B3DFC9F98E2}" dt="2026-04-24T04:22:15.455" v="19082" actId="9405"/>
          <ac:inkMkLst>
            <pc:docMk/>
            <pc:sldMk cId="1988154915" sldId="356"/>
            <ac:inkMk id="5" creationId="{BB94FD2A-82F8-2C04-E81D-9240CB315F75}"/>
          </ac:inkMkLst>
        </pc:inkChg>
        <pc:inkChg chg="add">
          <ac:chgData name="Ivan Zavala" userId="058716458f264bdb" providerId="LiveId" clId="{D0603317-0CF5-4E48-90C4-6B3DFC9F98E2}" dt="2026-04-24T04:22:19.964" v="19085" actId="9405"/>
          <ac:inkMkLst>
            <pc:docMk/>
            <pc:sldMk cId="1988154915" sldId="356"/>
            <ac:inkMk id="7" creationId="{C5708B2C-5FCD-C73F-4B47-4C1D0E7E64FC}"/>
          </ac:inkMkLst>
        </pc:inkChg>
      </pc:sldChg>
      <pc:sldChg chg="addSp modSp new mod setBg">
        <pc:chgData name="Ivan Zavala" userId="058716458f264bdb" providerId="LiveId" clId="{D0603317-0CF5-4E48-90C4-6B3DFC9F98E2}" dt="2026-04-24T04:25:08.504" v="19258" actId="26606"/>
        <pc:sldMkLst>
          <pc:docMk/>
          <pc:sldMk cId="1463314533" sldId="357"/>
        </pc:sldMkLst>
        <pc:spChg chg="add">
          <ac:chgData name="Ivan Zavala" userId="058716458f264bdb" providerId="LiveId" clId="{D0603317-0CF5-4E48-90C4-6B3DFC9F98E2}" dt="2026-04-24T04:25:08.504" v="19258" actId="26606"/>
          <ac:spMkLst>
            <pc:docMk/>
            <pc:sldMk cId="1463314533" sldId="357"/>
            <ac:spMk id="8" creationId="{7C1E5815-D54C-487F-A054-6D4930ADE3DF}"/>
          </ac:spMkLst>
        </pc:spChg>
        <pc:spChg chg="add">
          <ac:chgData name="Ivan Zavala" userId="058716458f264bdb" providerId="LiveId" clId="{D0603317-0CF5-4E48-90C4-6B3DFC9F98E2}" dt="2026-04-24T04:25:08.504" v="19258" actId="26606"/>
          <ac:spMkLst>
            <pc:docMk/>
            <pc:sldMk cId="1463314533" sldId="357"/>
            <ac:spMk id="10" creationId="{736F0DFD-0954-464F-BF12-DD2E6F6E0380}"/>
          </ac:spMkLst>
        </pc:spChg>
        <pc:picChg chg="add mod">
          <ac:chgData name="Ivan Zavala" userId="058716458f264bdb" providerId="LiveId" clId="{D0603317-0CF5-4E48-90C4-6B3DFC9F98E2}" dt="2026-04-24T04:25:08.504" v="19258" actId="26606"/>
          <ac:picMkLst>
            <pc:docMk/>
            <pc:sldMk cId="1463314533" sldId="357"/>
            <ac:picMk id="3" creationId="{4B4BE1C1-D36C-38D6-7839-18B5AA90D2D0}"/>
          </ac:picMkLst>
        </pc:picChg>
      </pc:sldChg>
      <pc:sldChg chg="modSp new mod ord">
        <pc:chgData name="Ivan Zavala" userId="058716458f264bdb" providerId="LiveId" clId="{D0603317-0CF5-4E48-90C4-6B3DFC9F98E2}" dt="2026-04-24T04:24:46.206" v="19254" actId="5793"/>
        <pc:sldMkLst>
          <pc:docMk/>
          <pc:sldMk cId="1749670988" sldId="358"/>
        </pc:sldMkLst>
        <pc:spChg chg="mod">
          <ac:chgData name="Ivan Zavala" userId="058716458f264bdb" providerId="LiveId" clId="{D0603317-0CF5-4E48-90C4-6B3DFC9F98E2}" dt="2026-04-24T04:24:10.061" v="19247" actId="20577"/>
          <ac:spMkLst>
            <pc:docMk/>
            <pc:sldMk cId="1749670988" sldId="358"/>
            <ac:spMk id="2" creationId="{F5D48858-6711-EA27-4CCB-73937AB1F2A1}"/>
          </ac:spMkLst>
        </pc:spChg>
        <pc:spChg chg="mod">
          <ac:chgData name="Ivan Zavala" userId="058716458f264bdb" providerId="LiveId" clId="{D0603317-0CF5-4E48-90C4-6B3DFC9F98E2}" dt="2026-04-24T04:24:46.206" v="19254" actId="5793"/>
          <ac:spMkLst>
            <pc:docMk/>
            <pc:sldMk cId="1749670988" sldId="358"/>
            <ac:spMk id="3" creationId="{32AC82C7-F9EB-3C17-C763-6E26C9261E1A}"/>
          </ac:spMkLst>
        </pc:spChg>
      </pc:sldChg>
      <pc:sldChg chg="addSp delSp modSp new mod setBg">
        <pc:chgData name="Ivan Zavala" userId="058716458f264bdb" providerId="LiveId" clId="{D0603317-0CF5-4E48-90C4-6B3DFC9F98E2}" dt="2026-05-08T03:42:40.738" v="19367" actId="26606"/>
        <pc:sldMkLst>
          <pc:docMk/>
          <pc:sldMk cId="388939831" sldId="359"/>
        </pc:sldMkLst>
        <pc:spChg chg="add del">
          <ac:chgData name="Ivan Zavala" userId="058716458f264bdb" providerId="LiveId" clId="{D0603317-0CF5-4E48-90C4-6B3DFC9F98E2}" dt="2026-05-08T03:42:39.117" v="19362" actId="26606"/>
          <ac:spMkLst>
            <pc:docMk/>
            <pc:sldMk cId="388939831" sldId="359"/>
            <ac:spMk id="8" creationId="{7BDAC5B6-20CE-447F-8BA1-F2274AC7AE5B}"/>
          </ac:spMkLst>
        </pc:spChg>
        <pc:spChg chg="add del">
          <ac:chgData name="Ivan Zavala" userId="058716458f264bdb" providerId="LiveId" clId="{D0603317-0CF5-4E48-90C4-6B3DFC9F98E2}" dt="2026-05-08T03:42:39.117" v="19362" actId="26606"/>
          <ac:spMkLst>
            <pc:docMk/>
            <pc:sldMk cId="388939831" sldId="359"/>
            <ac:spMk id="10" creationId="{D1D22B31-BF8F-446B-9009-8A251FB177CB}"/>
          </ac:spMkLst>
        </pc:spChg>
        <pc:spChg chg="add del">
          <ac:chgData name="Ivan Zavala" userId="058716458f264bdb" providerId="LiveId" clId="{D0603317-0CF5-4E48-90C4-6B3DFC9F98E2}" dt="2026-05-08T03:42:40.730" v="19366" actId="26606"/>
          <ac:spMkLst>
            <pc:docMk/>
            <pc:sldMk cId="388939831" sldId="359"/>
            <ac:spMk id="12" creationId="{8DBEAE55-3EA1-41D7-A212-5F7D8986C1F2}"/>
          </ac:spMkLst>
        </pc:spChg>
        <pc:spChg chg="add del">
          <ac:chgData name="Ivan Zavala" userId="058716458f264bdb" providerId="LiveId" clId="{D0603317-0CF5-4E48-90C4-6B3DFC9F98E2}" dt="2026-05-08T03:42:40.730" v="19366" actId="26606"/>
          <ac:spMkLst>
            <pc:docMk/>
            <pc:sldMk cId="388939831" sldId="359"/>
            <ac:spMk id="13" creationId="{8950AD4C-6AF3-49F8-94E1-DBCAFB39478B}"/>
          </ac:spMkLst>
        </pc:spChg>
        <pc:spChg chg="add del">
          <ac:chgData name="Ivan Zavala" userId="058716458f264bdb" providerId="LiveId" clId="{D0603317-0CF5-4E48-90C4-6B3DFC9F98E2}" dt="2026-05-08T03:42:40.730" v="19366" actId="26606"/>
          <ac:spMkLst>
            <pc:docMk/>
            <pc:sldMk cId="388939831" sldId="359"/>
            <ac:spMk id="14" creationId="{CFC5F0E7-644F-4101-BE72-12825CF537E7}"/>
          </ac:spMkLst>
        </pc:spChg>
        <pc:spChg chg="add del">
          <ac:chgData name="Ivan Zavala" userId="058716458f264bdb" providerId="LiveId" clId="{D0603317-0CF5-4E48-90C4-6B3DFC9F98E2}" dt="2026-05-08T03:42:40.730" v="19366" actId="26606"/>
          <ac:spMkLst>
            <pc:docMk/>
            <pc:sldMk cId="388939831" sldId="359"/>
            <ac:spMk id="15" creationId="{072DC3EE-C469-49E0-A83D-CA3BE525C59A}"/>
          </ac:spMkLst>
        </pc:spChg>
        <pc:spChg chg="add">
          <ac:chgData name="Ivan Zavala" userId="058716458f264bdb" providerId="LiveId" clId="{D0603317-0CF5-4E48-90C4-6B3DFC9F98E2}" dt="2026-05-08T03:42:40.738" v="19367" actId="26606"/>
          <ac:spMkLst>
            <pc:docMk/>
            <pc:sldMk cId="388939831" sldId="359"/>
            <ac:spMk id="17" creationId="{7BDAC5B6-20CE-447F-8BA1-F2274AC7AE5B}"/>
          </ac:spMkLst>
        </pc:spChg>
        <pc:spChg chg="add">
          <ac:chgData name="Ivan Zavala" userId="058716458f264bdb" providerId="LiveId" clId="{D0603317-0CF5-4E48-90C4-6B3DFC9F98E2}" dt="2026-05-08T03:42:40.738" v="19367" actId="26606"/>
          <ac:spMkLst>
            <pc:docMk/>
            <pc:sldMk cId="388939831" sldId="359"/>
            <ac:spMk id="18" creationId="{D1D22B31-BF8F-446B-9009-8A251FB177CB}"/>
          </ac:spMkLst>
        </pc:spChg>
        <pc:picChg chg="add mod">
          <ac:chgData name="Ivan Zavala" userId="058716458f264bdb" providerId="LiveId" clId="{D0603317-0CF5-4E48-90C4-6B3DFC9F98E2}" dt="2026-05-08T03:42:40.738" v="19367" actId="26606"/>
          <ac:picMkLst>
            <pc:docMk/>
            <pc:sldMk cId="388939831" sldId="359"/>
            <ac:picMk id="3" creationId="{B31A1AC6-613B-6364-57FB-5402AAE7588A}"/>
          </ac:picMkLst>
        </pc:picChg>
      </pc:sldChg>
      <pc:sldChg chg="addSp delSp modSp new del mod setBg">
        <pc:chgData name="Ivan Zavala" userId="058716458f264bdb" providerId="LiveId" clId="{D0603317-0CF5-4E48-90C4-6B3DFC9F98E2}" dt="2026-05-08T02:59:41.917" v="19281" actId="2696"/>
        <pc:sldMkLst>
          <pc:docMk/>
          <pc:sldMk cId="4188411940" sldId="359"/>
        </pc:sldMkLst>
        <pc:spChg chg="add del">
          <ac:chgData name="Ivan Zavala" userId="058716458f264bdb" providerId="LiveId" clId="{D0603317-0CF5-4E48-90C4-6B3DFC9F98E2}" dt="2026-05-08T02:59:25.909" v="19278" actId="26606"/>
          <ac:spMkLst>
            <pc:docMk/>
            <pc:sldMk cId="4188411940" sldId="359"/>
            <ac:spMk id="8" creationId="{AB8C311F-7253-4AED-9701-7FC0708C41C7}"/>
          </ac:spMkLst>
        </pc:spChg>
        <pc:spChg chg="add del">
          <ac:chgData name="Ivan Zavala" userId="058716458f264bdb" providerId="LiveId" clId="{D0603317-0CF5-4E48-90C4-6B3DFC9F98E2}" dt="2026-05-08T02:59:25.909" v="19278" actId="26606"/>
          <ac:spMkLst>
            <pc:docMk/>
            <pc:sldMk cId="4188411940" sldId="359"/>
            <ac:spMk id="10" creationId="{E2384209-CB15-4CDF-9D31-C44FD9A3F20D}"/>
          </ac:spMkLst>
        </pc:spChg>
        <pc:spChg chg="add del">
          <ac:chgData name="Ivan Zavala" userId="058716458f264bdb" providerId="LiveId" clId="{D0603317-0CF5-4E48-90C4-6B3DFC9F98E2}" dt="2026-05-08T02:59:25.909" v="19278" actId="26606"/>
          <ac:spMkLst>
            <pc:docMk/>
            <pc:sldMk cId="4188411940" sldId="359"/>
            <ac:spMk id="12" creationId="{2633B3B5-CC90-43F0-8714-D31D1F3F0209}"/>
          </ac:spMkLst>
        </pc:spChg>
        <pc:spChg chg="add del">
          <ac:chgData name="Ivan Zavala" userId="058716458f264bdb" providerId="LiveId" clId="{D0603317-0CF5-4E48-90C4-6B3DFC9F98E2}" dt="2026-05-08T02:59:25.909" v="19278" actId="26606"/>
          <ac:spMkLst>
            <pc:docMk/>
            <pc:sldMk cId="4188411940" sldId="359"/>
            <ac:spMk id="14" creationId="{A8D57A06-A426-446D-B02C-A2DC6B62E45E}"/>
          </ac:spMkLst>
        </pc:spChg>
        <pc:spChg chg="add del">
          <ac:chgData name="Ivan Zavala" userId="058716458f264bdb" providerId="LiveId" clId="{D0603317-0CF5-4E48-90C4-6B3DFC9F98E2}" dt="2026-05-08T02:59:30.429" v="19280" actId="26606"/>
          <ac:spMkLst>
            <pc:docMk/>
            <pc:sldMk cId="4188411940" sldId="359"/>
            <ac:spMk id="16" creationId="{42A4FC2C-047E-45A5-965D-8E1E3BF09BC6}"/>
          </ac:spMkLst>
        </pc:spChg>
        <pc:picChg chg="add mod">
          <ac:chgData name="Ivan Zavala" userId="058716458f264bdb" providerId="LiveId" clId="{D0603317-0CF5-4E48-90C4-6B3DFC9F98E2}" dt="2026-05-08T02:59:30.429" v="19280" actId="26606"/>
          <ac:picMkLst>
            <pc:docMk/>
            <pc:sldMk cId="4188411940" sldId="359"/>
            <ac:picMk id="3" creationId="{7CE4A673-E925-F1EA-DA91-E07190853341}"/>
          </ac:picMkLst>
        </pc:picChg>
      </pc:sldChg>
      <pc:sldChg chg="addSp delSp modSp new mod setBg">
        <pc:chgData name="Ivan Zavala" userId="058716458f264bdb" providerId="LiveId" clId="{D0603317-0CF5-4E48-90C4-6B3DFC9F98E2}" dt="2026-05-08T03:48:01.809" v="19430" actId="26606"/>
        <pc:sldMkLst>
          <pc:docMk/>
          <pc:sldMk cId="1391389226" sldId="360"/>
        </pc:sldMkLst>
        <pc:spChg chg="add del">
          <ac:chgData name="Ivan Zavala" userId="058716458f264bdb" providerId="LiveId" clId="{D0603317-0CF5-4E48-90C4-6B3DFC9F98E2}" dt="2026-05-08T03:47:51.577" v="19417" actId="26606"/>
          <ac:spMkLst>
            <pc:docMk/>
            <pc:sldMk cId="1391389226" sldId="360"/>
            <ac:spMk id="5" creationId="{32BC26D8-82FB-445E-AA49-62A77D7C1EE0}"/>
          </ac:spMkLst>
        </pc:spChg>
        <pc:spChg chg="add del">
          <ac:chgData name="Ivan Zavala" userId="058716458f264bdb" providerId="LiveId" clId="{D0603317-0CF5-4E48-90C4-6B3DFC9F98E2}" dt="2026-05-08T03:47:55.637" v="19421" actId="26606"/>
          <ac:spMkLst>
            <pc:docMk/>
            <pc:sldMk cId="1391389226" sldId="360"/>
            <ac:spMk id="6" creationId="{B94BF6D8-BAB7-4EB4-9B19-BB8B2F0F700E}"/>
          </ac:spMkLst>
        </pc:spChg>
        <pc:spChg chg="add del">
          <ac:chgData name="Ivan Zavala" userId="058716458f264bdb" providerId="LiveId" clId="{D0603317-0CF5-4E48-90C4-6B3DFC9F98E2}" dt="2026-05-08T03:47:55.637" v="19421" actId="26606"/>
          <ac:spMkLst>
            <pc:docMk/>
            <pc:sldMk cId="1391389226" sldId="360"/>
            <ac:spMk id="7" creationId="{B233FAAD-5E0A-4FBB-9800-1DAEE5039AF6}"/>
          </ac:spMkLst>
        </pc:spChg>
        <pc:spChg chg="add del">
          <ac:chgData name="Ivan Zavala" userId="058716458f264bdb" providerId="LiveId" clId="{D0603317-0CF5-4E48-90C4-6B3DFC9F98E2}" dt="2026-05-08T03:46:55.468" v="19407" actId="26606"/>
          <ac:spMkLst>
            <pc:docMk/>
            <pc:sldMk cId="1391389226" sldId="360"/>
            <ac:spMk id="8" creationId="{42A4FC2C-047E-45A5-965D-8E1E3BF09BC6}"/>
          </ac:spMkLst>
        </pc:spChg>
        <pc:spChg chg="add del">
          <ac:chgData name="Ivan Zavala" userId="058716458f264bdb" providerId="LiveId" clId="{D0603317-0CF5-4E48-90C4-6B3DFC9F98E2}" dt="2026-05-08T03:47:51.577" v="19417" actId="26606"/>
          <ac:spMkLst>
            <pc:docMk/>
            <pc:sldMk cId="1391389226" sldId="360"/>
            <ac:spMk id="10" creationId="{CB44330D-EA18-4254-AA95-EB49948539B8}"/>
          </ac:spMkLst>
        </pc:spChg>
        <pc:spChg chg="add del">
          <ac:chgData name="Ivan Zavala" userId="058716458f264bdb" providerId="LiveId" clId="{D0603317-0CF5-4E48-90C4-6B3DFC9F98E2}" dt="2026-05-08T03:47:55.637" v="19421" actId="26606"/>
          <ac:spMkLst>
            <pc:docMk/>
            <pc:sldMk cId="1391389226" sldId="360"/>
            <ac:spMk id="12" creationId="{8276E914-D126-4153-AEBF-1B9B6361C2B7}"/>
          </ac:spMkLst>
        </pc:spChg>
        <pc:spChg chg="add del">
          <ac:chgData name="Ivan Zavala" userId="058716458f264bdb" providerId="LiveId" clId="{D0603317-0CF5-4E48-90C4-6B3DFC9F98E2}" dt="2026-05-08T03:47:56.977" v="19423" actId="26606"/>
          <ac:spMkLst>
            <pc:docMk/>
            <pc:sldMk cId="1391389226" sldId="360"/>
            <ac:spMk id="14" creationId="{AF2A46FC-A8BE-4771-BE51-D9123E91856E}"/>
          </ac:spMkLst>
        </pc:spChg>
        <pc:spChg chg="add del">
          <ac:chgData name="Ivan Zavala" userId="058716458f264bdb" providerId="LiveId" clId="{D0603317-0CF5-4E48-90C4-6B3DFC9F98E2}" dt="2026-05-08T03:47:58.431" v="19425" actId="26606"/>
          <ac:spMkLst>
            <pc:docMk/>
            <pc:sldMk cId="1391389226" sldId="360"/>
            <ac:spMk id="16" creationId="{7C1E5815-D54C-487F-A054-6D4930ADE3DF}"/>
          </ac:spMkLst>
        </pc:spChg>
        <pc:spChg chg="add del">
          <ac:chgData name="Ivan Zavala" userId="058716458f264bdb" providerId="LiveId" clId="{D0603317-0CF5-4E48-90C4-6B3DFC9F98E2}" dt="2026-05-08T03:47:58.431" v="19425" actId="26606"/>
          <ac:spMkLst>
            <pc:docMk/>
            <pc:sldMk cId="1391389226" sldId="360"/>
            <ac:spMk id="17" creationId="{736F0DFD-0954-464F-BF12-DD2E6F6E0380}"/>
          </ac:spMkLst>
        </pc:spChg>
        <pc:spChg chg="add del">
          <ac:chgData name="Ivan Zavala" userId="058716458f264bdb" providerId="LiveId" clId="{D0603317-0CF5-4E48-90C4-6B3DFC9F98E2}" dt="2026-05-08T03:47:59.668" v="19427" actId="26606"/>
          <ac:spMkLst>
            <pc:docMk/>
            <pc:sldMk cId="1391389226" sldId="360"/>
            <ac:spMk id="19" creationId="{AF2A46FC-A8BE-4771-BE51-D9123E91856E}"/>
          </ac:spMkLst>
        </pc:spChg>
        <pc:spChg chg="add del">
          <ac:chgData name="Ivan Zavala" userId="058716458f264bdb" providerId="LiveId" clId="{D0603317-0CF5-4E48-90C4-6B3DFC9F98E2}" dt="2026-05-08T03:48:01.797" v="19429" actId="26606"/>
          <ac:spMkLst>
            <pc:docMk/>
            <pc:sldMk cId="1391389226" sldId="360"/>
            <ac:spMk id="21" creationId="{7C1E5815-D54C-487F-A054-6D4930ADE3DF}"/>
          </ac:spMkLst>
        </pc:spChg>
        <pc:spChg chg="add del">
          <ac:chgData name="Ivan Zavala" userId="058716458f264bdb" providerId="LiveId" clId="{D0603317-0CF5-4E48-90C4-6B3DFC9F98E2}" dt="2026-05-08T03:48:01.797" v="19429" actId="26606"/>
          <ac:spMkLst>
            <pc:docMk/>
            <pc:sldMk cId="1391389226" sldId="360"/>
            <ac:spMk id="22" creationId="{736F0DFD-0954-464F-BF12-DD2E6F6E0380}"/>
          </ac:spMkLst>
        </pc:spChg>
        <pc:spChg chg="add">
          <ac:chgData name="Ivan Zavala" userId="058716458f264bdb" providerId="LiveId" clId="{D0603317-0CF5-4E48-90C4-6B3DFC9F98E2}" dt="2026-05-08T03:48:01.809" v="19430" actId="26606"/>
          <ac:spMkLst>
            <pc:docMk/>
            <pc:sldMk cId="1391389226" sldId="360"/>
            <ac:spMk id="24" creationId="{5F879AC3-D4CE-493C-ADC7-06205677F4F8}"/>
          </ac:spMkLst>
        </pc:spChg>
        <pc:spChg chg="add">
          <ac:chgData name="Ivan Zavala" userId="058716458f264bdb" providerId="LiveId" clId="{D0603317-0CF5-4E48-90C4-6B3DFC9F98E2}" dt="2026-05-08T03:48:01.809" v="19430" actId="26606"/>
          <ac:spMkLst>
            <pc:docMk/>
            <pc:sldMk cId="1391389226" sldId="360"/>
            <ac:spMk id="25" creationId="{736F0DFD-0954-464F-BF12-DD2E6F6E0380}"/>
          </ac:spMkLst>
        </pc:spChg>
        <pc:picChg chg="add mod modCrop">
          <ac:chgData name="Ivan Zavala" userId="058716458f264bdb" providerId="LiveId" clId="{D0603317-0CF5-4E48-90C4-6B3DFC9F98E2}" dt="2026-05-08T03:48:01.809" v="19430" actId="26606"/>
          <ac:picMkLst>
            <pc:docMk/>
            <pc:sldMk cId="1391389226" sldId="360"/>
            <ac:picMk id="3" creationId="{71A5A1C2-6459-8189-0632-C8DC432ECC20}"/>
          </ac:picMkLst>
        </pc:picChg>
      </pc:sldChg>
      <pc:sldChg chg="addSp delSp modSp new mod setBg">
        <pc:chgData name="Ivan Zavala" userId="058716458f264bdb" providerId="LiveId" clId="{D0603317-0CF5-4E48-90C4-6B3DFC9F98E2}" dt="2026-05-08T03:49:58.486" v="19458" actId="14100"/>
        <pc:sldMkLst>
          <pc:docMk/>
          <pc:sldMk cId="2140366197" sldId="361"/>
        </pc:sldMkLst>
        <pc:spChg chg="add del">
          <ac:chgData name="Ivan Zavala" userId="058716458f264bdb" providerId="LiveId" clId="{D0603317-0CF5-4E48-90C4-6B3DFC9F98E2}" dt="2026-05-08T03:49:38.408" v="19452" actId="26606"/>
          <ac:spMkLst>
            <pc:docMk/>
            <pc:sldMk cId="2140366197" sldId="361"/>
            <ac:spMk id="8" creationId="{5F879AC3-D4CE-493C-ADC7-06205677F4F8}"/>
          </ac:spMkLst>
        </pc:spChg>
        <pc:spChg chg="add del">
          <ac:chgData name="Ivan Zavala" userId="058716458f264bdb" providerId="LiveId" clId="{D0603317-0CF5-4E48-90C4-6B3DFC9F98E2}" dt="2026-05-08T03:49:38.408" v="19452" actId="26606"/>
          <ac:spMkLst>
            <pc:docMk/>
            <pc:sldMk cId="2140366197" sldId="361"/>
            <ac:spMk id="10" creationId="{736F0DFD-0954-464F-BF12-DD2E6F6E0380}"/>
          </ac:spMkLst>
        </pc:spChg>
        <pc:spChg chg="add del">
          <ac:chgData name="Ivan Zavala" userId="058716458f264bdb" providerId="LiveId" clId="{D0603317-0CF5-4E48-90C4-6B3DFC9F98E2}" dt="2026-05-08T03:49:24.980" v="19445" actId="26606"/>
          <ac:spMkLst>
            <pc:docMk/>
            <pc:sldMk cId="2140366197" sldId="361"/>
            <ac:spMk id="12" creationId="{5F879AC3-D4CE-493C-ADC7-06205677F4F8}"/>
          </ac:spMkLst>
        </pc:spChg>
        <pc:spChg chg="add del">
          <ac:chgData name="Ivan Zavala" userId="058716458f264bdb" providerId="LiveId" clId="{D0603317-0CF5-4E48-90C4-6B3DFC9F98E2}" dt="2026-05-08T03:49:24.980" v="19445" actId="26606"/>
          <ac:spMkLst>
            <pc:docMk/>
            <pc:sldMk cId="2140366197" sldId="361"/>
            <ac:spMk id="13" creationId="{736F0DFD-0954-464F-BF12-DD2E6F6E0380}"/>
          </ac:spMkLst>
        </pc:spChg>
        <pc:spChg chg="add del">
          <ac:chgData name="Ivan Zavala" userId="058716458f264bdb" providerId="LiveId" clId="{D0603317-0CF5-4E48-90C4-6B3DFC9F98E2}" dt="2026-05-08T03:49:38.397" v="19451" actId="26606"/>
          <ac:spMkLst>
            <pc:docMk/>
            <pc:sldMk cId="2140366197" sldId="361"/>
            <ac:spMk id="14" creationId="{5F879AC3-D4CE-493C-ADC7-06205677F4F8}"/>
          </ac:spMkLst>
        </pc:spChg>
        <pc:spChg chg="add del">
          <ac:chgData name="Ivan Zavala" userId="058716458f264bdb" providerId="LiveId" clId="{D0603317-0CF5-4E48-90C4-6B3DFC9F98E2}" dt="2026-05-08T03:49:21.417" v="19441" actId="26606"/>
          <ac:spMkLst>
            <pc:docMk/>
            <pc:sldMk cId="2140366197" sldId="361"/>
            <ac:spMk id="15" creationId="{5F879AC3-D4CE-493C-ADC7-06205677F4F8}"/>
          </ac:spMkLst>
        </pc:spChg>
        <pc:spChg chg="add del">
          <ac:chgData name="Ivan Zavala" userId="058716458f264bdb" providerId="LiveId" clId="{D0603317-0CF5-4E48-90C4-6B3DFC9F98E2}" dt="2026-05-08T03:49:33.300" v="19447" actId="26606"/>
          <ac:spMkLst>
            <pc:docMk/>
            <pc:sldMk cId="2140366197" sldId="361"/>
            <ac:spMk id="16" creationId="{7C1E5815-D54C-487F-A054-6D4930ADE3DF}"/>
          </ac:spMkLst>
        </pc:spChg>
        <pc:spChg chg="add del">
          <ac:chgData name="Ivan Zavala" userId="058716458f264bdb" providerId="LiveId" clId="{D0603317-0CF5-4E48-90C4-6B3DFC9F98E2}" dt="2026-05-08T03:49:21.417" v="19441" actId="26606"/>
          <ac:spMkLst>
            <pc:docMk/>
            <pc:sldMk cId="2140366197" sldId="361"/>
            <ac:spMk id="17" creationId="{736F0DFD-0954-464F-BF12-DD2E6F6E0380}"/>
          </ac:spMkLst>
        </pc:spChg>
        <pc:spChg chg="add del">
          <ac:chgData name="Ivan Zavala" userId="058716458f264bdb" providerId="LiveId" clId="{D0603317-0CF5-4E48-90C4-6B3DFC9F98E2}" dt="2026-05-08T03:49:33.300" v="19447" actId="26606"/>
          <ac:spMkLst>
            <pc:docMk/>
            <pc:sldMk cId="2140366197" sldId="361"/>
            <ac:spMk id="18" creationId="{736F0DFD-0954-464F-BF12-DD2E6F6E0380}"/>
          </ac:spMkLst>
        </pc:spChg>
        <pc:spChg chg="add del">
          <ac:chgData name="Ivan Zavala" userId="058716458f264bdb" providerId="LiveId" clId="{D0603317-0CF5-4E48-90C4-6B3DFC9F98E2}" dt="2026-05-08T03:49:38.397" v="19451" actId="26606"/>
          <ac:spMkLst>
            <pc:docMk/>
            <pc:sldMk cId="2140366197" sldId="361"/>
            <ac:spMk id="19" creationId="{736F0DFD-0954-464F-BF12-DD2E6F6E0380}"/>
          </ac:spMkLst>
        </pc:spChg>
        <pc:spChg chg="add">
          <ac:chgData name="Ivan Zavala" userId="058716458f264bdb" providerId="LiveId" clId="{D0603317-0CF5-4E48-90C4-6B3DFC9F98E2}" dt="2026-05-08T03:49:38.408" v="19452" actId="26606"/>
          <ac:spMkLst>
            <pc:docMk/>
            <pc:sldMk cId="2140366197" sldId="361"/>
            <ac:spMk id="21" creationId="{7C1E5815-D54C-487F-A054-6D4930ADE3DF}"/>
          </ac:spMkLst>
        </pc:spChg>
        <pc:spChg chg="add">
          <ac:chgData name="Ivan Zavala" userId="058716458f264bdb" providerId="LiveId" clId="{D0603317-0CF5-4E48-90C4-6B3DFC9F98E2}" dt="2026-05-08T03:49:38.408" v="19452" actId="26606"/>
          <ac:spMkLst>
            <pc:docMk/>
            <pc:sldMk cId="2140366197" sldId="361"/>
            <ac:spMk id="22" creationId="{736F0DFD-0954-464F-BF12-DD2E6F6E0380}"/>
          </ac:spMkLst>
        </pc:spChg>
        <pc:picChg chg="add mod modCrop">
          <ac:chgData name="Ivan Zavala" userId="058716458f264bdb" providerId="LiveId" clId="{D0603317-0CF5-4E48-90C4-6B3DFC9F98E2}" dt="2026-05-08T03:49:58.486" v="19458" actId="14100"/>
          <ac:picMkLst>
            <pc:docMk/>
            <pc:sldMk cId="2140366197" sldId="361"/>
            <ac:picMk id="3" creationId="{797C8FAA-9BB1-9FCB-8162-4E8F5E45A509}"/>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3T22:58:22.362"/>
    </inkml:context>
    <inkml:brush xml:id="br0">
      <inkml:brushProperty name="width" value="0.35" units="cm"/>
      <inkml:brushProperty name="height" value="0.35" units="cm"/>
      <inkml:brushProperty name="color" value="#E71224"/>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3T22:58:27.502"/>
    </inkml:context>
    <inkml:brush xml:id="br0">
      <inkml:brushProperty name="width" value="0.35" units="cm"/>
      <inkml:brushProperty name="height" value="0.35" units="cm"/>
      <inkml:brushProperty name="color" value="#E71224"/>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3T22:39:09.824"/>
    </inkml:context>
    <inkml:brush xml:id="br0">
      <inkml:brushProperty name="width" value="0.035" units="cm"/>
      <inkml:brushProperty name="height" value="0.035" units="cm"/>
      <inkml:brushProperty name="color" value="#E71224"/>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3T22:39:20.627"/>
    </inkml:context>
    <inkml:brush xml:id="br0">
      <inkml:brushProperty name="width" value="0.35" units="cm"/>
      <inkml:brushProperty name="height" value="0.35" units="cm"/>
      <inkml:brushProperty name="color" value="#E71224"/>
    </inkml:brush>
  </inkml:definitions>
  <inkml:trace contextRef="#ctx0" brushRef="#br0">1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3T22:39:22.252"/>
    </inkml:context>
    <inkml:brush xml:id="br0">
      <inkml:brushProperty name="width" value="0.35" units="cm"/>
      <inkml:brushProperty name="height" value="0.35" units="cm"/>
      <inkml:brushProperty name="color" value="#E71224"/>
    </inkml:brush>
  </inkml:definitions>
  <inkml:trace contextRef="#ctx0" brushRef="#br0">1 0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3T22:39:23.140"/>
    </inkml:context>
    <inkml:brush xml:id="br0">
      <inkml:brushProperty name="width" value="0.35" units="cm"/>
      <inkml:brushProperty name="height" value="0.35" units="cm"/>
      <inkml:brushProperty name="color" value="#E71224"/>
    </inkml:brush>
  </inkml:definitions>
  <inkml:trace contextRef="#ctx0" brushRef="#br0">1 0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4T04:22:13.545"/>
    </inkml:context>
    <inkml:brush xml:id="br0">
      <inkml:brushProperty name="width" value="0.35" units="cm"/>
      <inkml:brushProperty name="height" value="0.35" units="cm"/>
      <inkml:brushProperty name="color" value="#E71224"/>
    </inkml:brush>
  </inkml:definitions>
  <inkml:trace contextRef="#ctx0" brushRef="#br0">0 0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4T04:22:15.455"/>
    </inkml:context>
    <inkml:brush xml:id="br0">
      <inkml:brushProperty name="width" value="0.35" units="cm"/>
      <inkml:brushProperty name="height" value="0.35" units="cm"/>
      <inkml:brushProperty name="color" value="#E71224"/>
    </inkml:brush>
  </inkml:definitions>
  <inkml:trace contextRef="#ctx0" brushRef="#br0">0 1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4T04:22:19.960"/>
    </inkml:context>
    <inkml:brush xml:id="br0">
      <inkml:brushProperty name="width" value="0.35" units="cm"/>
      <inkml:brushProperty name="height" value="0.35" units="cm"/>
      <inkml:brushProperty name="color" value="#E71224"/>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5E5987-A1E0-4014-971C-944E021A1F5B}" type="datetimeFigureOut">
              <a:rPr lang="en-US" smtClean="0"/>
              <a:t>5/7/2026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39DA62-4DAB-4D2E-9F51-1B1380FFD422}" type="slidenum">
              <a:rPr lang="en-US" smtClean="0"/>
              <a:t>‹#›</a:t>
            </a:fld>
            <a:endParaRPr lang="en-US"/>
          </a:p>
        </p:txBody>
      </p:sp>
    </p:spTree>
    <p:extLst>
      <p:ext uri="{BB962C8B-B14F-4D97-AF65-F5344CB8AC3E}">
        <p14:creationId xmlns:p14="http://schemas.microsoft.com/office/powerpoint/2010/main" val="402726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39DA62-4DAB-4D2E-9F51-1B1380FFD422}" type="slidenum">
              <a:rPr lang="en-US" smtClean="0"/>
              <a:t>3</a:t>
            </a:fld>
            <a:endParaRPr lang="en-US"/>
          </a:p>
        </p:txBody>
      </p:sp>
    </p:spTree>
    <p:extLst>
      <p:ext uri="{BB962C8B-B14F-4D97-AF65-F5344CB8AC3E}">
        <p14:creationId xmlns:p14="http://schemas.microsoft.com/office/powerpoint/2010/main" val="645853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39DA62-4DAB-4D2E-9F51-1B1380FFD422}" type="slidenum">
              <a:rPr lang="en-US" smtClean="0"/>
              <a:t>4</a:t>
            </a:fld>
            <a:endParaRPr lang="en-US"/>
          </a:p>
        </p:txBody>
      </p:sp>
    </p:spTree>
    <p:extLst>
      <p:ext uri="{BB962C8B-B14F-4D97-AF65-F5344CB8AC3E}">
        <p14:creationId xmlns:p14="http://schemas.microsoft.com/office/powerpoint/2010/main" val="2882847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39DA62-4DAB-4D2E-9F51-1B1380FFD422}" type="slidenum">
              <a:rPr lang="en-US" smtClean="0"/>
              <a:t>10</a:t>
            </a:fld>
            <a:endParaRPr lang="en-US"/>
          </a:p>
        </p:txBody>
      </p:sp>
    </p:spTree>
    <p:extLst>
      <p:ext uri="{BB962C8B-B14F-4D97-AF65-F5344CB8AC3E}">
        <p14:creationId xmlns:p14="http://schemas.microsoft.com/office/powerpoint/2010/main" val="4239508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53AA3D-1A98-41B9-A8DD-1CC3A4248513}"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A5F7B2-2BDA-41D3-9158-4D16137ADDF2}" type="slidenum">
              <a:rPr lang="en-US" smtClean="0"/>
              <a:t>‹#›</a:t>
            </a:fld>
            <a:endParaRPr lang="en-US"/>
          </a:p>
        </p:txBody>
      </p:sp>
    </p:spTree>
    <p:extLst>
      <p:ext uri="{BB962C8B-B14F-4D97-AF65-F5344CB8AC3E}">
        <p14:creationId xmlns:p14="http://schemas.microsoft.com/office/powerpoint/2010/main" val="4019576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53AA3D-1A98-41B9-A8DD-1CC3A4248513}"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A5F7B2-2BDA-41D3-9158-4D16137ADDF2}" type="slidenum">
              <a:rPr lang="en-US" smtClean="0"/>
              <a:t>‹#›</a:t>
            </a:fld>
            <a:endParaRPr lang="en-US"/>
          </a:p>
        </p:txBody>
      </p:sp>
    </p:spTree>
    <p:extLst>
      <p:ext uri="{BB962C8B-B14F-4D97-AF65-F5344CB8AC3E}">
        <p14:creationId xmlns:p14="http://schemas.microsoft.com/office/powerpoint/2010/main" val="904851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53AA3D-1A98-41B9-A8DD-1CC3A4248513}"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A5F7B2-2BDA-41D3-9158-4D16137ADDF2}" type="slidenum">
              <a:rPr lang="en-US" smtClean="0"/>
              <a:t>‹#›</a:t>
            </a:fld>
            <a:endParaRPr lang="en-US"/>
          </a:p>
        </p:txBody>
      </p:sp>
    </p:spTree>
    <p:extLst>
      <p:ext uri="{BB962C8B-B14F-4D97-AF65-F5344CB8AC3E}">
        <p14:creationId xmlns:p14="http://schemas.microsoft.com/office/powerpoint/2010/main" val="3675454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53AA3D-1A98-41B9-A8DD-1CC3A4248513}"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A5F7B2-2BDA-41D3-9158-4D16137ADDF2}" type="slidenum">
              <a:rPr lang="en-US" smtClean="0"/>
              <a:t>‹#›</a:t>
            </a:fld>
            <a:endParaRPr lang="en-US"/>
          </a:p>
        </p:txBody>
      </p:sp>
    </p:spTree>
    <p:extLst>
      <p:ext uri="{BB962C8B-B14F-4D97-AF65-F5344CB8AC3E}">
        <p14:creationId xmlns:p14="http://schemas.microsoft.com/office/powerpoint/2010/main" val="126428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453AA3D-1A98-41B9-A8DD-1CC3A4248513}"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A5F7B2-2BDA-41D3-9158-4D16137ADDF2}" type="slidenum">
              <a:rPr lang="en-US" smtClean="0"/>
              <a:t>‹#›</a:t>
            </a:fld>
            <a:endParaRPr lang="en-US"/>
          </a:p>
        </p:txBody>
      </p:sp>
    </p:spTree>
    <p:extLst>
      <p:ext uri="{BB962C8B-B14F-4D97-AF65-F5344CB8AC3E}">
        <p14:creationId xmlns:p14="http://schemas.microsoft.com/office/powerpoint/2010/main" val="916012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53AA3D-1A98-41B9-A8DD-1CC3A4248513}"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A5F7B2-2BDA-41D3-9158-4D16137ADDF2}" type="slidenum">
              <a:rPr lang="en-US" smtClean="0"/>
              <a:t>‹#›</a:t>
            </a:fld>
            <a:endParaRPr lang="en-US"/>
          </a:p>
        </p:txBody>
      </p:sp>
    </p:spTree>
    <p:extLst>
      <p:ext uri="{BB962C8B-B14F-4D97-AF65-F5344CB8AC3E}">
        <p14:creationId xmlns:p14="http://schemas.microsoft.com/office/powerpoint/2010/main" val="306709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453AA3D-1A98-41B9-A8DD-1CC3A4248513}" type="datetimeFigureOut">
              <a:rPr lang="en-US" smtClean="0"/>
              <a:t>5/7/2026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A5F7B2-2BDA-41D3-9158-4D16137ADDF2}" type="slidenum">
              <a:rPr lang="en-US" smtClean="0"/>
              <a:t>‹#›</a:t>
            </a:fld>
            <a:endParaRPr lang="en-US"/>
          </a:p>
        </p:txBody>
      </p:sp>
    </p:spTree>
    <p:extLst>
      <p:ext uri="{BB962C8B-B14F-4D97-AF65-F5344CB8AC3E}">
        <p14:creationId xmlns:p14="http://schemas.microsoft.com/office/powerpoint/2010/main" val="1384003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453AA3D-1A98-41B9-A8DD-1CC3A4248513}" type="datetimeFigureOut">
              <a:rPr lang="en-US" smtClean="0"/>
              <a:t>5/7/2026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A5F7B2-2BDA-41D3-9158-4D16137ADDF2}" type="slidenum">
              <a:rPr lang="en-US" smtClean="0"/>
              <a:t>‹#›</a:t>
            </a:fld>
            <a:endParaRPr lang="en-US"/>
          </a:p>
        </p:txBody>
      </p:sp>
    </p:spTree>
    <p:extLst>
      <p:ext uri="{BB962C8B-B14F-4D97-AF65-F5344CB8AC3E}">
        <p14:creationId xmlns:p14="http://schemas.microsoft.com/office/powerpoint/2010/main" val="3869090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53AA3D-1A98-41B9-A8DD-1CC3A4248513}" type="datetimeFigureOut">
              <a:rPr lang="en-US" smtClean="0"/>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A5F7B2-2BDA-41D3-9158-4D16137ADDF2}" type="slidenum">
              <a:rPr lang="en-US" smtClean="0"/>
              <a:t>‹#›</a:t>
            </a:fld>
            <a:endParaRPr lang="en-US"/>
          </a:p>
        </p:txBody>
      </p:sp>
    </p:spTree>
    <p:extLst>
      <p:ext uri="{BB962C8B-B14F-4D97-AF65-F5344CB8AC3E}">
        <p14:creationId xmlns:p14="http://schemas.microsoft.com/office/powerpoint/2010/main" val="1916311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453AA3D-1A98-41B9-A8DD-1CC3A4248513}"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A5F7B2-2BDA-41D3-9158-4D16137ADDF2}" type="slidenum">
              <a:rPr lang="en-US" smtClean="0"/>
              <a:t>‹#›</a:t>
            </a:fld>
            <a:endParaRPr lang="en-US"/>
          </a:p>
        </p:txBody>
      </p:sp>
    </p:spTree>
    <p:extLst>
      <p:ext uri="{BB962C8B-B14F-4D97-AF65-F5344CB8AC3E}">
        <p14:creationId xmlns:p14="http://schemas.microsoft.com/office/powerpoint/2010/main" val="3553944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453AA3D-1A98-41B9-A8DD-1CC3A4248513}"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A5F7B2-2BDA-41D3-9158-4D16137ADDF2}" type="slidenum">
              <a:rPr lang="en-US" smtClean="0"/>
              <a:t>‹#›</a:t>
            </a:fld>
            <a:endParaRPr lang="en-US"/>
          </a:p>
        </p:txBody>
      </p:sp>
    </p:spTree>
    <p:extLst>
      <p:ext uri="{BB962C8B-B14F-4D97-AF65-F5344CB8AC3E}">
        <p14:creationId xmlns:p14="http://schemas.microsoft.com/office/powerpoint/2010/main" val="4050561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A453AA3D-1A98-41B9-A8DD-1CC3A4248513}" type="datetimeFigureOut">
              <a:rPr lang="en-US" smtClean="0"/>
              <a:t>5/7/2026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85A5F7B2-2BDA-41D3-9158-4D16137ADDF2}" type="slidenum">
              <a:rPr lang="en-US" smtClean="0"/>
              <a:t>‹#›</a:t>
            </a:fld>
            <a:endParaRPr lang="en-US"/>
          </a:p>
        </p:txBody>
      </p:sp>
    </p:spTree>
    <p:extLst>
      <p:ext uri="{BB962C8B-B14F-4D97-AF65-F5344CB8AC3E}">
        <p14:creationId xmlns:p14="http://schemas.microsoft.com/office/powerpoint/2010/main" val="276967862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customXml" Target="../ink/ink2.xml"/><Relationship Id="rId5" Type="http://schemas.openxmlformats.org/officeDocument/2006/relationships/image" Target="../media/image220.png"/><Relationship Id="rId4" Type="http://schemas.openxmlformats.org/officeDocument/2006/relationships/customXml" Target="../ink/ink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customXml" Target="../ink/ink6.xml"/><Relationship Id="rId3" Type="http://schemas.openxmlformats.org/officeDocument/2006/relationships/customXml" Target="../ink/ink3.xml"/><Relationship Id="rId7" Type="http://schemas.openxmlformats.org/officeDocument/2006/relationships/customXml" Target="../ink/ink5.xml"/><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220.png"/><Relationship Id="rId5" Type="http://schemas.openxmlformats.org/officeDocument/2006/relationships/customXml" Target="../ink/ink4.xml"/><Relationship Id="rId4" Type="http://schemas.openxmlformats.org/officeDocument/2006/relationships/image" Target="../media/image33.png"/></Relationships>
</file>

<file path=ppt/slides/_rels/slide6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customXml" Target="../ink/ink9.xml"/><Relationship Id="rId5" Type="http://schemas.openxmlformats.org/officeDocument/2006/relationships/customXml" Target="../ink/ink8.xml"/><Relationship Id="rId4" Type="http://schemas.openxmlformats.org/officeDocument/2006/relationships/image" Target="../media/image390.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he image depicts a dramatic, colorful sunset with clouds swirling in the sky, framed by a house with a roof and trees in the foreground.&#10;&#10;AI-generated content may be incorrect.">
            <a:extLst>
              <a:ext uri="{FF2B5EF4-FFF2-40B4-BE49-F238E27FC236}">
                <a16:creationId xmlns:a16="http://schemas.microsoft.com/office/drawing/2014/main" id="{FE58455F-E80E-9DFE-3E9D-23FC306AB6CE}"/>
              </a:ext>
            </a:extLst>
          </p:cNvPr>
          <p:cNvPicPr>
            <a:picLocks noChangeAspect="1"/>
          </p:cNvPicPr>
          <p:nvPr/>
        </p:nvPicPr>
        <p:blipFill>
          <a:blip r:embed="rId2"/>
          <a:srcRect t="28701" r="9092" b="17359"/>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D8C3181-C9AD-68D3-3A5B-0186049B13D6}"/>
              </a:ext>
            </a:extLst>
          </p:cNvPr>
          <p:cNvSpPr>
            <a:spLocks noGrp="1"/>
          </p:cNvSpPr>
          <p:nvPr>
            <p:ph type="ctrTitle"/>
          </p:nvPr>
        </p:nvSpPr>
        <p:spPr>
          <a:xfrm>
            <a:off x="477981" y="1122363"/>
            <a:ext cx="4023360" cy="3204134"/>
          </a:xfrm>
        </p:spPr>
        <p:txBody>
          <a:bodyPr anchor="b">
            <a:normAutofit/>
          </a:bodyPr>
          <a:lstStyle/>
          <a:p>
            <a:pPr algn="l"/>
            <a:r>
              <a:rPr lang="en-US" sz="4800">
                <a:solidFill>
                  <a:schemeClr val="bg1"/>
                </a:solidFill>
              </a:rPr>
              <a:t>Inflammatory bowel disease</a:t>
            </a:r>
            <a:br>
              <a:rPr lang="en-US" sz="4800">
                <a:solidFill>
                  <a:schemeClr val="bg1"/>
                </a:solidFill>
              </a:rPr>
            </a:br>
            <a:endParaRPr lang="en-US" sz="4800">
              <a:solidFill>
                <a:schemeClr val="bg1"/>
              </a:solidFill>
            </a:endParaRPr>
          </a:p>
        </p:txBody>
      </p:sp>
      <p:sp>
        <p:nvSpPr>
          <p:cNvPr id="3" name="Subtitle 2">
            <a:extLst>
              <a:ext uri="{FF2B5EF4-FFF2-40B4-BE49-F238E27FC236}">
                <a16:creationId xmlns:a16="http://schemas.microsoft.com/office/drawing/2014/main" id="{1300A0D5-AB43-A450-9A94-D577289BBA4E}"/>
              </a:ext>
            </a:extLst>
          </p:cNvPr>
          <p:cNvSpPr>
            <a:spLocks noGrp="1"/>
          </p:cNvSpPr>
          <p:nvPr>
            <p:ph type="subTitle" idx="1"/>
          </p:nvPr>
        </p:nvSpPr>
        <p:spPr>
          <a:xfrm>
            <a:off x="477980" y="4872922"/>
            <a:ext cx="4023359" cy="1208141"/>
          </a:xfrm>
        </p:spPr>
        <p:txBody>
          <a:bodyPr>
            <a:normAutofit/>
          </a:bodyPr>
          <a:lstStyle/>
          <a:p>
            <a:pPr algn="l"/>
            <a:r>
              <a:rPr lang="en-US" sz="2000">
                <a:solidFill>
                  <a:schemeClr val="bg1"/>
                </a:solidFill>
              </a:rPr>
              <a:t>Ivan Cloud L.</a:t>
            </a:r>
            <a:r>
              <a:rPr lang="en-US" altLang="zh-TW" sz="2000">
                <a:solidFill>
                  <a:schemeClr val="bg1"/>
                </a:solidFill>
              </a:rPr>
              <a:t>A</a:t>
            </a:r>
            <a:r>
              <a:rPr lang="en-US" sz="2000">
                <a:solidFill>
                  <a:schemeClr val="bg1"/>
                </a:solidFill>
              </a:rPr>
              <a:t>c, DCCM</a:t>
            </a: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96387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Rectangle 20">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pic>
        <p:nvPicPr>
          <p:cNvPr id="2" name="Picture 1">
            <a:extLst>
              <a:ext uri="{FF2B5EF4-FFF2-40B4-BE49-F238E27FC236}">
                <a16:creationId xmlns:a16="http://schemas.microsoft.com/office/drawing/2014/main" id="{BDA43C33-71BE-B8E7-35DE-62A640336740}"/>
              </a:ext>
            </a:extLst>
          </p:cNvPr>
          <p:cNvPicPr>
            <a:picLocks noChangeAspect="1"/>
          </p:cNvPicPr>
          <p:nvPr/>
        </p:nvPicPr>
        <p:blipFill>
          <a:blip r:embed="rId3"/>
          <a:stretch>
            <a:fillRect/>
          </a:stretch>
        </p:blipFill>
        <p:spPr>
          <a:xfrm>
            <a:off x="1242476" y="1132764"/>
            <a:ext cx="4413350" cy="4413350"/>
          </a:xfrm>
          <a:prstGeom prst="rect">
            <a:avLst/>
          </a:prstGeom>
        </p:spPr>
      </p:pic>
      <p:cxnSp>
        <p:nvCxnSpPr>
          <p:cNvPr id="23" name="Straight Connector 22">
            <a:extLst>
              <a:ext uri="{FF2B5EF4-FFF2-40B4-BE49-F238E27FC236}">
                <a16:creationId xmlns:a16="http://schemas.microsoft.com/office/drawing/2014/main" id="{02E9B2EE-76CA-47F3-9977-3F2FCB7FD2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739239"/>
            <a:ext cx="0" cy="32004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9734007-4C0F-5B58-54CB-46449146D5C2}"/>
              </a:ext>
            </a:extLst>
          </p:cNvPr>
          <p:cNvPicPr>
            <a:picLocks noChangeAspect="1"/>
          </p:cNvPicPr>
          <p:nvPr/>
        </p:nvPicPr>
        <p:blipFill>
          <a:blip r:embed="rId4"/>
          <a:stretch>
            <a:fillRect/>
          </a:stretch>
        </p:blipFill>
        <p:spPr>
          <a:xfrm>
            <a:off x="6434633" y="1739239"/>
            <a:ext cx="4644528" cy="3200400"/>
          </a:xfrm>
          <a:prstGeom prst="rect">
            <a:avLst/>
          </a:prstGeom>
        </p:spPr>
      </p:pic>
    </p:spTree>
    <p:extLst>
      <p:ext uri="{BB962C8B-B14F-4D97-AF65-F5344CB8AC3E}">
        <p14:creationId xmlns:p14="http://schemas.microsoft.com/office/powerpoint/2010/main" val="3874939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B16647-BC54-3F0E-B0D6-629569CCDF3D}"/>
              </a:ext>
            </a:extLst>
          </p:cNvPr>
          <p:cNvSpPr>
            <a:spLocks noGrp="1"/>
          </p:cNvSpPr>
          <p:nvPr>
            <p:ph type="title"/>
          </p:nvPr>
        </p:nvSpPr>
        <p:spPr>
          <a:xfrm>
            <a:off x="761803" y="350196"/>
            <a:ext cx="4646904" cy="1624520"/>
          </a:xfrm>
        </p:spPr>
        <p:txBody>
          <a:bodyPr anchor="ctr">
            <a:normAutofit/>
          </a:bodyPr>
          <a:lstStyle/>
          <a:p>
            <a:r>
              <a:rPr lang="en-US" sz="4000"/>
              <a:t>Pi Wei </a:t>
            </a:r>
            <a:r>
              <a:rPr lang="zh-CN" altLang="en-US" sz="4000"/>
              <a:t>脾胃</a:t>
            </a:r>
            <a:endParaRPr lang="en-US" sz="4000"/>
          </a:p>
        </p:txBody>
      </p:sp>
      <p:sp>
        <p:nvSpPr>
          <p:cNvPr id="3" name="Content Placeholder 2">
            <a:extLst>
              <a:ext uri="{FF2B5EF4-FFF2-40B4-BE49-F238E27FC236}">
                <a16:creationId xmlns:a16="http://schemas.microsoft.com/office/drawing/2014/main" id="{48751261-3848-B5A2-6261-F851ABD125C7}"/>
              </a:ext>
            </a:extLst>
          </p:cNvPr>
          <p:cNvSpPr>
            <a:spLocks noGrp="1"/>
          </p:cNvSpPr>
          <p:nvPr>
            <p:ph idx="1"/>
          </p:nvPr>
        </p:nvSpPr>
        <p:spPr>
          <a:xfrm>
            <a:off x="252549" y="1497874"/>
            <a:ext cx="5643153" cy="5199017"/>
          </a:xfrm>
        </p:spPr>
        <p:txBody>
          <a:bodyPr anchor="ctr">
            <a:normAutofit fontScale="85000" lnSpcReduction="10000"/>
          </a:bodyPr>
          <a:lstStyle/>
          <a:p>
            <a:pPr marL="0" indent="0">
              <a:buNone/>
            </a:pPr>
            <a:endParaRPr lang="en-US" sz="2000" dirty="0"/>
          </a:p>
          <a:p>
            <a:pPr marL="0" indent="0">
              <a:buNone/>
            </a:pPr>
            <a:r>
              <a:rPr lang="en-US" sz="2000" dirty="0"/>
              <a:t>Since the time of the Han dynasty, the Spleen stomach were seen as the Root of Hou Tian/ Postnatal </a:t>
            </a:r>
            <a:r>
              <a:rPr lang="zh-TW" altLang="en-US" sz="2000" dirty="0"/>
              <a:t>脾胃為「後天之本」</a:t>
            </a:r>
          </a:p>
          <a:p>
            <a:pPr marL="0" indent="0">
              <a:buNone/>
            </a:pPr>
            <a:r>
              <a:rPr lang="en-US" sz="2000" dirty="0"/>
              <a:t>And the Source of Life and Transformation「</a:t>
            </a:r>
            <a:r>
              <a:rPr lang="zh-TW" altLang="en-US" sz="2000" dirty="0"/>
              <a:t>生化之源」</a:t>
            </a:r>
          </a:p>
          <a:p>
            <a:pPr marL="0" indent="0">
              <a:buNone/>
            </a:pPr>
            <a:r>
              <a:rPr lang="en-US" sz="2000" dirty="0"/>
              <a:t>In pulse diagnosis, when the body loses the Qi of the spleen and stomach reflected in the physiology of Gu qi/ Grain qi </a:t>
            </a:r>
            <a:r>
              <a:rPr lang="zh-TW" altLang="en-US" sz="2000" dirty="0"/>
              <a:t>穀氣</a:t>
            </a:r>
            <a:r>
              <a:rPr lang="en-US" altLang="zh-TW" sz="2000" dirty="0"/>
              <a:t>, </a:t>
            </a:r>
            <a:r>
              <a:rPr lang="en-US" sz="2000" dirty="0"/>
              <a:t>then the pulses loses the moderate </a:t>
            </a:r>
            <a:r>
              <a:rPr lang="zh-TW" altLang="en-US" sz="2000" dirty="0"/>
              <a:t>緩和  </a:t>
            </a:r>
            <a:r>
              <a:rPr lang="en-US" sz="2000" dirty="0"/>
              <a:t>quality, and becomes a true visceral pulse </a:t>
            </a:r>
            <a:r>
              <a:rPr lang="zh-TW" altLang="en-US" sz="2000" dirty="0"/>
              <a:t>真臟脈</a:t>
            </a:r>
          </a:p>
          <a:p>
            <a:pPr marL="0" indent="0">
              <a:buNone/>
            </a:pPr>
            <a:r>
              <a:rPr lang="en-US" sz="2000" dirty="0"/>
              <a:t>It is important to note, that in the Neijing-Suwen, the spleen stomach are the only Zang fu pair that has their own dedicated chapters</a:t>
            </a:r>
          </a:p>
          <a:p>
            <a:pPr marL="0" indent="0">
              <a:buNone/>
            </a:pPr>
            <a:r>
              <a:rPr lang="en-US" sz="2000" dirty="0"/>
              <a:t>29. </a:t>
            </a:r>
            <a:r>
              <a:rPr lang="zh-TW" altLang="en-US" sz="2000" dirty="0"/>
              <a:t>太陰陽明論 </a:t>
            </a:r>
            <a:r>
              <a:rPr lang="en-US" sz="2000" dirty="0"/>
              <a:t>Discourse on </a:t>
            </a:r>
            <a:r>
              <a:rPr lang="en-US" sz="2000" dirty="0" err="1"/>
              <a:t>Taiyin</a:t>
            </a:r>
            <a:r>
              <a:rPr lang="en-US" sz="2000" dirty="0"/>
              <a:t> and </a:t>
            </a:r>
            <a:r>
              <a:rPr lang="en-US" sz="2000" dirty="0" err="1"/>
              <a:t>Yangming</a:t>
            </a:r>
            <a:endParaRPr lang="en-US" sz="2000" dirty="0"/>
          </a:p>
          <a:p>
            <a:pPr marL="0" indent="0">
              <a:buNone/>
            </a:pPr>
            <a:r>
              <a:rPr lang="en-US" sz="2000" dirty="0"/>
              <a:t>30. </a:t>
            </a:r>
            <a:r>
              <a:rPr lang="zh-TW" altLang="en-US" sz="2000" dirty="0"/>
              <a:t>陽明脈解 </a:t>
            </a:r>
            <a:r>
              <a:rPr lang="en-US" sz="2000" dirty="0"/>
              <a:t>Explanation of Yang Ming vessel </a:t>
            </a:r>
          </a:p>
          <a:p>
            <a:pPr marL="0" indent="0">
              <a:buNone/>
            </a:pPr>
            <a:r>
              <a:rPr lang="en-US" sz="2000" dirty="0"/>
              <a:t>These organs represent the image of the center </a:t>
            </a:r>
            <a:r>
              <a:rPr lang="zh-TW" altLang="en-US" sz="2000" dirty="0"/>
              <a:t>中央</a:t>
            </a:r>
            <a:r>
              <a:rPr lang="en-US" altLang="zh-TW" sz="2000" dirty="0"/>
              <a:t>, </a:t>
            </a:r>
            <a:r>
              <a:rPr lang="en-US" sz="2000" dirty="0"/>
              <a:t>which Suwen chapter 8 Discourse on the Secret Canon of the Numinous Orchid.” Líng Lán </a:t>
            </a:r>
            <a:r>
              <a:rPr lang="en-US" sz="2000" dirty="0" err="1"/>
              <a:t>Mì</a:t>
            </a:r>
            <a:r>
              <a:rPr lang="en-US" sz="2000" dirty="0"/>
              <a:t> </a:t>
            </a:r>
            <a:r>
              <a:rPr lang="en-US" sz="2000" dirty="0" err="1"/>
              <a:t>Diǎn</a:t>
            </a:r>
            <a:r>
              <a:rPr lang="en-US" sz="2000" dirty="0"/>
              <a:t> </a:t>
            </a:r>
            <a:r>
              <a:rPr lang="en-US" sz="2000" dirty="0" err="1"/>
              <a:t>LùnT</a:t>
            </a:r>
            <a:r>
              <a:rPr lang="en-US" sz="2000" dirty="0"/>
              <a:t>《</a:t>
            </a:r>
            <a:r>
              <a:rPr lang="zh-TW" altLang="en-US" sz="2000" dirty="0"/>
              <a:t>靈蘭秘典論</a:t>
            </a:r>
            <a:r>
              <a:rPr lang="en-US" altLang="zh-TW" sz="2000" dirty="0"/>
              <a:t>》</a:t>
            </a:r>
            <a:r>
              <a:rPr lang="en-US" sz="2000" dirty="0"/>
              <a:t>states the Spleen and Stomach are the officials of the granaries; from them the five flavors emerge “</a:t>
            </a:r>
            <a:r>
              <a:rPr lang="zh-TW" altLang="en-US" sz="2000" dirty="0"/>
              <a:t>脾胃者，倉廩之官，五味出焉”</a:t>
            </a:r>
          </a:p>
          <a:p>
            <a:pPr marL="0" indent="0">
              <a:buNone/>
            </a:pPr>
            <a:endParaRPr lang="en-US" sz="2000" dirty="0"/>
          </a:p>
        </p:txBody>
      </p:sp>
      <p:pic>
        <p:nvPicPr>
          <p:cNvPr id="4" name="Picture 3">
            <a:extLst>
              <a:ext uri="{FF2B5EF4-FFF2-40B4-BE49-F238E27FC236}">
                <a16:creationId xmlns:a16="http://schemas.microsoft.com/office/drawing/2014/main" id="{04D70EBF-DEBA-2155-CB44-BDCF6A367DC9}"/>
              </a:ext>
            </a:extLst>
          </p:cNvPr>
          <p:cNvPicPr>
            <a:picLocks noChangeAspect="1"/>
          </p:cNvPicPr>
          <p:nvPr/>
        </p:nvPicPr>
        <p:blipFill>
          <a:blip r:embed="rId2"/>
          <a:srcRect l="90" r="1772" b="-1"/>
          <a:stretch>
            <a:fillRect/>
          </a:stretch>
        </p:blipFill>
        <p:spPr>
          <a:xfrm>
            <a:off x="6096000" y="1"/>
            <a:ext cx="6102825" cy="6858000"/>
          </a:xfrm>
          <a:prstGeom prst="rect">
            <a:avLst/>
          </a:prstGeom>
        </p:spPr>
      </p:pic>
    </p:spTree>
    <p:extLst>
      <p:ext uri="{BB962C8B-B14F-4D97-AF65-F5344CB8AC3E}">
        <p14:creationId xmlns:p14="http://schemas.microsoft.com/office/powerpoint/2010/main" val="2382331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D9182-C3E5-2967-557B-4C1E458E36AC}"/>
              </a:ext>
            </a:extLst>
          </p:cNvPr>
          <p:cNvSpPr>
            <a:spLocks noGrp="1"/>
          </p:cNvSpPr>
          <p:nvPr>
            <p:ph type="title"/>
          </p:nvPr>
        </p:nvSpPr>
        <p:spPr/>
        <p:txBody>
          <a:bodyPr/>
          <a:lstStyle/>
          <a:p>
            <a:r>
              <a:rPr lang="en-US" dirty="0"/>
              <a:t>Death pulse </a:t>
            </a:r>
            <a:r>
              <a:rPr lang="zh-TW" altLang="en-US" dirty="0"/>
              <a:t>死</a:t>
            </a:r>
            <a:r>
              <a:rPr lang="zh-CN" altLang="en-US" dirty="0"/>
              <a:t>脈</a:t>
            </a:r>
            <a:endParaRPr lang="en-US" dirty="0"/>
          </a:p>
        </p:txBody>
      </p:sp>
      <p:sp>
        <p:nvSpPr>
          <p:cNvPr id="3" name="Content Placeholder 2">
            <a:extLst>
              <a:ext uri="{FF2B5EF4-FFF2-40B4-BE49-F238E27FC236}">
                <a16:creationId xmlns:a16="http://schemas.microsoft.com/office/drawing/2014/main" id="{C230A976-6861-3508-0E4A-E78132F2FB9D}"/>
              </a:ext>
            </a:extLst>
          </p:cNvPr>
          <p:cNvSpPr>
            <a:spLocks noGrp="1"/>
          </p:cNvSpPr>
          <p:nvPr>
            <p:ph idx="1"/>
          </p:nvPr>
        </p:nvSpPr>
        <p:spPr/>
        <p:txBody>
          <a:bodyPr/>
          <a:lstStyle/>
          <a:p>
            <a:pPr marL="0" indent="0">
              <a:buNone/>
            </a:pPr>
            <a:r>
              <a:rPr lang="en-US" dirty="0"/>
              <a:t>A moderate pulse with stomach qi is described as a gentle breeze brushing willow branches, or like chicken stepping on the ground. If it resembles a sparrow pecking, the stomach qi is defeated, this is a death pulse </a:t>
            </a:r>
            <a:r>
              <a:rPr lang="zh-CN" altLang="en-US" dirty="0"/>
              <a:t>脉缓</a:t>
            </a:r>
            <a:r>
              <a:rPr lang="en-US" altLang="zh-CN" dirty="0"/>
              <a:t>…</a:t>
            </a:r>
            <a:r>
              <a:rPr lang="zh-CN" altLang="en-US" dirty="0"/>
              <a:t>脉如微风拂柳，如鸡践地曰缓（如雀啄则胃气败，死脉）</a:t>
            </a:r>
            <a:endParaRPr lang="en-US" dirty="0"/>
          </a:p>
        </p:txBody>
      </p:sp>
    </p:spTree>
    <p:extLst>
      <p:ext uri="{BB962C8B-B14F-4D97-AF65-F5344CB8AC3E}">
        <p14:creationId xmlns:p14="http://schemas.microsoft.com/office/powerpoint/2010/main" val="2502600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6" name="Rectangle 15">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AA672C-0D4D-2233-C152-73409A9F7FC5}"/>
              </a:ext>
            </a:extLst>
          </p:cNvPr>
          <p:cNvSpPr>
            <a:spLocks noGrp="1"/>
          </p:cNvSpPr>
          <p:nvPr>
            <p:ph type="title"/>
          </p:nvPr>
        </p:nvSpPr>
        <p:spPr>
          <a:xfrm>
            <a:off x="761803" y="350196"/>
            <a:ext cx="4646904" cy="1624520"/>
          </a:xfrm>
        </p:spPr>
        <p:txBody>
          <a:bodyPr anchor="ctr">
            <a:normAutofit/>
          </a:bodyPr>
          <a:lstStyle/>
          <a:p>
            <a:r>
              <a:rPr lang="en-US" sz="4000" dirty="0"/>
              <a:t>Zang fu vs Liu Jing</a:t>
            </a:r>
          </a:p>
        </p:txBody>
      </p:sp>
      <p:sp>
        <p:nvSpPr>
          <p:cNvPr id="3" name="Content Placeholder 2">
            <a:extLst>
              <a:ext uri="{FF2B5EF4-FFF2-40B4-BE49-F238E27FC236}">
                <a16:creationId xmlns:a16="http://schemas.microsoft.com/office/drawing/2014/main" id="{4FFAD481-4245-A8B1-9325-4BE2D3FB3A6A}"/>
              </a:ext>
            </a:extLst>
          </p:cNvPr>
          <p:cNvSpPr>
            <a:spLocks noGrp="1"/>
          </p:cNvSpPr>
          <p:nvPr>
            <p:ph idx="1"/>
          </p:nvPr>
        </p:nvSpPr>
        <p:spPr>
          <a:xfrm>
            <a:off x="179109" y="1432875"/>
            <a:ext cx="5684363" cy="5354424"/>
          </a:xfrm>
        </p:spPr>
        <p:txBody>
          <a:bodyPr anchor="ctr">
            <a:normAutofit lnSpcReduction="10000"/>
          </a:bodyPr>
          <a:lstStyle/>
          <a:p>
            <a:pPr marL="0" indent="0">
              <a:buNone/>
            </a:pPr>
            <a:r>
              <a:rPr lang="en-US" sz="1700" dirty="0"/>
              <a:t>Remember in Zang fu pairing, there is Yang earth (Stomach) and Yin earth (spleen).</a:t>
            </a:r>
          </a:p>
          <a:p>
            <a:pPr marL="0" indent="0">
              <a:buNone/>
            </a:pPr>
            <a:r>
              <a:rPr lang="en-US" sz="1700" dirty="0"/>
              <a:t>In Liu jing pairing, i.e. </a:t>
            </a:r>
            <a:r>
              <a:rPr lang="en-US" sz="1700" dirty="0" err="1"/>
              <a:t>Taiyin</a:t>
            </a:r>
            <a:r>
              <a:rPr lang="en-US" sz="1700" dirty="0"/>
              <a:t> and </a:t>
            </a:r>
            <a:r>
              <a:rPr lang="en-US" sz="1700" dirty="0" err="1"/>
              <a:t>Yangming</a:t>
            </a:r>
            <a:r>
              <a:rPr lang="en-US" sz="1700" dirty="0"/>
              <a:t>, there is the pairing of </a:t>
            </a:r>
            <a:r>
              <a:rPr lang="en-US" sz="1700" dirty="0" err="1"/>
              <a:t>Taiyin</a:t>
            </a:r>
            <a:r>
              <a:rPr lang="en-US" sz="1700" dirty="0"/>
              <a:t> Metal (Lung) and </a:t>
            </a:r>
            <a:r>
              <a:rPr lang="en-US" sz="1700" dirty="0" err="1"/>
              <a:t>Taiyin</a:t>
            </a:r>
            <a:r>
              <a:rPr lang="en-US" sz="1700" dirty="0"/>
              <a:t> Earth (Spleen). </a:t>
            </a:r>
          </a:p>
          <a:p>
            <a:pPr marL="0" indent="0">
              <a:buNone/>
            </a:pPr>
            <a:r>
              <a:rPr lang="en-US" sz="1700" dirty="0" err="1"/>
              <a:t>Yangming</a:t>
            </a:r>
            <a:r>
              <a:rPr lang="en-US" sz="1700" dirty="0"/>
              <a:t> is encompassed by </a:t>
            </a:r>
            <a:r>
              <a:rPr lang="en-US" sz="1700" dirty="0" err="1"/>
              <a:t>Yangming</a:t>
            </a:r>
            <a:r>
              <a:rPr lang="en-US" sz="1700" dirty="0"/>
              <a:t> Metal (Large intestine) and </a:t>
            </a:r>
            <a:r>
              <a:rPr lang="en-US" sz="1700" dirty="0" err="1"/>
              <a:t>Yangming</a:t>
            </a:r>
            <a:r>
              <a:rPr lang="en-US" sz="1700" dirty="0"/>
              <a:t> Earth (Stomach) </a:t>
            </a:r>
          </a:p>
          <a:p>
            <a:pPr marL="0" indent="0">
              <a:buNone/>
            </a:pPr>
            <a:endParaRPr lang="en-US" sz="1700" dirty="0"/>
          </a:p>
          <a:p>
            <a:pPr marL="0" indent="0">
              <a:buNone/>
            </a:pPr>
            <a:r>
              <a:rPr lang="en-US" sz="1700" dirty="0"/>
              <a:t>Similarly, for the Small intestine (Yang fire), in Zang fu it is paired with the Heart (Yin Fire). And in </a:t>
            </a:r>
            <a:r>
              <a:rPr lang="en-US" sz="1700" dirty="0" err="1"/>
              <a:t>Liujing</a:t>
            </a:r>
            <a:r>
              <a:rPr lang="en-US" sz="1700" dirty="0"/>
              <a:t>, Small intestine is paired with the Urinary Bladder, which signifies that exterior illnesses can affect the intestinal tract. Hence, why formulas such as Gui </a:t>
            </a:r>
            <a:r>
              <a:rPr lang="en-US" sz="1700" dirty="0" err="1"/>
              <a:t>zhi</a:t>
            </a:r>
            <a:r>
              <a:rPr lang="en-US" sz="1700" dirty="0"/>
              <a:t> tang, Ge gen tang  and its variants all can treat digestive illnesses. Even urinary bladder formulas like Wu Ling </a:t>
            </a:r>
            <a:r>
              <a:rPr lang="en-US" sz="1700" dirty="0" err="1"/>
              <a:t>san</a:t>
            </a:r>
            <a:r>
              <a:rPr lang="en-US" sz="1700" dirty="0"/>
              <a:t> can treat diarrhea, that is explained through the </a:t>
            </a:r>
            <a:r>
              <a:rPr lang="en-US" sz="1700" dirty="0" err="1"/>
              <a:t>Taiyang</a:t>
            </a:r>
            <a:r>
              <a:rPr lang="en-US" sz="1700" dirty="0"/>
              <a:t> connection. </a:t>
            </a:r>
          </a:p>
          <a:p>
            <a:pPr marL="0" indent="0">
              <a:buNone/>
            </a:pPr>
            <a:r>
              <a:rPr lang="en-US" sz="1700" dirty="0"/>
              <a:t>In Master Tung acupuncture, we see points in the back such as Wu Ling DT. 04 (Mountain ridges) and  Hou Xin DT.11 (Back of the heart) with treating cholera/ sudden turmoil Huo Luan </a:t>
            </a:r>
            <a:r>
              <a:rPr lang="zh-CN" altLang="en-US" sz="1700" dirty="0"/>
              <a:t>霍亂</a:t>
            </a:r>
            <a:r>
              <a:rPr lang="en-US" altLang="zh-CN" sz="1700" dirty="0"/>
              <a:t>. Even points like Bo Qiu 77.04 (Catching the Ball) which is Urinary bladder is indicated for Sudden Turmoil</a:t>
            </a:r>
            <a:endParaRPr lang="en-US" sz="1700" dirty="0"/>
          </a:p>
          <a:p>
            <a:endParaRPr lang="en-US" sz="1700" dirty="0"/>
          </a:p>
        </p:txBody>
      </p:sp>
      <p:pic>
        <p:nvPicPr>
          <p:cNvPr id="5" name="Picture 4">
            <a:extLst>
              <a:ext uri="{FF2B5EF4-FFF2-40B4-BE49-F238E27FC236}">
                <a16:creationId xmlns:a16="http://schemas.microsoft.com/office/drawing/2014/main" id="{26083496-650B-D866-A20A-1CD9AB4E3867}"/>
              </a:ext>
            </a:extLst>
          </p:cNvPr>
          <p:cNvPicPr>
            <a:picLocks noChangeAspect="1"/>
          </p:cNvPicPr>
          <p:nvPr/>
        </p:nvPicPr>
        <p:blipFill>
          <a:blip r:embed="rId2"/>
          <a:srcRect l="11910" r="38035"/>
          <a:stretch>
            <a:fillRect/>
          </a:stretch>
        </p:blipFill>
        <p:spPr>
          <a:xfrm>
            <a:off x="6096000" y="1"/>
            <a:ext cx="6102825" cy="6858000"/>
          </a:xfrm>
          <a:prstGeom prst="rect">
            <a:avLst/>
          </a:prstGeom>
        </p:spPr>
      </p:pic>
    </p:spTree>
    <p:extLst>
      <p:ext uri="{BB962C8B-B14F-4D97-AF65-F5344CB8AC3E}">
        <p14:creationId xmlns:p14="http://schemas.microsoft.com/office/powerpoint/2010/main" val="1856002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3F5877B-98C7-49DD-83AB-0F6F57CB6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3094257B-B32C-5304-B709-A8D7F73B263B}"/>
              </a:ext>
            </a:extLst>
          </p:cNvPr>
          <p:cNvPicPr>
            <a:picLocks noChangeAspect="1"/>
          </p:cNvPicPr>
          <p:nvPr/>
        </p:nvPicPr>
        <p:blipFill>
          <a:blip r:embed="rId2"/>
          <a:srcRect r="-1" b="6957"/>
          <a:stretch>
            <a:fillRect/>
          </a:stretch>
        </p:blipFill>
        <p:spPr>
          <a:xfrm>
            <a:off x="7364078" y="-18"/>
            <a:ext cx="4827922" cy="6857999"/>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5" name="Picture 4">
            <a:extLst>
              <a:ext uri="{FF2B5EF4-FFF2-40B4-BE49-F238E27FC236}">
                <a16:creationId xmlns:a16="http://schemas.microsoft.com/office/drawing/2014/main" id="{6BEEFC2B-A0A2-A7AA-866C-1440ECB6A286}"/>
              </a:ext>
            </a:extLst>
          </p:cNvPr>
          <p:cNvPicPr>
            <a:picLocks noChangeAspect="1"/>
          </p:cNvPicPr>
          <p:nvPr/>
        </p:nvPicPr>
        <p:blipFill>
          <a:blip r:embed="rId3"/>
          <a:srcRect l="16125" r="11459"/>
          <a:stretch>
            <a:fillRect/>
          </a:stretch>
        </p:blipFill>
        <p:spPr>
          <a:xfrm>
            <a:off x="3119360" y="18"/>
            <a:ext cx="4966290" cy="6857999"/>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p:spPr>
      </p:pic>
      <p:sp useBgFill="1">
        <p:nvSpPr>
          <p:cNvPr id="14" name="Freeform: Shape 13">
            <a:extLst>
              <a:ext uri="{FF2B5EF4-FFF2-40B4-BE49-F238E27FC236}">
                <a16:creationId xmlns:a16="http://schemas.microsoft.com/office/drawing/2014/main" id="{4EA91930-66BC-4C41-B4F5-C31EB216F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6313CF8F-B436-401E-9575-DE0F8E8B5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C45CAC9-C3EB-A132-73FB-F0B621387131}"/>
              </a:ext>
            </a:extLst>
          </p:cNvPr>
          <p:cNvSpPr>
            <a:spLocks noGrp="1"/>
          </p:cNvSpPr>
          <p:nvPr>
            <p:ph type="title"/>
          </p:nvPr>
        </p:nvSpPr>
        <p:spPr>
          <a:xfrm>
            <a:off x="448056" y="681038"/>
            <a:ext cx="2804504" cy="1325563"/>
          </a:xfrm>
        </p:spPr>
        <p:txBody>
          <a:bodyPr anchor="ctr">
            <a:normAutofit/>
          </a:bodyPr>
          <a:lstStyle/>
          <a:p>
            <a:r>
              <a:rPr lang="en-US" sz="2800" dirty="0"/>
              <a:t>Modern Pi Wei books</a:t>
            </a:r>
          </a:p>
        </p:txBody>
      </p:sp>
      <p:sp>
        <p:nvSpPr>
          <p:cNvPr id="18" name="Rectangle 17">
            <a:extLst>
              <a:ext uri="{FF2B5EF4-FFF2-40B4-BE49-F238E27FC236}">
                <a16:creationId xmlns:a16="http://schemas.microsoft.com/office/drawing/2014/main" id="{2A38CFE9-C30A-4551-ACCB-D5808FBC3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A509D7A5-1653-544A-97F3-64F6912D49A2}"/>
              </a:ext>
            </a:extLst>
          </p:cNvPr>
          <p:cNvSpPr>
            <a:spLocks noGrp="1"/>
          </p:cNvSpPr>
          <p:nvPr>
            <p:ph idx="1"/>
          </p:nvPr>
        </p:nvSpPr>
        <p:spPr>
          <a:xfrm>
            <a:off x="128016" y="2089941"/>
            <a:ext cx="3091690" cy="4455266"/>
          </a:xfrm>
        </p:spPr>
        <p:txBody>
          <a:bodyPr>
            <a:normAutofit/>
          </a:bodyPr>
          <a:lstStyle/>
          <a:p>
            <a:pPr marL="0" indent="0">
              <a:buNone/>
            </a:pPr>
            <a:r>
              <a:rPr lang="en-US" sz="1800" dirty="0"/>
              <a:t>Modern scholar clinician, Wu Xiong Zhi </a:t>
            </a:r>
            <a:r>
              <a:rPr lang="zh-CN" altLang="en-US" sz="1800" dirty="0"/>
              <a:t>吳雄志</a:t>
            </a:r>
            <a:r>
              <a:rPr lang="en-US" altLang="zh-CN" sz="1800" dirty="0"/>
              <a:t>,</a:t>
            </a:r>
            <a:r>
              <a:rPr lang="zh-TW" altLang="en-US" sz="1800" dirty="0"/>
              <a:t> </a:t>
            </a:r>
            <a:r>
              <a:rPr lang="en-US" altLang="zh-TW" sz="1800" dirty="0"/>
              <a:t>has two significant contributions to Pi </a:t>
            </a:r>
            <a:r>
              <a:rPr lang="en-US" altLang="zh-TW" sz="1800" dirty="0" err="1"/>
              <a:t>wei</a:t>
            </a:r>
            <a:r>
              <a:rPr lang="en-US" altLang="zh-TW" sz="1800" dirty="0"/>
              <a:t> study. </a:t>
            </a:r>
          </a:p>
          <a:p>
            <a:pPr marL="0" indent="0">
              <a:buNone/>
            </a:pPr>
            <a:r>
              <a:rPr lang="en-US" altLang="zh-TW" sz="1800" dirty="0"/>
              <a:t>The first is a two part volume: </a:t>
            </a:r>
          </a:p>
          <a:p>
            <a:pPr marL="342900" indent="-342900">
              <a:buAutoNum type="arabicPeriod"/>
            </a:pPr>
            <a:r>
              <a:rPr lang="en-US" altLang="zh-TW" sz="1800" dirty="0"/>
              <a:t>Wu’s Exposition of the Doctrines of the Various Schools: Research on the Spleen and Stomach (Two part book)</a:t>
            </a:r>
          </a:p>
          <a:p>
            <a:pPr marL="0" indent="0">
              <a:buNone/>
            </a:pPr>
            <a:r>
              <a:rPr lang="en-US" altLang="zh-TW" sz="1800" dirty="0"/>
              <a:t>The second, which is also a two part volume is called</a:t>
            </a:r>
          </a:p>
          <a:p>
            <a:pPr marL="0" indent="0">
              <a:buNone/>
            </a:pPr>
            <a:r>
              <a:rPr lang="en-US" altLang="zh-TW" sz="1800" dirty="0"/>
              <a:t>   2. Wu </a:t>
            </a:r>
            <a:r>
              <a:rPr lang="en-US" altLang="zh-TW" sz="1800" dirty="0" err="1"/>
              <a:t>Xiongzhi</a:t>
            </a:r>
            <a:r>
              <a:rPr lang="en-US" altLang="zh-TW" sz="1800" dirty="0"/>
              <a:t>, Six-Channel Pattern Differentiation of the Spleen and Stomach</a:t>
            </a:r>
          </a:p>
        </p:txBody>
      </p:sp>
    </p:spTree>
    <p:extLst>
      <p:ext uri="{BB962C8B-B14F-4D97-AF65-F5344CB8AC3E}">
        <p14:creationId xmlns:p14="http://schemas.microsoft.com/office/powerpoint/2010/main" val="3041685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4" name="Rectangle 13">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8AEF43-2A42-ED59-E35F-52B9E5374B0C}"/>
              </a:ext>
            </a:extLst>
          </p:cNvPr>
          <p:cNvSpPr>
            <a:spLocks noGrp="1"/>
          </p:cNvSpPr>
          <p:nvPr>
            <p:ph type="title"/>
          </p:nvPr>
        </p:nvSpPr>
        <p:spPr>
          <a:xfrm>
            <a:off x="761803" y="350196"/>
            <a:ext cx="4646904" cy="1624520"/>
          </a:xfrm>
        </p:spPr>
        <p:txBody>
          <a:bodyPr anchor="ctr">
            <a:normAutofit fontScale="90000"/>
          </a:bodyPr>
          <a:lstStyle/>
          <a:p>
            <a:r>
              <a:rPr lang="en-US" sz="4000" dirty="0"/>
              <a:t>Spleen stomach anatomical distinctions</a:t>
            </a:r>
          </a:p>
        </p:txBody>
      </p:sp>
      <p:sp>
        <p:nvSpPr>
          <p:cNvPr id="9" name="Content Placeholder 8">
            <a:extLst>
              <a:ext uri="{FF2B5EF4-FFF2-40B4-BE49-F238E27FC236}">
                <a16:creationId xmlns:a16="http://schemas.microsoft.com/office/drawing/2014/main" id="{6148FE2F-6F5E-0853-F358-8B2987616953}"/>
              </a:ext>
            </a:extLst>
          </p:cNvPr>
          <p:cNvSpPr>
            <a:spLocks noGrp="1"/>
          </p:cNvSpPr>
          <p:nvPr>
            <p:ph idx="1"/>
          </p:nvPr>
        </p:nvSpPr>
        <p:spPr>
          <a:xfrm>
            <a:off x="256033" y="1792224"/>
            <a:ext cx="5152676" cy="4456175"/>
          </a:xfrm>
        </p:spPr>
        <p:txBody>
          <a:bodyPr anchor="ctr">
            <a:normAutofit/>
          </a:bodyPr>
          <a:lstStyle/>
          <a:p>
            <a:r>
              <a:rPr lang="en-US" sz="2000" dirty="0"/>
              <a:t>Anatomically, per Wu Xiong Zhi, the digestive tract is distinguished by </a:t>
            </a:r>
            <a:r>
              <a:rPr lang="en-US" sz="2000" dirty="0" err="1"/>
              <a:t>Yangming</a:t>
            </a:r>
            <a:r>
              <a:rPr lang="en-US" sz="2000" dirty="0"/>
              <a:t> and </a:t>
            </a:r>
            <a:r>
              <a:rPr lang="en-US" sz="2000" dirty="0" err="1"/>
              <a:t>Taiyin</a:t>
            </a:r>
            <a:r>
              <a:rPr lang="en-US" sz="2000" dirty="0"/>
              <a:t>, which </a:t>
            </a:r>
            <a:r>
              <a:rPr lang="en-US" sz="2000" dirty="0" err="1"/>
              <a:t>alatente</a:t>
            </a:r>
            <a:r>
              <a:rPr lang="en-US" sz="2000" dirty="0"/>
              <a:t> their position along the digestive tract pathway, thus known as yin yang displacement </a:t>
            </a:r>
            <a:r>
              <a:rPr lang="zh-CN" altLang="en-US" sz="2000" dirty="0"/>
              <a:t>陰陽易位</a:t>
            </a:r>
            <a:endParaRPr lang="en-US" sz="2000" dirty="0"/>
          </a:p>
          <a:p>
            <a:pPr marL="0" indent="0">
              <a:buNone/>
            </a:pPr>
            <a:r>
              <a:rPr lang="en-US" sz="2000" dirty="0" err="1"/>
              <a:t>Taiyin</a:t>
            </a:r>
            <a:r>
              <a:rPr lang="en-US" sz="2000" dirty="0"/>
              <a:t> Metal--- Mouth, pharynx, esophagus</a:t>
            </a:r>
          </a:p>
          <a:p>
            <a:pPr marL="0" indent="0">
              <a:buNone/>
            </a:pPr>
            <a:r>
              <a:rPr lang="en-US" sz="2000" dirty="0" err="1"/>
              <a:t>Yangming</a:t>
            </a:r>
            <a:r>
              <a:rPr lang="en-US" sz="2000" dirty="0"/>
              <a:t> Earth- Stomach</a:t>
            </a:r>
          </a:p>
          <a:p>
            <a:pPr marL="0" indent="0">
              <a:buNone/>
            </a:pPr>
            <a:r>
              <a:rPr lang="en-US" sz="2000" dirty="0" err="1"/>
              <a:t>Taiyin</a:t>
            </a:r>
            <a:r>
              <a:rPr lang="en-US" sz="2000" dirty="0"/>
              <a:t> Spleen (Small intestine)</a:t>
            </a:r>
          </a:p>
          <a:p>
            <a:pPr marL="0" indent="0">
              <a:buNone/>
            </a:pPr>
            <a:r>
              <a:rPr lang="en-US" sz="2000" dirty="0" err="1"/>
              <a:t>Yangming</a:t>
            </a:r>
            <a:r>
              <a:rPr lang="en-US" sz="2000" dirty="0"/>
              <a:t> Large intestine (Large intestine and anus) </a:t>
            </a:r>
          </a:p>
        </p:txBody>
      </p:sp>
      <p:pic>
        <p:nvPicPr>
          <p:cNvPr id="5" name="Content Placeholder 4">
            <a:extLst>
              <a:ext uri="{FF2B5EF4-FFF2-40B4-BE49-F238E27FC236}">
                <a16:creationId xmlns:a16="http://schemas.microsoft.com/office/drawing/2014/main" id="{109AFC6F-F101-2833-C02E-C77F798F5282}"/>
              </a:ext>
            </a:extLst>
          </p:cNvPr>
          <p:cNvPicPr>
            <a:picLocks noChangeAspect="1"/>
          </p:cNvPicPr>
          <p:nvPr/>
        </p:nvPicPr>
        <p:blipFill>
          <a:blip r:embed="rId2"/>
          <a:srcRect l="5886" r="5126"/>
          <a:stretch>
            <a:fillRect/>
          </a:stretch>
        </p:blipFill>
        <p:spPr>
          <a:xfrm>
            <a:off x="6096000" y="1"/>
            <a:ext cx="6102825" cy="6858000"/>
          </a:xfrm>
          <a:prstGeom prst="rect">
            <a:avLst/>
          </a:prstGeom>
        </p:spPr>
      </p:pic>
    </p:spTree>
    <p:extLst>
      <p:ext uri="{BB962C8B-B14F-4D97-AF65-F5344CB8AC3E}">
        <p14:creationId xmlns:p14="http://schemas.microsoft.com/office/powerpoint/2010/main" val="2762586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057243-0D01-FF91-1C17-F3C982D025AF}"/>
              </a:ext>
            </a:extLst>
          </p:cNvPr>
          <p:cNvSpPr>
            <a:spLocks noGrp="1"/>
          </p:cNvSpPr>
          <p:nvPr>
            <p:ph type="title"/>
          </p:nvPr>
        </p:nvSpPr>
        <p:spPr>
          <a:xfrm>
            <a:off x="836679" y="723898"/>
            <a:ext cx="6002110" cy="1495425"/>
          </a:xfrm>
        </p:spPr>
        <p:txBody>
          <a:bodyPr>
            <a:normAutofit/>
          </a:bodyPr>
          <a:lstStyle/>
          <a:p>
            <a:r>
              <a:rPr lang="en-US" altLang="zh-TW" sz="4000"/>
              <a:t>Mutual increase of Vacuity and Repletion</a:t>
            </a:r>
            <a:endParaRPr lang="en-US" sz="4000"/>
          </a:p>
        </p:txBody>
      </p:sp>
      <p:sp>
        <p:nvSpPr>
          <p:cNvPr id="3" name="Content Placeholder 2">
            <a:extLst>
              <a:ext uri="{FF2B5EF4-FFF2-40B4-BE49-F238E27FC236}">
                <a16:creationId xmlns:a16="http://schemas.microsoft.com/office/drawing/2014/main" id="{073C3588-99ED-3F0C-2CD0-B53927F5AC44}"/>
              </a:ext>
            </a:extLst>
          </p:cNvPr>
          <p:cNvSpPr>
            <a:spLocks noGrp="1"/>
          </p:cNvSpPr>
          <p:nvPr>
            <p:ph idx="1"/>
          </p:nvPr>
        </p:nvSpPr>
        <p:spPr>
          <a:xfrm>
            <a:off x="836680" y="2405067"/>
            <a:ext cx="6002110" cy="3729034"/>
          </a:xfrm>
        </p:spPr>
        <p:txBody>
          <a:bodyPr>
            <a:normAutofit/>
          </a:bodyPr>
          <a:lstStyle/>
          <a:p>
            <a:pPr marL="0" indent="0">
              <a:buNone/>
            </a:pPr>
            <a:r>
              <a:rPr lang="en-US" sz="1700"/>
              <a:t>Second characteristic of the spleen and stomach is alternation of vacuity and repletion within the digestive tract. When the stomach is replete, the intestines are vacuous. When the intestines are replete, the stomach is vacuous. </a:t>
            </a:r>
          </a:p>
          <a:p>
            <a:pPr marL="0" indent="0">
              <a:buNone/>
            </a:pPr>
            <a:r>
              <a:rPr lang="en-US" sz="1700"/>
              <a:t>Per Wu Xiong Zhi, this is in tandem with the Western medical perspective of Gastrointestinal motility which occurs as segmental sequential movement, with each segment consisting of a series of processes including motility and secretion. Acitivity in the upstream segment affects activity in downstream segments.</a:t>
            </a:r>
          </a:p>
          <a:p>
            <a:pPr marL="0" indent="0">
              <a:buNone/>
            </a:pPr>
            <a:r>
              <a:rPr lang="en-US" sz="1700"/>
              <a:t>When the upstream is replete it promotes emptying of the downstream tract (vacuity). When the downstream digestive tract becomes active (repletion) it inhibits upstream digestive activity (vacuity) </a:t>
            </a:r>
          </a:p>
        </p:txBody>
      </p:sp>
      <p:pic>
        <p:nvPicPr>
          <p:cNvPr id="4" name="Picture 3">
            <a:extLst>
              <a:ext uri="{FF2B5EF4-FFF2-40B4-BE49-F238E27FC236}">
                <a16:creationId xmlns:a16="http://schemas.microsoft.com/office/drawing/2014/main" id="{E9870521-00FA-D5F3-F2BF-6560F34DF8F0}"/>
              </a:ext>
            </a:extLst>
          </p:cNvPr>
          <p:cNvPicPr>
            <a:picLocks noChangeAspect="1"/>
          </p:cNvPicPr>
          <p:nvPr/>
        </p:nvPicPr>
        <p:blipFill>
          <a:blip r:embed="rId2"/>
          <a:srcRect t="2765" r="1" b="1"/>
          <a:stretch>
            <a:fillRect/>
          </a:stretch>
        </p:blipFill>
        <p:spPr>
          <a:xfrm>
            <a:off x="7199440" y="10"/>
            <a:ext cx="4992560" cy="6857990"/>
          </a:xfrm>
          <a:prstGeom prst="rect">
            <a:avLst/>
          </a:prstGeom>
          <a:effectLst/>
        </p:spPr>
      </p:pic>
    </p:spTree>
    <p:extLst>
      <p:ext uri="{BB962C8B-B14F-4D97-AF65-F5344CB8AC3E}">
        <p14:creationId xmlns:p14="http://schemas.microsoft.com/office/powerpoint/2010/main" val="3633631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4CFB9-1310-A855-086E-0DC7ED95C32C}"/>
              </a:ext>
            </a:extLst>
          </p:cNvPr>
          <p:cNvSpPr>
            <a:spLocks noGrp="1"/>
          </p:cNvSpPr>
          <p:nvPr>
            <p:ph type="title"/>
          </p:nvPr>
        </p:nvSpPr>
        <p:spPr/>
        <p:txBody>
          <a:bodyPr/>
          <a:lstStyle/>
          <a:p>
            <a:r>
              <a:rPr lang="en-US" dirty="0"/>
              <a:t>Mutual dependance of Ascending and Descending </a:t>
            </a:r>
          </a:p>
        </p:txBody>
      </p:sp>
      <p:sp>
        <p:nvSpPr>
          <p:cNvPr id="3" name="Content Placeholder 2">
            <a:extLst>
              <a:ext uri="{FF2B5EF4-FFF2-40B4-BE49-F238E27FC236}">
                <a16:creationId xmlns:a16="http://schemas.microsoft.com/office/drawing/2014/main" id="{BED1230D-512A-8E93-C9C2-7398579DDF1A}"/>
              </a:ext>
            </a:extLst>
          </p:cNvPr>
          <p:cNvSpPr>
            <a:spLocks noGrp="1"/>
          </p:cNvSpPr>
          <p:nvPr>
            <p:ph idx="1"/>
          </p:nvPr>
        </p:nvSpPr>
        <p:spPr>
          <a:xfrm>
            <a:off x="838200" y="1825625"/>
            <a:ext cx="10515600" cy="4667250"/>
          </a:xfrm>
        </p:spPr>
        <p:txBody>
          <a:bodyPr>
            <a:normAutofit fontScale="92500" lnSpcReduction="10000"/>
          </a:bodyPr>
          <a:lstStyle/>
          <a:p>
            <a:r>
              <a:rPr lang="en-US" dirty="0"/>
              <a:t>The final characteristic of the spleen and stomach is that ascending and descending depend on one another, giving rise to greater reversal </a:t>
            </a:r>
            <a:r>
              <a:rPr lang="zh-CN" altLang="en-US" dirty="0"/>
              <a:t>逆</a:t>
            </a:r>
            <a:r>
              <a:rPr lang="en-US" dirty="0"/>
              <a:t> and greater compliance </a:t>
            </a:r>
            <a:r>
              <a:rPr lang="zh-CN" altLang="en-US" dirty="0"/>
              <a:t>順</a:t>
            </a:r>
            <a:r>
              <a:rPr lang="en-US" dirty="0"/>
              <a:t>.</a:t>
            </a:r>
          </a:p>
          <a:p>
            <a:pPr marL="0" indent="0">
              <a:buNone/>
            </a:pPr>
            <a:r>
              <a:rPr lang="en-US" dirty="0"/>
              <a:t>Clear yang ascends from below, transferring to the Lung and returning to the Heart, closely related to absorptive processes. Ascending movement is called reversal, because it moves from bottom to top. </a:t>
            </a:r>
          </a:p>
          <a:p>
            <a:pPr marL="0" indent="0">
              <a:buNone/>
            </a:pPr>
            <a:r>
              <a:rPr lang="en-US" dirty="0"/>
              <a:t>Turbid yin descends from above, undergoing transformation and excretion, closely related to digestive processes. Descending movement is called compliance, because it moves from top to bottom</a:t>
            </a:r>
          </a:p>
          <a:p>
            <a:pPr marL="0" indent="0">
              <a:buNone/>
            </a:pPr>
            <a:r>
              <a:rPr lang="en-US" dirty="0"/>
              <a:t>Ascending and descending mutually influence one </a:t>
            </a:r>
            <a:r>
              <a:rPr lang="en-US" dirty="0" err="1"/>
              <a:t>another.If</a:t>
            </a:r>
            <a:r>
              <a:rPr lang="en-US" dirty="0"/>
              <a:t> clear yang fails to ascend, turbid yin cannot descend. If turbid yin fails to descend, clear yang is further hindered from ascending. This is called “mutual dependence of ascent and descent.”</a:t>
            </a:r>
          </a:p>
        </p:txBody>
      </p:sp>
    </p:spTree>
    <p:extLst>
      <p:ext uri="{BB962C8B-B14F-4D97-AF65-F5344CB8AC3E}">
        <p14:creationId xmlns:p14="http://schemas.microsoft.com/office/powerpoint/2010/main" val="946462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7366B-97DA-F9DD-E8FC-60219CEA569E}"/>
              </a:ext>
            </a:extLst>
          </p:cNvPr>
          <p:cNvSpPr>
            <a:spLocks noGrp="1"/>
          </p:cNvSpPr>
          <p:nvPr>
            <p:ph type="title"/>
          </p:nvPr>
        </p:nvSpPr>
        <p:spPr>
          <a:xfrm>
            <a:off x="838200" y="1"/>
            <a:ext cx="10515600" cy="1690688"/>
          </a:xfrm>
        </p:spPr>
        <p:txBody>
          <a:bodyPr/>
          <a:lstStyle/>
          <a:p>
            <a:r>
              <a:rPr lang="en-US" dirty="0" err="1"/>
              <a:t>Taiyin</a:t>
            </a:r>
            <a:r>
              <a:rPr lang="en-US" dirty="0"/>
              <a:t> and </a:t>
            </a:r>
            <a:r>
              <a:rPr lang="en-US" dirty="0" err="1"/>
              <a:t>Yangming</a:t>
            </a:r>
            <a:r>
              <a:rPr lang="en-US" dirty="0"/>
              <a:t> physiological distinctions</a:t>
            </a:r>
          </a:p>
        </p:txBody>
      </p:sp>
      <p:sp>
        <p:nvSpPr>
          <p:cNvPr id="3" name="Content Placeholder 2">
            <a:extLst>
              <a:ext uri="{FF2B5EF4-FFF2-40B4-BE49-F238E27FC236}">
                <a16:creationId xmlns:a16="http://schemas.microsoft.com/office/drawing/2014/main" id="{E22AEB03-3852-13A6-2F52-B24B0AD1E428}"/>
              </a:ext>
            </a:extLst>
          </p:cNvPr>
          <p:cNvSpPr>
            <a:spLocks noGrp="1"/>
          </p:cNvSpPr>
          <p:nvPr>
            <p:ph idx="1"/>
          </p:nvPr>
        </p:nvSpPr>
        <p:spPr>
          <a:xfrm>
            <a:off x="327171" y="1380566"/>
            <a:ext cx="11736198" cy="5477434"/>
          </a:xfrm>
        </p:spPr>
        <p:txBody>
          <a:bodyPr>
            <a:normAutofit fontScale="92500" lnSpcReduction="20000"/>
          </a:bodyPr>
          <a:lstStyle/>
          <a:p>
            <a:pPr marL="0" indent="0">
              <a:buNone/>
            </a:pPr>
            <a:r>
              <a:rPr lang="en-US" dirty="0"/>
              <a:t>Since </a:t>
            </a:r>
            <a:r>
              <a:rPr lang="en-US" dirty="0" err="1"/>
              <a:t>Taiyin</a:t>
            </a:r>
            <a:r>
              <a:rPr lang="en-US" dirty="0"/>
              <a:t> and </a:t>
            </a:r>
            <a:r>
              <a:rPr lang="en-US" dirty="0" err="1"/>
              <a:t>Yangming</a:t>
            </a:r>
            <a:r>
              <a:rPr lang="en-US" dirty="0"/>
              <a:t> have  Different Yin–Yang Natures, they must also have Different Substance and Function</a:t>
            </a:r>
          </a:p>
          <a:p>
            <a:r>
              <a:rPr lang="en-US" dirty="0"/>
              <a:t>One is Yin Earth and Yang Earth: Different Ascending, Descending, Intake, and Transport</a:t>
            </a:r>
          </a:p>
          <a:p>
            <a:r>
              <a:rPr lang="en-US" dirty="0"/>
              <a:t>The stomach governs intake of food. The spleen governs transportation and transformation. When The spleen is healthy when it ascends; the stomach is harmonious when it descends. When yin earth is diseased, clear yang fails to ascend. When yang earth is diseased, turbid yin fails to descend. However, in </a:t>
            </a:r>
            <a:r>
              <a:rPr lang="en-US" dirty="0" err="1"/>
              <a:t>Taiyin</a:t>
            </a:r>
            <a:r>
              <a:rPr lang="en-US" dirty="0"/>
              <a:t> disease there are cases where extreme descent reverses into ascent, and in </a:t>
            </a:r>
            <a:r>
              <a:rPr lang="en-US" dirty="0" err="1"/>
              <a:t>Yangming</a:t>
            </a:r>
            <a:r>
              <a:rPr lang="en-US" dirty="0"/>
              <a:t> disease there are cases where extreme ascent reverses into descent.</a:t>
            </a:r>
          </a:p>
          <a:p>
            <a:r>
              <a:rPr lang="en-US" dirty="0"/>
              <a:t>Just like different parts of the planet has different preferences for moistening and drying. </a:t>
            </a:r>
            <a:r>
              <a:rPr lang="en-US" dirty="0" err="1"/>
              <a:t>Yangming</a:t>
            </a:r>
            <a:r>
              <a:rPr lang="en-US" dirty="0"/>
              <a:t> yang earth prefers moistening and dislikes </a:t>
            </a:r>
            <a:r>
              <a:rPr lang="en-US" dirty="0" err="1"/>
              <a:t>dryness.When</a:t>
            </a:r>
            <a:r>
              <a:rPr lang="en-US" dirty="0"/>
              <a:t> moistened, intake and downward flow proceed smoothly; when dry, blockage occurs and food cannot </a:t>
            </a:r>
            <a:r>
              <a:rPr lang="en-US" dirty="0" err="1"/>
              <a:t>enter.Taiyin</a:t>
            </a:r>
            <a:r>
              <a:rPr lang="en-US" dirty="0"/>
              <a:t> yin earth prefers dryness and dislikes </a:t>
            </a:r>
            <a:r>
              <a:rPr lang="en-US" dirty="0" err="1"/>
              <a:t>dampness.When</a:t>
            </a:r>
            <a:r>
              <a:rPr lang="en-US" dirty="0"/>
              <a:t> dry, transformation and ascent of clear qi occur; when damp, abdominal fullness and spontaneous diarrhea result</a:t>
            </a:r>
          </a:p>
        </p:txBody>
      </p:sp>
    </p:spTree>
    <p:extLst>
      <p:ext uri="{BB962C8B-B14F-4D97-AF65-F5344CB8AC3E}">
        <p14:creationId xmlns:p14="http://schemas.microsoft.com/office/powerpoint/2010/main" val="3348467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02A0EA-C616-5346-7EC2-E7FE57BECAEB}"/>
              </a:ext>
            </a:extLst>
          </p:cNvPr>
          <p:cNvSpPr>
            <a:spLocks noGrp="1"/>
          </p:cNvSpPr>
          <p:nvPr>
            <p:ph type="title"/>
          </p:nvPr>
        </p:nvSpPr>
        <p:spPr>
          <a:xfrm>
            <a:off x="7320466" y="609600"/>
            <a:ext cx="4140014" cy="1330839"/>
          </a:xfrm>
        </p:spPr>
        <p:txBody>
          <a:bodyPr>
            <a:normAutofit/>
          </a:bodyPr>
          <a:lstStyle/>
          <a:p>
            <a:r>
              <a:rPr lang="en-US"/>
              <a:t>Dampness and dryness</a:t>
            </a:r>
          </a:p>
        </p:txBody>
      </p:sp>
      <p:pic>
        <p:nvPicPr>
          <p:cNvPr id="5" name="Picture 4">
            <a:extLst>
              <a:ext uri="{FF2B5EF4-FFF2-40B4-BE49-F238E27FC236}">
                <a16:creationId xmlns:a16="http://schemas.microsoft.com/office/drawing/2014/main" id="{58F643D5-BE7A-E322-3256-AFEC8E5D675E}"/>
              </a:ext>
            </a:extLst>
          </p:cNvPr>
          <p:cNvPicPr>
            <a:picLocks noChangeAspect="1"/>
          </p:cNvPicPr>
          <p:nvPr/>
        </p:nvPicPr>
        <p:blipFill>
          <a:blip r:embed="rId2"/>
          <a:srcRect t="633" r="-2" b="-2"/>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Content Placeholder 2">
            <a:extLst>
              <a:ext uri="{FF2B5EF4-FFF2-40B4-BE49-F238E27FC236}">
                <a16:creationId xmlns:a16="http://schemas.microsoft.com/office/drawing/2014/main" id="{81A59C13-0657-AD17-2674-CDF5A5A8E8E7}"/>
              </a:ext>
            </a:extLst>
          </p:cNvPr>
          <p:cNvSpPr>
            <a:spLocks noGrp="1"/>
          </p:cNvSpPr>
          <p:nvPr>
            <p:ph idx="1"/>
          </p:nvPr>
        </p:nvSpPr>
        <p:spPr>
          <a:xfrm>
            <a:off x="6808737" y="2131175"/>
            <a:ext cx="5383243" cy="4726815"/>
          </a:xfrm>
        </p:spPr>
        <p:txBody>
          <a:bodyPr>
            <a:normAutofit/>
          </a:bodyPr>
          <a:lstStyle/>
          <a:p>
            <a:pPr marL="0" indent="0">
              <a:buNone/>
            </a:pPr>
            <a:r>
              <a:rPr lang="en-US" sz="2000" dirty="0" err="1"/>
              <a:t>Taiyin</a:t>
            </a:r>
            <a:r>
              <a:rPr lang="en-US" sz="2000" dirty="0"/>
              <a:t> is inherently damp; </a:t>
            </a:r>
            <a:r>
              <a:rPr lang="en-US" sz="2000" dirty="0" err="1"/>
              <a:t>Yangming</a:t>
            </a:r>
            <a:r>
              <a:rPr lang="en-US" sz="2000" dirty="0"/>
              <a:t> is inherently dry. Not only can there mixed patterns of dampness and dryness, but also extreme dryness resembles dampness, and extreme dampness resembling dryness.</a:t>
            </a:r>
          </a:p>
          <a:p>
            <a:pPr marL="0" indent="0">
              <a:buNone/>
            </a:pPr>
            <a:r>
              <a:rPr lang="en-US" sz="2000" dirty="0"/>
              <a:t>Wu Xiong Zhi states: “Extreme dryness resembling dampness can be seen in colon and rectal cancer patients:  there is often a red tongue with greasy coating, poor appetite, and dizziness, and neither aromatic transformation, bitter drying, nor bland percolation methods are effective. Extreme dampness resembling dryness is seen in Wu Ling San patterns: despite clear water-damp retention, symptoms include constipation, scanty urination, fever, and thirsty”</a:t>
            </a:r>
          </a:p>
        </p:txBody>
      </p:sp>
    </p:spTree>
    <p:extLst>
      <p:ext uri="{BB962C8B-B14F-4D97-AF65-F5344CB8AC3E}">
        <p14:creationId xmlns:p14="http://schemas.microsoft.com/office/powerpoint/2010/main" val="2027714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143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CRM&#10;&#10;AI-generated content may be incorrect.">
            <a:extLst>
              <a:ext uri="{FF2B5EF4-FFF2-40B4-BE49-F238E27FC236}">
                <a16:creationId xmlns:a16="http://schemas.microsoft.com/office/drawing/2014/main" id="{68A9D640-9192-C5A3-0927-685A4649A5B8}"/>
              </a:ext>
            </a:extLst>
          </p:cNvPr>
          <p:cNvPicPr>
            <a:picLocks noChangeAspect="1"/>
          </p:cNvPicPr>
          <p:nvPr/>
        </p:nvPicPr>
        <p:blipFill>
          <a:blip r:embed="rId2"/>
          <a:stretch>
            <a:fillRect/>
          </a:stretch>
        </p:blipFill>
        <p:spPr>
          <a:xfrm>
            <a:off x="6421035" y="1665637"/>
            <a:ext cx="5129784" cy="3526726"/>
          </a:xfrm>
          <a:prstGeom prst="rect">
            <a:avLst/>
          </a:prstGeom>
        </p:spPr>
      </p:pic>
      <p:sp>
        <p:nvSpPr>
          <p:cNvPr id="18" name="Rectangle 17">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he image depicts a stylized, blue letter 'B' with a white circle inside it.">
            <a:extLst>
              <a:ext uri="{FF2B5EF4-FFF2-40B4-BE49-F238E27FC236}">
                <a16:creationId xmlns:a16="http://schemas.microsoft.com/office/drawing/2014/main" id="{0D023343-C3F2-BCDF-A2AA-1C80920E6827}"/>
              </a:ext>
            </a:extLst>
          </p:cNvPr>
          <p:cNvPicPr>
            <a:picLocks noChangeAspect="1"/>
          </p:cNvPicPr>
          <p:nvPr/>
        </p:nvPicPr>
        <p:blipFill>
          <a:blip r:embed="rId3"/>
          <a:stretch>
            <a:fillRect/>
          </a:stretch>
        </p:blipFill>
        <p:spPr>
          <a:xfrm>
            <a:off x="641180" y="1684873"/>
            <a:ext cx="5129784" cy="3488254"/>
          </a:xfrm>
          <a:prstGeom prst="rect">
            <a:avLst/>
          </a:prstGeom>
        </p:spPr>
      </p:pic>
    </p:spTree>
    <p:extLst>
      <p:ext uri="{BB962C8B-B14F-4D97-AF65-F5344CB8AC3E}">
        <p14:creationId xmlns:p14="http://schemas.microsoft.com/office/powerpoint/2010/main" val="31485116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DC6EF-773E-F855-CA33-77508D1DAAB7}"/>
              </a:ext>
            </a:extLst>
          </p:cNvPr>
          <p:cNvSpPr>
            <a:spLocks noGrp="1"/>
          </p:cNvSpPr>
          <p:nvPr>
            <p:ph type="title"/>
          </p:nvPr>
        </p:nvSpPr>
        <p:spPr/>
        <p:txBody>
          <a:bodyPr/>
          <a:lstStyle/>
          <a:p>
            <a:r>
              <a:rPr lang="en-US" dirty="0"/>
              <a:t>Vacuity-Repletion tendencies</a:t>
            </a:r>
          </a:p>
        </p:txBody>
      </p:sp>
      <p:sp>
        <p:nvSpPr>
          <p:cNvPr id="3" name="Content Placeholder 2">
            <a:extLst>
              <a:ext uri="{FF2B5EF4-FFF2-40B4-BE49-F238E27FC236}">
                <a16:creationId xmlns:a16="http://schemas.microsoft.com/office/drawing/2014/main" id="{233E0CA4-1899-D619-66A3-FB487852A8FE}"/>
              </a:ext>
            </a:extLst>
          </p:cNvPr>
          <p:cNvSpPr>
            <a:spLocks noGrp="1"/>
          </p:cNvSpPr>
          <p:nvPr>
            <p:ph idx="1"/>
          </p:nvPr>
        </p:nvSpPr>
        <p:spPr>
          <a:xfrm>
            <a:off x="838200" y="1825625"/>
            <a:ext cx="10515600" cy="4728738"/>
          </a:xfrm>
        </p:spPr>
        <p:txBody>
          <a:bodyPr>
            <a:normAutofit fontScale="77500" lnSpcReduction="20000"/>
          </a:bodyPr>
          <a:lstStyle/>
          <a:p>
            <a:pPr marL="0" indent="0">
              <a:buNone/>
            </a:pPr>
            <a:r>
              <a:rPr lang="en-US" dirty="0"/>
              <a:t>When yang earth is diseased, there is mostly repletion and heat, </a:t>
            </a:r>
            <a:r>
              <a:rPr lang="en-US" dirty="0" err="1"/>
              <a:t>Yangming</a:t>
            </a:r>
            <a:r>
              <a:rPr lang="en-US" dirty="0"/>
              <a:t> stomach and large intestine patterns are predominantly excess and hot. Thus it is </a:t>
            </a:r>
            <a:r>
              <a:rPr lang="en-US" dirty="0" err="1"/>
              <a:t>said:“Repletion</a:t>
            </a:r>
            <a:r>
              <a:rPr lang="en-US" dirty="0"/>
              <a:t> belongs to </a:t>
            </a:r>
            <a:r>
              <a:rPr lang="en-US" dirty="0" err="1"/>
              <a:t>Yangming</a:t>
            </a:r>
            <a:r>
              <a:rPr lang="en-US" dirty="0"/>
              <a:t>, the yang pathway is replete; the Shang Han Lun states:“</a:t>
            </a:r>
            <a:r>
              <a:rPr lang="en-US" dirty="0" err="1"/>
              <a:t>Yangming</a:t>
            </a:r>
            <a:r>
              <a:rPr lang="en-US" dirty="0"/>
              <a:t> disease is stomach-domain repletion.”“</a:t>
            </a:r>
          </a:p>
          <a:p>
            <a:pPr marL="0" indent="0">
              <a:buNone/>
            </a:pPr>
            <a:r>
              <a:rPr lang="en-US" dirty="0"/>
              <a:t>When yin earth is diseased, there is mostly vacuity and cold Vacuity belongs to </a:t>
            </a:r>
            <a:r>
              <a:rPr lang="en-US" dirty="0" err="1"/>
              <a:t>Taiyin</a:t>
            </a:r>
            <a:r>
              <a:rPr lang="en-US" dirty="0"/>
              <a:t>, the yin pathway is vacuous. </a:t>
            </a:r>
            <a:r>
              <a:rPr lang="en-US" dirty="0" err="1"/>
              <a:t>Taiyin</a:t>
            </a:r>
            <a:r>
              <a:rPr lang="en-US" dirty="0"/>
              <a:t> disease presents with abdominal fullness and vomiting, inability to eat, profuse spontaneous diarrhea, and occasional abdominal pain</a:t>
            </a:r>
          </a:p>
          <a:p>
            <a:pPr marL="0" indent="0">
              <a:buNone/>
            </a:pPr>
            <a:r>
              <a:rPr lang="en-US" dirty="0"/>
              <a:t>This is primarily because minor fire generates earth, and there is a distinction between sovereign fire and minister fire. Yang earth is generated by sovereign fire, which easily becomes excessive and produces repletion heat; therefore stomach fire should be weak rather than strong. The Xie Xin Tang formulas of the Shang Han Lun treat stomach fire with epigastric focal distention by draining sovereign fire of the Heart.</a:t>
            </a:r>
          </a:p>
          <a:p>
            <a:pPr marL="0" indent="0">
              <a:buNone/>
            </a:pPr>
            <a:r>
              <a:rPr lang="en-US" dirty="0"/>
              <a:t>Yin earth is generated by minister fire, which easily declines and gives rise to vacuity cold; therefore spleen yang should be strong rather than weak..”.. Therefore, acquired </a:t>
            </a:r>
            <a:r>
              <a:rPr lang="en-US" dirty="0" err="1"/>
              <a:t>Taiyin</a:t>
            </a:r>
            <a:r>
              <a:rPr lang="en-US" dirty="0"/>
              <a:t> spleen vacuity often damages pre-heaven kidney yang, transmitting into </a:t>
            </a:r>
            <a:r>
              <a:rPr lang="en-US" dirty="0" err="1"/>
              <a:t>Shaoyin</a:t>
            </a:r>
            <a:r>
              <a:rPr lang="en-US" dirty="0"/>
              <a:t>, and may be treated with Si Ni Tang or Fu Zi Li Zhong Wan.</a:t>
            </a:r>
          </a:p>
          <a:p>
            <a:endParaRPr lang="en-US" dirty="0"/>
          </a:p>
        </p:txBody>
      </p:sp>
    </p:spTree>
    <p:extLst>
      <p:ext uri="{BB962C8B-B14F-4D97-AF65-F5344CB8AC3E}">
        <p14:creationId xmlns:p14="http://schemas.microsoft.com/office/powerpoint/2010/main" val="3824252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9922D7-FA1A-6A0C-310B-FFE99DA5EF2A}"/>
              </a:ext>
            </a:extLst>
          </p:cNvPr>
          <p:cNvSpPr>
            <a:spLocks noGrp="1"/>
          </p:cNvSpPr>
          <p:nvPr>
            <p:ph type="title"/>
          </p:nvPr>
        </p:nvSpPr>
        <p:spPr>
          <a:xfrm>
            <a:off x="7320466" y="609600"/>
            <a:ext cx="4140014" cy="1330839"/>
          </a:xfrm>
        </p:spPr>
        <p:txBody>
          <a:bodyPr>
            <a:normAutofit/>
          </a:bodyPr>
          <a:lstStyle/>
          <a:p>
            <a:r>
              <a:rPr lang="en-US" altLang="zh-TW" sz="4100"/>
              <a:t>Tang Zong Hai on the Small intestine</a:t>
            </a:r>
            <a:endParaRPr lang="en-US" sz="4100"/>
          </a:p>
        </p:txBody>
      </p:sp>
      <p:pic>
        <p:nvPicPr>
          <p:cNvPr id="4" name="Picture 3">
            <a:extLst>
              <a:ext uri="{FF2B5EF4-FFF2-40B4-BE49-F238E27FC236}">
                <a16:creationId xmlns:a16="http://schemas.microsoft.com/office/drawing/2014/main" id="{3127F57D-F629-EB71-0DF2-1016C0FE9717}"/>
              </a:ext>
            </a:extLst>
          </p:cNvPr>
          <p:cNvPicPr>
            <a:picLocks noChangeAspect="1"/>
          </p:cNvPicPr>
          <p:nvPr/>
        </p:nvPicPr>
        <p:blipFill>
          <a:blip r:embed="rId2"/>
          <a:srcRect t="3256" r="2" b="16508"/>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Content Placeholder 2">
            <a:extLst>
              <a:ext uri="{FF2B5EF4-FFF2-40B4-BE49-F238E27FC236}">
                <a16:creationId xmlns:a16="http://schemas.microsoft.com/office/drawing/2014/main" id="{98EFFF33-6745-FDA4-578B-C5D6B01D914D}"/>
              </a:ext>
            </a:extLst>
          </p:cNvPr>
          <p:cNvSpPr>
            <a:spLocks noGrp="1"/>
          </p:cNvSpPr>
          <p:nvPr>
            <p:ph idx="1"/>
          </p:nvPr>
        </p:nvSpPr>
        <p:spPr>
          <a:xfrm>
            <a:off x="7320465" y="2194102"/>
            <a:ext cx="4140013" cy="4552138"/>
          </a:xfrm>
        </p:spPr>
        <p:txBody>
          <a:bodyPr>
            <a:normAutofit fontScale="85000" lnSpcReduction="20000"/>
          </a:bodyPr>
          <a:lstStyle/>
          <a:p>
            <a:pPr marL="0" indent="0">
              <a:buNone/>
            </a:pPr>
            <a:r>
              <a:rPr lang="en-US" sz="2000" dirty="0"/>
              <a:t>Qing dynasty physician Tang Zong Hai</a:t>
            </a:r>
            <a:r>
              <a:rPr lang="zh-TW" altLang="en-US" sz="2000" dirty="0"/>
              <a:t>唐宗海</a:t>
            </a:r>
            <a:r>
              <a:rPr lang="en-US" altLang="zh-TW" sz="2000" dirty="0"/>
              <a:t> elucidates on small intestine physiology, stating it” </a:t>
            </a:r>
          </a:p>
          <a:p>
            <a:pPr marL="0" indent="0">
              <a:buNone/>
            </a:pPr>
            <a:r>
              <a:rPr lang="en-US" altLang="zh-TW" sz="2000" dirty="0"/>
              <a:t>Transform refined juices, to move upward and offer (them to) the Heart, and transformed into blood. </a:t>
            </a:r>
            <a:r>
              <a:rPr lang="zh-TW" altLang="en-US" sz="2000" dirty="0"/>
              <a:t>化精汁，以上奉於心而化血</a:t>
            </a:r>
            <a:endParaRPr lang="en-US" altLang="zh-TW" sz="2000" dirty="0"/>
          </a:p>
          <a:p>
            <a:pPr marL="0" indent="0">
              <a:buNone/>
            </a:pPr>
            <a:endParaRPr lang="en-US" altLang="zh-TW" sz="2000" dirty="0"/>
          </a:p>
          <a:p>
            <a:pPr marL="0" indent="0">
              <a:buNone/>
            </a:pPr>
            <a:r>
              <a:rPr lang="en-US" altLang="zh-CN" sz="2000" dirty="0"/>
              <a:t>He</a:t>
            </a:r>
            <a:r>
              <a:rPr lang="zh-TW" altLang="en-US" sz="2000" dirty="0"/>
              <a:t> </a:t>
            </a:r>
            <a:r>
              <a:rPr lang="en-US" altLang="zh-TW" sz="2000" dirty="0"/>
              <a:t>states “The Small Intestine is the official of receiving and containing; from it transformation </a:t>
            </a:r>
            <a:r>
              <a:rPr lang="en-US" altLang="zh-TW" sz="2000" dirty="0" err="1"/>
              <a:t>emerges.Above</a:t>
            </a:r>
            <a:r>
              <a:rPr lang="en-US" altLang="zh-TW" sz="2000" dirty="0"/>
              <a:t>, it connects with the Stomach; below, it connects with the Large </a:t>
            </a:r>
            <a:r>
              <a:rPr lang="en-US" altLang="zh-TW" sz="2000" dirty="0" err="1"/>
              <a:t>Intestine.It</a:t>
            </a:r>
            <a:r>
              <a:rPr lang="en-US" altLang="zh-TW" sz="2000" dirty="0"/>
              <a:t> is externally–internally related to the Heart: when residual heat remains, the urine becomes turbid and </a:t>
            </a:r>
            <a:r>
              <a:rPr lang="en-US" altLang="zh-TW" sz="2000" dirty="0" err="1"/>
              <a:t>unclear.It</a:t>
            </a:r>
            <a:r>
              <a:rPr lang="en-US" altLang="zh-TW" sz="2000" dirty="0"/>
              <a:t> is linked and affiliated with the Spleen: when Earth is deficient, water and grain cannot be transformed </a:t>
            </a:r>
            <a:r>
              <a:rPr lang="zh-TW" altLang="en-US" sz="2000" dirty="0"/>
              <a:t>小腸者，受盛之官，變化出焉，上接胃府，下接大腸，與心為表裏，遺熱則小 水不清；與脾相連屬，土虛則水穀不化</a:t>
            </a:r>
            <a:endParaRPr lang="en-US" sz="2000" dirty="0"/>
          </a:p>
        </p:txBody>
      </p:sp>
    </p:spTree>
    <p:extLst>
      <p:ext uri="{BB962C8B-B14F-4D97-AF65-F5344CB8AC3E}">
        <p14:creationId xmlns:p14="http://schemas.microsoft.com/office/powerpoint/2010/main" val="253763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E7413-F7A9-70B6-5326-92F77916AEE1}"/>
              </a:ext>
            </a:extLst>
          </p:cNvPr>
          <p:cNvSpPr>
            <a:spLocks noGrp="1"/>
          </p:cNvSpPr>
          <p:nvPr>
            <p:ph type="title"/>
          </p:nvPr>
        </p:nvSpPr>
        <p:spPr/>
        <p:txBody>
          <a:bodyPr/>
          <a:lstStyle/>
          <a:p>
            <a:r>
              <a:rPr lang="en-US" dirty="0"/>
              <a:t>Small intestine anatomical connections</a:t>
            </a:r>
          </a:p>
        </p:txBody>
      </p:sp>
      <p:sp>
        <p:nvSpPr>
          <p:cNvPr id="3" name="Content Placeholder 2">
            <a:extLst>
              <a:ext uri="{FF2B5EF4-FFF2-40B4-BE49-F238E27FC236}">
                <a16:creationId xmlns:a16="http://schemas.microsoft.com/office/drawing/2014/main" id="{9E049CA2-D798-D98A-E88E-E78C7051450C}"/>
              </a:ext>
            </a:extLst>
          </p:cNvPr>
          <p:cNvSpPr>
            <a:spLocks noGrp="1"/>
          </p:cNvSpPr>
          <p:nvPr>
            <p:ph idx="1"/>
          </p:nvPr>
        </p:nvSpPr>
        <p:spPr>
          <a:xfrm>
            <a:off x="404849" y="1825625"/>
            <a:ext cx="10948951" cy="4728738"/>
          </a:xfrm>
        </p:spPr>
        <p:txBody>
          <a:bodyPr>
            <a:normAutofit fontScale="62500" lnSpcReduction="20000"/>
          </a:bodyPr>
          <a:lstStyle/>
          <a:p>
            <a:pPr marL="0" indent="0">
              <a:buNone/>
            </a:pPr>
            <a:r>
              <a:rPr lang="en-US" sz="3400" dirty="0"/>
              <a:t>Due to Western medicine influence, Tang Zong Hai connected small intestine physiology to making blood, while also still holding the importance of the spleen</a:t>
            </a:r>
          </a:p>
          <a:p>
            <a:pPr marL="0" indent="0">
              <a:buNone/>
            </a:pPr>
            <a:r>
              <a:rPr lang="en-US" sz="3400" dirty="0"/>
              <a:t>In Tang </a:t>
            </a:r>
            <a:r>
              <a:rPr lang="en-US" sz="3400" dirty="0" err="1"/>
              <a:t>Zonghai’s</a:t>
            </a:r>
            <a:r>
              <a:rPr lang="en-US" sz="3400" dirty="0"/>
              <a:t> discourse, the Small Intestine, like the Spleen, also communicates with other organs through interconnected networks (</a:t>
            </a:r>
            <a:r>
              <a:rPr lang="zh-TW" altLang="en-US" sz="3400" dirty="0"/>
              <a:t>連網</a:t>
            </a:r>
            <a:r>
              <a:rPr lang="en-US" altLang="zh-TW" sz="3400" dirty="0"/>
              <a:t>) of membranes. </a:t>
            </a:r>
            <a:r>
              <a:rPr lang="en-US" sz="3400" dirty="0"/>
              <a:t>,“the entire organism is connected through oily membranes; even pancreatic juice and bile both enter the Small Intestine via these oily membranes </a:t>
            </a:r>
            <a:r>
              <a:rPr lang="zh-TW" altLang="en-US" sz="3400" dirty="0"/>
              <a:t>全體皆與油膜相 連，甜肉汁、膽汁皆從油膜中入小腸也。</a:t>
            </a:r>
            <a:endParaRPr lang="en-US" altLang="zh-TW" sz="3400" dirty="0"/>
          </a:p>
          <a:p>
            <a:pPr marL="0" indent="0">
              <a:buNone/>
            </a:pPr>
            <a:r>
              <a:rPr lang="en-US" sz="3400" dirty="0"/>
              <a:t>Nevertheless, such connections are still unable to replace the functional role of the Spleen. Tang states: </a:t>
            </a:r>
          </a:p>
          <a:p>
            <a:pPr marL="0" indent="0">
              <a:buNone/>
            </a:pPr>
            <a:r>
              <a:rPr lang="en-US" sz="3400" dirty="0"/>
              <a:t>“Diseases of the Spleen are mostly due to the fire of the Small Intestine steaming and assisting damp qi.” </a:t>
            </a:r>
            <a:r>
              <a:rPr lang="zh-TW" altLang="en-US" sz="3400" dirty="0"/>
              <a:t>唐言；：「脾病多是小腸之火蒸助濕氣</a:t>
            </a:r>
            <a:endParaRPr lang="en-US" sz="3400" dirty="0"/>
          </a:p>
          <a:p>
            <a:pPr marL="0" indent="0">
              <a:buNone/>
            </a:pPr>
            <a:r>
              <a:rPr lang="en-US" sz="3400" dirty="0"/>
              <a:t>Conversely, the Small </a:t>
            </a:r>
            <a:r>
              <a:rPr lang="en-US" sz="3400" dirty="0" err="1"/>
              <a:t>Intestine’s“ability</a:t>
            </a:r>
            <a:r>
              <a:rPr lang="en-US" sz="3400" dirty="0"/>
              <a:t> to transform substances without stagnation relies entirely on the Spleen’s dampness to moisten it. What Western medicine calls the entry of sweet-flesh juice into the intestines to transform substances is indeed correct.” </a:t>
            </a:r>
            <a:r>
              <a:rPr lang="zh-TW" altLang="en-US" sz="3400" dirty="0"/>
              <a:t>所以化物不滯，全賴脾濕有以濡之。西醫所謂甜肉汁入腸化物是矣。</a:t>
            </a:r>
            <a:br>
              <a:rPr lang="en-US" dirty="0"/>
            </a:br>
            <a:endParaRPr lang="en-US" dirty="0"/>
          </a:p>
          <a:p>
            <a:pPr marL="0" indent="0">
              <a:buNone/>
            </a:pPr>
            <a:r>
              <a:rPr lang="en-US" dirty="0"/>
              <a:t> </a:t>
            </a:r>
          </a:p>
        </p:txBody>
      </p:sp>
    </p:spTree>
    <p:extLst>
      <p:ext uri="{BB962C8B-B14F-4D97-AF65-F5344CB8AC3E}">
        <p14:creationId xmlns:p14="http://schemas.microsoft.com/office/powerpoint/2010/main" val="3979139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3B993-6BB7-7E5C-14ED-B01FCE4B5EAB}"/>
              </a:ext>
            </a:extLst>
          </p:cNvPr>
          <p:cNvSpPr>
            <a:spLocks noGrp="1"/>
          </p:cNvSpPr>
          <p:nvPr>
            <p:ph type="title"/>
          </p:nvPr>
        </p:nvSpPr>
        <p:spPr/>
        <p:txBody>
          <a:bodyPr/>
          <a:lstStyle/>
          <a:p>
            <a:r>
              <a:rPr lang="en-US" dirty="0"/>
              <a:t>Small intestine physiology</a:t>
            </a:r>
          </a:p>
        </p:txBody>
      </p:sp>
      <p:sp>
        <p:nvSpPr>
          <p:cNvPr id="3" name="Content Placeholder 2">
            <a:extLst>
              <a:ext uri="{FF2B5EF4-FFF2-40B4-BE49-F238E27FC236}">
                <a16:creationId xmlns:a16="http://schemas.microsoft.com/office/drawing/2014/main" id="{AFF3CC61-DFFE-377D-5EBE-DD4D7D79CCE7}"/>
              </a:ext>
            </a:extLst>
          </p:cNvPr>
          <p:cNvSpPr>
            <a:spLocks noGrp="1"/>
          </p:cNvSpPr>
          <p:nvPr>
            <p:ph idx="1"/>
          </p:nvPr>
        </p:nvSpPr>
        <p:spPr>
          <a:xfrm>
            <a:off x="446887" y="1825625"/>
            <a:ext cx="10906913" cy="4960186"/>
          </a:xfrm>
        </p:spPr>
        <p:txBody>
          <a:bodyPr>
            <a:normAutofit fontScale="62500" lnSpcReduction="20000"/>
          </a:bodyPr>
          <a:lstStyle/>
          <a:p>
            <a:r>
              <a:rPr lang="en-US" dirty="0"/>
              <a:t>Tang </a:t>
            </a:r>
            <a:r>
              <a:rPr lang="en-US" dirty="0" err="1"/>
              <a:t>Zonghai</a:t>
            </a:r>
            <a:r>
              <a:rPr lang="en-US" dirty="0"/>
              <a:t> further elaborated that since the Heart channel and the Small Intestine channel are mutually related as exterior–interior On the basis of this relationship, the oily membrane enveloping the Small Intestine is able to communicate with the membrane surrounding the Heart, that is, the </a:t>
            </a:r>
            <a:r>
              <a:rPr lang="en-US" dirty="0" err="1"/>
              <a:t>Pericardium.Such</a:t>
            </a:r>
            <a:r>
              <a:rPr lang="en-US" dirty="0"/>
              <a:t> an understanding of “exterior–interior” correspondence cannot be explained on the level of anatomical form and substance; however, this kind of correspondence constitutes a crucial pivot in Chinese medical visceral physiology, whereby the function of one viscus links with another so as to complete the operation of the organism as a whole.</a:t>
            </a:r>
            <a:r>
              <a:rPr lang="zh-TW" altLang="en-US" dirty="0"/>
              <a:t> 又如唐宗海申論到，心的經脈與小腸的經脈是互為「表裏」的，基於這種關 係，包裹小腸的油膜，就可以和心臟外面的膜，即心包絡交通。這種「表裏」的 意義，放在解剖形質上是說不通的，但是這種對應的關係卻是中醫臟腑生理中由 一個臟腑的功能，到連結另一個臟腑，以致完成全體生理運作的一個關鍵點</a:t>
            </a:r>
            <a:endParaRPr lang="en-US" dirty="0"/>
          </a:p>
          <a:p>
            <a:r>
              <a:rPr lang="en-US" dirty="0"/>
              <a:t>Tang </a:t>
            </a:r>
            <a:r>
              <a:rPr lang="en-US" dirty="0" err="1"/>
              <a:t>maintained:“The</a:t>
            </a:r>
            <a:r>
              <a:rPr lang="en-US" dirty="0"/>
              <a:t> Small Intestine receives and contains the five grains, transforming them into refined fluids, which are then conveyed upward to serve the Heart and be transformed into blood. Therefore, the Small Intestine is the palace of the Heart. When Heart fire fails to disseminate, the dregs of the Small Intestine are not transformed, resulting in </a:t>
            </a:r>
            <a:r>
              <a:rPr lang="en-US" dirty="0" err="1"/>
              <a:t>diarrhea.When</a:t>
            </a:r>
            <a:r>
              <a:rPr lang="en-US" dirty="0"/>
              <a:t> Heart fire is excessively exuberant, residual heat is transmitted to the Small Intestine; within the oily membranes, this heat steams the fluids, and when ingested water passes through the oily membranes it is steamed into yellow- or red-colored dysenteric disorders. Failure of the dregs to transform, with filthiness, greasiness, pus, and blood, is entirely a disease of Heart heat being transferred to the Small </a:t>
            </a:r>
            <a:r>
              <a:rPr lang="en-US" dirty="0" err="1"/>
              <a:t>Intestine.”Since</a:t>
            </a:r>
            <a:r>
              <a:rPr lang="en-US" dirty="0"/>
              <a:t> the Small Intestine is able to “transform refined fluids and convey them upward to the Heart to form blood,” how, then, could one claim that the Small Intestine is unimportant?</a:t>
            </a:r>
            <a:r>
              <a:rPr lang="zh-TW" altLang="en-US" dirty="0"/>
              <a:t> 唐認為：「小腸受盛五穀，使化精汁，以上奉於心而化血，故小腸為心 之府，心火不宣，則小腸之糟粕不化，是以泄；心火太盛，則遺熱小腸，油膜中 為熱所蒸，飲水從油膜中過，則被蒸為黃赤色痢證。糟粕不化，垢膩膿血，全是 心移熱於小腸之病。」</a:t>
            </a:r>
            <a:r>
              <a:rPr lang="en-US" altLang="zh-TW" dirty="0"/>
              <a:t> </a:t>
            </a:r>
            <a:r>
              <a:rPr lang="zh-TW" altLang="en-US" dirty="0"/>
              <a:t>我們看到小腸能「化精汁，以上奉於心而化血」，</a:t>
            </a:r>
            <a:endParaRPr lang="en-US" dirty="0"/>
          </a:p>
        </p:txBody>
      </p:sp>
    </p:spTree>
    <p:extLst>
      <p:ext uri="{BB962C8B-B14F-4D97-AF65-F5344CB8AC3E}">
        <p14:creationId xmlns:p14="http://schemas.microsoft.com/office/powerpoint/2010/main" val="3238698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B3750-914E-CF9B-AD58-1FA6B7E27891}"/>
              </a:ext>
            </a:extLst>
          </p:cNvPr>
          <p:cNvSpPr>
            <a:spLocks noGrp="1"/>
          </p:cNvSpPr>
          <p:nvPr>
            <p:ph type="title"/>
          </p:nvPr>
        </p:nvSpPr>
        <p:spPr/>
        <p:txBody>
          <a:bodyPr/>
          <a:lstStyle/>
          <a:p>
            <a:r>
              <a:rPr lang="en-US" dirty="0"/>
              <a:t>Membranes and digestive processes</a:t>
            </a:r>
          </a:p>
        </p:txBody>
      </p:sp>
      <p:sp>
        <p:nvSpPr>
          <p:cNvPr id="3" name="Content Placeholder 2">
            <a:extLst>
              <a:ext uri="{FF2B5EF4-FFF2-40B4-BE49-F238E27FC236}">
                <a16:creationId xmlns:a16="http://schemas.microsoft.com/office/drawing/2014/main" id="{C795E82A-C3B3-F5CA-3308-9691FB68F694}"/>
              </a:ext>
            </a:extLst>
          </p:cNvPr>
          <p:cNvSpPr>
            <a:spLocks noGrp="1"/>
          </p:cNvSpPr>
          <p:nvPr>
            <p:ph idx="1"/>
          </p:nvPr>
        </p:nvSpPr>
        <p:spPr>
          <a:xfrm>
            <a:off x="422622" y="1390810"/>
            <a:ext cx="10931178" cy="5301983"/>
          </a:xfrm>
        </p:spPr>
        <p:txBody>
          <a:bodyPr>
            <a:normAutofit fontScale="77500" lnSpcReduction="20000"/>
          </a:bodyPr>
          <a:lstStyle/>
          <a:p>
            <a:r>
              <a:rPr lang="en-US" dirty="0"/>
              <a:t>Tang </a:t>
            </a:r>
            <a:r>
              <a:rPr lang="en-US" dirty="0" err="1"/>
              <a:t>Zonghai</a:t>
            </a:r>
            <a:r>
              <a:rPr lang="en-US" dirty="0"/>
              <a:t>, on the basis of the relationship between the Spleen and Oily substances (</a:t>
            </a:r>
            <a:r>
              <a:rPr lang="en-US" dirty="0" err="1"/>
              <a:t>膏油</a:t>
            </a:r>
            <a:r>
              <a:rPr lang="en-US" dirty="0"/>
              <a:t>), </a:t>
            </a:r>
            <a:r>
              <a:rPr lang="en-US" dirty="0" err="1"/>
              <a:t>explains:“The</a:t>
            </a:r>
            <a:r>
              <a:rPr lang="en-US" dirty="0"/>
              <a:t> Oily substance upon the membranes is precisely a product of the Spleen. When the membrane-oil is cold, it cannot steam and transform the water and grain within the intestines; therefore, food cannot be </a:t>
            </a:r>
            <a:r>
              <a:rPr lang="en-US" dirty="0" err="1"/>
              <a:t>ingested.When</a:t>
            </a:r>
            <a:r>
              <a:rPr lang="en-US" dirty="0"/>
              <a:t> the oily substance is warm, the blood does not congeal or stagnate, and the qi within the membranes flows freely.” </a:t>
            </a:r>
            <a:r>
              <a:rPr lang="zh-TW" altLang="en-US" dirty="0"/>
              <a:t>唐宗海基於脾與膏油的關係，說明「膜上之膏油，即脾之物也。膜油寒，不 能薰化腸中水穀，故不能食。」若是「膏油既溫，則血不凝滯，而膜中之氣自暢。</a:t>
            </a:r>
            <a:endParaRPr lang="en-US" dirty="0"/>
          </a:p>
          <a:p>
            <a:r>
              <a:rPr lang="en-US" dirty="0"/>
              <a:t>The proper functioning of oily substances depends on the warming power issued by the Heart, for only with such support can they exert their full effect (Fire engenders Earth).When “the Spleen fails in transportation and transformation,” the unctuous substance declines, becoming weak and flaccid. This results in laxity and loss of containment in the membrane networks of the Triple Burner, causing the large and small intestines to descend </a:t>
            </a:r>
            <a:r>
              <a:rPr lang="en-US" dirty="0" err="1"/>
              <a:t>downward.Tang</a:t>
            </a:r>
            <a:r>
              <a:rPr lang="en-US" dirty="0"/>
              <a:t> held that this principle explains the </a:t>
            </a:r>
            <a:r>
              <a:rPr lang="en-US" dirty="0" err="1"/>
              <a:t>statement:“The</a:t>
            </a:r>
            <a:r>
              <a:rPr lang="en-US" dirty="0"/>
              <a:t> intestines are connected to the membrane networks, and the membrane networks in turn rely upon the oily substances to fill them and secure </a:t>
            </a:r>
            <a:r>
              <a:rPr lang="en-US" dirty="0" err="1"/>
              <a:t>them.”The</a:t>
            </a:r>
            <a:r>
              <a:rPr lang="en-US" dirty="0"/>
              <a:t> Spleen’s oily substance is able to transform water, while the qi of the unctuous oils is able to transform water and grain. This constitutes Tang </a:t>
            </a:r>
            <a:r>
              <a:rPr lang="en-US" dirty="0" err="1"/>
              <a:t>Zonghai’s</a:t>
            </a:r>
            <a:r>
              <a:rPr lang="en-US" dirty="0"/>
              <a:t> distinctive insight</a:t>
            </a:r>
            <a:r>
              <a:rPr lang="zh-TW" altLang="en-US" dirty="0"/>
              <a:t>」 膏油要靠著心發出的溫力支持，才能發揮良好效用（火生土）若是「脾不健 運」，膏油就會衰弱變成虛軟，造成三焦膜網弛縱不收，大小腸往下墬。唐認為 此理說明了：「腸連於膜網，而膜網又賴有膏油，以充攝之也。」脾之膏可化水， 而膏油之氣則可化水穀，這是唐的獨見</a:t>
            </a:r>
            <a:endParaRPr lang="en-US" dirty="0"/>
          </a:p>
          <a:p>
            <a:endParaRPr lang="en-US" dirty="0"/>
          </a:p>
        </p:txBody>
      </p:sp>
    </p:spTree>
    <p:extLst>
      <p:ext uri="{BB962C8B-B14F-4D97-AF65-F5344CB8AC3E}">
        <p14:creationId xmlns:p14="http://schemas.microsoft.com/office/powerpoint/2010/main" val="37560091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2DC8C-2ACC-FDFA-1C6F-9EF84097C585}"/>
              </a:ext>
            </a:extLst>
          </p:cNvPr>
          <p:cNvSpPr>
            <a:spLocks noGrp="1"/>
          </p:cNvSpPr>
          <p:nvPr>
            <p:ph type="title"/>
          </p:nvPr>
        </p:nvSpPr>
        <p:spPr/>
        <p:txBody>
          <a:bodyPr/>
          <a:lstStyle/>
          <a:p>
            <a:r>
              <a:rPr lang="en-US" dirty="0"/>
              <a:t>Membrane inflammation</a:t>
            </a:r>
          </a:p>
        </p:txBody>
      </p:sp>
      <p:sp>
        <p:nvSpPr>
          <p:cNvPr id="3" name="Content Placeholder 2">
            <a:extLst>
              <a:ext uri="{FF2B5EF4-FFF2-40B4-BE49-F238E27FC236}">
                <a16:creationId xmlns:a16="http://schemas.microsoft.com/office/drawing/2014/main" id="{74689A9F-DFA5-5CD2-6C51-96B4F40FB59B}"/>
              </a:ext>
            </a:extLst>
          </p:cNvPr>
          <p:cNvSpPr>
            <a:spLocks noGrp="1"/>
          </p:cNvSpPr>
          <p:nvPr>
            <p:ph idx="1"/>
          </p:nvPr>
        </p:nvSpPr>
        <p:spPr/>
        <p:txBody>
          <a:bodyPr>
            <a:normAutofit/>
          </a:bodyPr>
          <a:lstStyle/>
          <a:p>
            <a:pPr marL="0" indent="0">
              <a:buNone/>
            </a:pPr>
            <a:r>
              <a:rPr lang="en-US" dirty="0"/>
              <a:t>Western medicine attributes the signs of inflammation to the accumulation of tissue fluid from within the blood vessels that gathers in the flesh outside the vessels. This may correspond to what Tang </a:t>
            </a:r>
            <a:r>
              <a:rPr lang="en-US" dirty="0" err="1"/>
              <a:t>Zonghai</a:t>
            </a:r>
            <a:r>
              <a:rPr lang="en-US" dirty="0"/>
              <a:t> referred to as “Oily substances” (</a:t>
            </a:r>
            <a:r>
              <a:rPr lang="en-US" dirty="0" err="1"/>
              <a:t>gaoyou</a:t>
            </a:r>
            <a:r>
              <a:rPr lang="en-US" dirty="0"/>
              <a:t>) and “oily membranes” (</a:t>
            </a:r>
            <a:r>
              <a:rPr lang="en-US" dirty="0" err="1"/>
              <a:t>youmo</a:t>
            </a:r>
            <a:r>
              <a:rPr lang="en-US" dirty="0"/>
              <a:t>).</a:t>
            </a:r>
          </a:p>
          <a:p>
            <a:r>
              <a:rPr lang="zh-TW" altLang="en-US" dirty="0"/>
              <a:t>西醫將發炎的症狀歸於血管內之組織液機聚在血管外的肉中，這點與唐宗海所指 之「膏油」、「油膜」之處或有符合；但炎證在腸中則會造成瀉痢</a:t>
            </a:r>
            <a:endParaRPr lang="en-US" altLang="zh-TW" dirty="0"/>
          </a:p>
          <a:p>
            <a:endParaRPr lang="en-US" dirty="0"/>
          </a:p>
        </p:txBody>
      </p:sp>
    </p:spTree>
    <p:extLst>
      <p:ext uri="{BB962C8B-B14F-4D97-AF65-F5344CB8AC3E}">
        <p14:creationId xmlns:p14="http://schemas.microsoft.com/office/powerpoint/2010/main" val="17894625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535FC-1774-BE6F-142C-BA2EB1B5E84A}"/>
              </a:ext>
            </a:extLst>
          </p:cNvPr>
          <p:cNvSpPr>
            <a:spLocks noGrp="1"/>
          </p:cNvSpPr>
          <p:nvPr>
            <p:ph type="title"/>
          </p:nvPr>
        </p:nvSpPr>
        <p:spPr/>
        <p:txBody>
          <a:bodyPr/>
          <a:lstStyle/>
          <a:p>
            <a:r>
              <a:rPr lang="en-US" dirty="0"/>
              <a:t>Zhang Zhong Jing </a:t>
            </a:r>
            <a:r>
              <a:rPr lang="zh-CN" altLang="en-US" dirty="0"/>
              <a:t>張仲景</a:t>
            </a:r>
            <a:endParaRPr lang="en-US" dirty="0"/>
          </a:p>
        </p:txBody>
      </p:sp>
      <p:sp>
        <p:nvSpPr>
          <p:cNvPr id="3" name="Content Placeholder 2">
            <a:extLst>
              <a:ext uri="{FF2B5EF4-FFF2-40B4-BE49-F238E27FC236}">
                <a16:creationId xmlns:a16="http://schemas.microsoft.com/office/drawing/2014/main" id="{63C70651-837B-734C-3BCF-4892F450342F}"/>
              </a:ext>
            </a:extLst>
          </p:cNvPr>
          <p:cNvSpPr>
            <a:spLocks noGrp="1"/>
          </p:cNvSpPr>
          <p:nvPr>
            <p:ph idx="1"/>
          </p:nvPr>
        </p:nvSpPr>
        <p:spPr>
          <a:xfrm>
            <a:off x="838200" y="1825624"/>
            <a:ext cx="10515600" cy="4721479"/>
          </a:xfrm>
        </p:spPr>
        <p:txBody>
          <a:bodyPr>
            <a:normAutofit fontScale="85000" lnSpcReduction="20000"/>
          </a:bodyPr>
          <a:lstStyle/>
          <a:p>
            <a:pPr marL="0" indent="0">
              <a:buNone/>
            </a:pPr>
            <a:r>
              <a:rPr lang="en-US" dirty="0"/>
              <a:t>While many are familiar with the Jin Yuan dynasty’s Pi </a:t>
            </a:r>
            <a:r>
              <a:rPr lang="en-US" dirty="0" err="1"/>
              <a:t>wei</a:t>
            </a:r>
            <a:r>
              <a:rPr lang="en-US" dirty="0"/>
              <a:t> school/ Spleen stomach school, in actuality, the beginning of spleen stomach theory predates this school. </a:t>
            </a:r>
          </a:p>
          <a:p>
            <a:pPr marL="0" indent="0">
              <a:buNone/>
            </a:pPr>
            <a:r>
              <a:rPr lang="en-US" dirty="0"/>
              <a:t>If we pay attention to the Shang </a:t>
            </a:r>
            <a:r>
              <a:rPr lang="en-US" dirty="0" err="1"/>
              <a:t>han</a:t>
            </a:r>
            <a:r>
              <a:rPr lang="en-US" dirty="0"/>
              <a:t> Lun, most of ZZJ’s formulas have a variety of medicinals that protect the spleen and stomach</a:t>
            </a:r>
          </a:p>
          <a:p>
            <a:pPr marL="514350" indent="-514350">
              <a:buAutoNum type="arabicPeriod"/>
            </a:pPr>
            <a:r>
              <a:rPr lang="en-US" dirty="0"/>
              <a:t>Sheng Jiang/ Gan Jiang– Warm spleen/ center yang, dries the earth </a:t>
            </a:r>
          </a:p>
          <a:p>
            <a:pPr marL="514350" indent="-514350">
              <a:buAutoNum type="arabicPeriod"/>
            </a:pPr>
            <a:r>
              <a:rPr lang="en-US" dirty="0"/>
              <a:t>Zhi Gan </a:t>
            </a:r>
            <a:r>
              <a:rPr lang="en-US" dirty="0" err="1"/>
              <a:t>cao</a:t>
            </a:r>
            <a:r>
              <a:rPr lang="en-US" dirty="0"/>
              <a:t>– Moderate urgency, supplements Ying by banking earth, Purges Heart Fire (see article from Will Ceurvels, “How Gan Cao works, The Lantern”)</a:t>
            </a:r>
          </a:p>
          <a:p>
            <a:pPr marL="514350" indent="-514350">
              <a:buAutoNum type="arabicPeriod"/>
            </a:pPr>
            <a:r>
              <a:rPr lang="en-US" dirty="0"/>
              <a:t>Da </a:t>
            </a:r>
            <a:r>
              <a:rPr lang="en-US" dirty="0" err="1"/>
              <a:t>zao</a:t>
            </a:r>
            <a:r>
              <a:rPr lang="en-US" dirty="0"/>
              <a:t>- Builds blood in the spleen as an offering to the Heart (see article from Will Ceurvels, New Analysis of the </a:t>
            </a:r>
            <a:r>
              <a:rPr lang="en-US" dirty="0" err="1"/>
              <a:t>Pharmacomechanism</a:t>
            </a:r>
            <a:r>
              <a:rPr lang="en-US" dirty="0"/>
              <a:t> of Da Zao </a:t>
            </a:r>
          </a:p>
          <a:p>
            <a:pPr marL="514350" indent="-514350">
              <a:buAutoNum type="arabicPeriod"/>
            </a:pPr>
            <a:r>
              <a:rPr lang="en-US" dirty="0"/>
              <a:t>Ren Shen– Cooling, sweet medicinal in the Shen Nong Ben Cao Jing. To rescue fluids and preventing the death of blood after sweating, diarrhea, vomiting</a:t>
            </a:r>
          </a:p>
          <a:p>
            <a:pPr marL="514350" indent="-514350">
              <a:buAutoNum type="arabicPeriod"/>
            </a:pPr>
            <a:r>
              <a:rPr lang="en-US" dirty="0"/>
              <a:t>Ban Xia- Purgation of Rheum in the center to free up the flow of Wei qi axis</a:t>
            </a:r>
          </a:p>
        </p:txBody>
      </p:sp>
    </p:spTree>
    <p:extLst>
      <p:ext uri="{BB962C8B-B14F-4D97-AF65-F5344CB8AC3E}">
        <p14:creationId xmlns:p14="http://schemas.microsoft.com/office/powerpoint/2010/main" val="20923184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A79E0-31B2-038B-FDDF-99EB7541E828}"/>
              </a:ext>
            </a:extLst>
          </p:cNvPr>
          <p:cNvSpPr>
            <a:spLocks noGrp="1"/>
          </p:cNvSpPr>
          <p:nvPr>
            <p:ph type="title"/>
          </p:nvPr>
        </p:nvSpPr>
        <p:spPr/>
        <p:txBody>
          <a:bodyPr/>
          <a:lstStyle/>
          <a:p>
            <a:r>
              <a:rPr lang="en-US" dirty="0"/>
              <a:t>Li Dong Yuan </a:t>
            </a:r>
            <a:r>
              <a:rPr lang="zh-CN" altLang="en-US" dirty="0"/>
              <a:t>李東垣</a:t>
            </a:r>
            <a:endParaRPr lang="en-US" dirty="0"/>
          </a:p>
        </p:txBody>
      </p:sp>
      <p:sp>
        <p:nvSpPr>
          <p:cNvPr id="3" name="Content Placeholder 2">
            <a:extLst>
              <a:ext uri="{FF2B5EF4-FFF2-40B4-BE49-F238E27FC236}">
                <a16:creationId xmlns:a16="http://schemas.microsoft.com/office/drawing/2014/main" id="{F51E9352-350A-F112-EB87-CBC756EA8BE8}"/>
              </a:ext>
            </a:extLst>
          </p:cNvPr>
          <p:cNvSpPr>
            <a:spLocks noGrp="1"/>
          </p:cNvSpPr>
          <p:nvPr>
            <p:ph idx="1"/>
          </p:nvPr>
        </p:nvSpPr>
        <p:spPr>
          <a:xfrm>
            <a:off x="365760" y="1825624"/>
            <a:ext cx="10988040" cy="4845837"/>
          </a:xfrm>
        </p:spPr>
        <p:txBody>
          <a:bodyPr>
            <a:normAutofit fontScale="92500" lnSpcReduction="10000"/>
          </a:bodyPr>
          <a:lstStyle/>
          <a:p>
            <a:pPr marL="0" indent="0">
              <a:buNone/>
            </a:pPr>
            <a:r>
              <a:rPr lang="en-US" dirty="0"/>
              <a:t>Li Dong-Yuan is a leading physician and scholar during the Jin and early Yuan dynasties (1115–1368) and is counted among the  Four Great Masters of the Jin–Yuan Medical Era. He is widely recognized as the founder of the Earth School of Chinese medicine (</a:t>
            </a:r>
            <a:r>
              <a:rPr lang="zh-TW" altLang="en-US" dirty="0"/>
              <a:t>補土派</a:t>
            </a:r>
            <a:r>
              <a:rPr lang="en-US" altLang="zh-TW" dirty="0"/>
              <a:t>). </a:t>
            </a:r>
          </a:p>
          <a:p>
            <a:pPr marL="0" indent="0">
              <a:buNone/>
            </a:pPr>
            <a:r>
              <a:rPr lang="en-US" dirty="0"/>
              <a:t>During the Mongolian and Song dynasty conflict, there was great famine happening due to Mongol warfare tactics. Some scholars such as John Welden (see To Bring Order Out of Chaos: Literati Medicine of the Jin dynasty 1115-1234), see Li Dong Yuan medical ideas as a reflection of historical political discourse. </a:t>
            </a:r>
          </a:p>
          <a:p>
            <a:pPr marL="0" indent="0">
              <a:buNone/>
            </a:pPr>
            <a:r>
              <a:rPr lang="en-US" dirty="0"/>
              <a:t>Center collapse representing Chinese conquest, Yin fire representing the “Barbarians” usurping the emperor. His tactics on “supplementing the center, boosting the qi, and ascending the center qi” representing language of battle morale tactics and cultural spirit of that time. </a:t>
            </a:r>
          </a:p>
        </p:txBody>
      </p:sp>
    </p:spTree>
    <p:extLst>
      <p:ext uri="{BB962C8B-B14F-4D97-AF65-F5344CB8AC3E}">
        <p14:creationId xmlns:p14="http://schemas.microsoft.com/office/powerpoint/2010/main" val="12515374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F99ACD-5DD2-EED9-3F1A-8BA1BDE46769}"/>
              </a:ext>
            </a:extLst>
          </p:cNvPr>
          <p:cNvSpPr>
            <a:spLocks noGrp="1"/>
          </p:cNvSpPr>
          <p:nvPr>
            <p:ph type="title"/>
          </p:nvPr>
        </p:nvSpPr>
        <p:spPr>
          <a:xfrm>
            <a:off x="836679" y="723898"/>
            <a:ext cx="6002110" cy="1495425"/>
          </a:xfrm>
        </p:spPr>
        <p:txBody>
          <a:bodyPr>
            <a:normAutofit/>
          </a:bodyPr>
          <a:lstStyle/>
          <a:p>
            <a:r>
              <a:rPr lang="en-US" sz="4000"/>
              <a:t>Yin Fire </a:t>
            </a:r>
            <a:r>
              <a:rPr lang="zh-CN" altLang="en-US" sz="4000"/>
              <a:t>陰火</a:t>
            </a:r>
            <a:endParaRPr lang="en-US" sz="4000"/>
          </a:p>
        </p:txBody>
      </p:sp>
      <p:sp>
        <p:nvSpPr>
          <p:cNvPr id="3" name="Content Placeholder 2">
            <a:extLst>
              <a:ext uri="{FF2B5EF4-FFF2-40B4-BE49-F238E27FC236}">
                <a16:creationId xmlns:a16="http://schemas.microsoft.com/office/drawing/2014/main" id="{F8629ADF-4A45-4A22-2807-06873F5B86DF}"/>
              </a:ext>
            </a:extLst>
          </p:cNvPr>
          <p:cNvSpPr>
            <a:spLocks noGrp="1"/>
          </p:cNvSpPr>
          <p:nvPr>
            <p:ph idx="1"/>
          </p:nvPr>
        </p:nvSpPr>
        <p:spPr>
          <a:xfrm>
            <a:off x="0" y="1907628"/>
            <a:ext cx="6838790" cy="4950372"/>
          </a:xfrm>
        </p:spPr>
        <p:txBody>
          <a:bodyPr>
            <a:normAutofit/>
          </a:bodyPr>
          <a:lstStyle/>
          <a:p>
            <a:r>
              <a:rPr lang="en-US" sz="1400" dirty="0"/>
              <a:t>This theory can be seen as a further elaboration of ministerial fire theory from Li Dong Yuan of the Spleen stomach school. The key factor is that the Spleen qi ascent of the clear, relies on ministerial fire. In this syndrome, the spleen cannot raise leading to collapse and evils in the lower burner that revolt in a coup d'état to usurp the heart. </a:t>
            </a:r>
          </a:p>
          <a:p>
            <a:pPr marL="0" indent="0">
              <a:buNone/>
            </a:pPr>
            <a:r>
              <a:rPr lang="en-US" sz="1400" dirty="0"/>
              <a:t>Some postulate the reason it cannot raise is because is liver is depressed and knotted transforming to fire </a:t>
            </a:r>
            <a:r>
              <a:rPr lang="zh-TW" altLang="en-US" sz="1400" dirty="0"/>
              <a:t>肝氣鬱結</a:t>
            </a:r>
            <a:r>
              <a:rPr lang="en-US" altLang="zh-TW" sz="1400" dirty="0"/>
              <a:t>&gt;</a:t>
            </a:r>
            <a:r>
              <a:rPr lang="zh-TW" altLang="en-US" sz="1400" dirty="0"/>
              <a:t>化火</a:t>
            </a:r>
            <a:r>
              <a:rPr lang="en-US" altLang="zh-TW" sz="1400" dirty="0"/>
              <a:t>. </a:t>
            </a:r>
            <a:r>
              <a:rPr lang="en-US" sz="1400" dirty="0"/>
              <a:t>The spleen qi since it relies on wood ascent collapses and the fire brews in the lower which then flares and usurp the sovereign fire. </a:t>
            </a:r>
          </a:p>
          <a:p>
            <a:pPr marL="0" indent="0">
              <a:buNone/>
            </a:pPr>
            <a:r>
              <a:rPr lang="en-US" sz="1400" dirty="0"/>
              <a:t>This is called Yin fire. Its progression per Master Tung second gen. disciple, Yu Sheng Tze, is as followed: </a:t>
            </a:r>
          </a:p>
          <a:p>
            <a:r>
              <a:rPr lang="en-US" altLang="zh-TW" sz="1400" dirty="0"/>
              <a:t>“</a:t>
            </a:r>
            <a:r>
              <a:rPr lang="zh-TW" altLang="en-US" sz="1400" dirty="0"/>
              <a:t>肝</a:t>
            </a:r>
            <a:r>
              <a:rPr lang="en-US" altLang="zh-TW" sz="1400" dirty="0"/>
              <a:t>&gt; </a:t>
            </a:r>
            <a:r>
              <a:rPr lang="zh-TW" altLang="en-US" sz="1400" dirty="0"/>
              <a:t>心包</a:t>
            </a:r>
            <a:r>
              <a:rPr lang="en-US" altLang="zh-TW" sz="1400" dirty="0"/>
              <a:t>&gt; </a:t>
            </a:r>
            <a:r>
              <a:rPr lang="zh-TW" altLang="en-US" sz="1400" dirty="0"/>
              <a:t>三焦</a:t>
            </a:r>
            <a:r>
              <a:rPr lang="en-US" altLang="zh-TW" sz="1400" dirty="0"/>
              <a:t>&gt; </a:t>
            </a:r>
            <a:r>
              <a:rPr lang="zh-TW" altLang="en-US" sz="1400" dirty="0"/>
              <a:t>相火</a:t>
            </a:r>
            <a:r>
              <a:rPr lang="en-US" altLang="zh-TW" sz="1400" dirty="0"/>
              <a:t>&gt; </a:t>
            </a:r>
            <a:r>
              <a:rPr lang="zh-TW" altLang="en-US" sz="1400" dirty="0"/>
              <a:t>脾</a:t>
            </a:r>
            <a:r>
              <a:rPr lang="en-US" altLang="zh-TW" sz="1400" dirty="0"/>
              <a:t>&gt; </a:t>
            </a:r>
            <a:r>
              <a:rPr lang="zh-TW" altLang="en-US" sz="1400" dirty="0"/>
              <a:t>肺</a:t>
            </a:r>
            <a:r>
              <a:rPr lang="en-US" altLang="zh-TW" sz="1400" dirty="0"/>
              <a:t>&gt; </a:t>
            </a:r>
            <a:r>
              <a:rPr lang="zh-TW" altLang="en-US" sz="1400" dirty="0"/>
              <a:t>腎</a:t>
            </a:r>
            <a:r>
              <a:rPr lang="en-US" altLang="zh-TW" sz="1400" dirty="0"/>
              <a:t>&gt; </a:t>
            </a:r>
            <a:r>
              <a:rPr lang="zh-TW" altLang="en-US" sz="1400" dirty="0"/>
              <a:t>心</a:t>
            </a:r>
            <a:r>
              <a:rPr lang="en-US" altLang="zh-TW" sz="1400" dirty="0"/>
              <a:t>”</a:t>
            </a:r>
            <a:endParaRPr lang="zh-TW" altLang="en-US" sz="1400" dirty="0"/>
          </a:p>
          <a:p>
            <a:pPr marL="0" indent="0">
              <a:buNone/>
            </a:pPr>
            <a:r>
              <a:rPr lang="en-US" sz="1400" dirty="0"/>
              <a:t>Liver---Pericardium--- San jiao---Ministerial fire--- Spleen---Lung---Kidney--- Heart</a:t>
            </a:r>
          </a:p>
          <a:p>
            <a:pPr marL="0" indent="0">
              <a:buNone/>
            </a:pPr>
            <a:r>
              <a:rPr lang="en-US" sz="1400" dirty="0"/>
              <a:t>In other words, </a:t>
            </a:r>
            <a:r>
              <a:rPr lang="en-US" sz="1400" dirty="0" err="1"/>
              <a:t>Jueyin</a:t>
            </a:r>
            <a:r>
              <a:rPr lang="en-US" sz="1400" dirty="0"/>
              <a:t>, </a:t>
            </a:r>
            <a:r>
              <a:rPr lang="en-US" sz="1400" dirty="0" err="1"/>
              <a:t>shaoyang</a:t>
            </a:r>
            <a:r>
              <a:rPr lang="en-US" sz="1400" dirty="0"/>
              <a:t>, </a:t>
            </a:r>
            <a:r>
              <a:rPr lang="en-US" sz="1400" dirty="0" err="1"/>
              <a:t>taiyin</a:t>
            </a:r>
            <a:r>
              <a:rPr lang="en-US" sz="1400" dirty="0"/>
              <a:t>, </a:t>
            </a:r>
            <a:r>
              <a:rPr lang="en-US" sz="1400" dirty="0" err="1"/>
              <a:t>shaoyin</a:t>
            </a:r>
            <a:r>
              <a:rPr lang="en-US" sz="1400" dirty="0"/>
              <a:t>… When it begins to strike the other </a:t>
            </a:r>
            <a:r>
              <a:rPr lang="en-US" sz="1400" dirty="0" err="1"/>
              <a:t>zang</a:t>
            </a:r>
            <a:r>
              <a:rPr lang="en-US" sz="1400" dirty="0"/>
              <a:t>, that is the autoimmunity component (as the ministerial fire is striking the affected viscera in terms of whichever is weakest).. </a:t>
            </a:r>
          </a:p>
          <a:p>
            <a:pPr marL="0" indent="0">
              <a:buNone/>
            </a:pPr>
            <a:r>
              <a:rPr lang="en-US" sz="1400" dirty="0"/>
              <a:t>In this theory Spleen is the weakest, then as the spleen gets weak its child the lung is affected (autoimmune skin and pulmonary diseases), this is Yin fire affecting the postnatal.</a:t>
            </a:r>
          </a:p>
          <a:p>
            <a:pPr marL="0" indent="0">
              <a:buNone/>
            </a:pPr>
            <a:r>
              <a:rPr lang="en-US" sz="1400" dirty="0"/>
              <a:t>Then it begins to affect the prenatal (first the kidney, the source, and ultimately usurping the heart, the sovereign fire of all control).</a:t>
            </a:r>
          </a:p>
          <a:p>
            <a:endParaRPr lang="en-US" sz="1100" dirty="0"/>
          </a:p>
        </p:txBody>
      </p:sp>
      <p:pic>
        <p:nvPicPr>
          <p:cNvPr id="4" name="Picture 3">
            <a:extLst>
              <a:ext uri="{FF2B5EF4-FFF2-40B4-BE49-F238E27FC236}">
                <a16:creationId xmlns:a16="http://schemas.microsoft.com/office/drawing/2014/main" id="{58DACD1C-FA50-AF9B-39B1-1146C60BF9B5}"/>
              </a:ext>
            </a:extLst>
          </p:cNvPr>
          <p:cNvPicPr>
            <a:picLocks noChangeAspect="1"/>
          </p:cNvPicPr>
          <p:nvPr/>
        </p:nvPicPr>
        <p:blipFill>
          <a:blip r:embed="rId2"/>
          <a:srcRect l="12331" r="14870"/>
          <a:stretch>
            <a:fillRect/>
          </a:stretch>
        </p:blipFill>
        <p:spPr>
          <a:xfrm>
            <a:off x="7199440" y="10"/>
            <a:ext cx="4992560" cy="6857990"/>
          </a:xfrm>
          <a:prstGeom prst="rect">
            <a:avLst/>
          </a:prstGeom>
          <a:effectLst/>
        </p:spPr>
      </p:pic>
    </p:spTree>
    <p:extLst>
      <p:ext uri="{BB962C8B-B14F-4D97-AF65-F5344CB8AC3E}">
        <p14:creationId xmlns:p14="http://schemas.microsoft.com/office/powerpoint/2010/main" val="28113865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10ADB-F24D-F039-E990-161A21097552}"/>
              </a:ext>
            </a:extLst>
          </p:cNvPr>
          <p:cNvSpPr>
            <a:spLocks noGrp="1"/>
          </p:cNvSpPr>
          <p:nvPr>
            <p:ph type="title"/>
          </p:nvPr>
        </p:nvSpPr>
        <p:spPr>
          <a:xfrm>
            <a:off x="6417733" y="490537"/>
            <a:ext cx="5291663" cy="1628775"/>
          </a:xfrm>
        </p:spPr>
        <p:txBody>
          <a:bodyPr anchor="b">
            <a:normAutofit/>
          </a:bodyPr>
          <a:lstStyle/>
          <a:p>
            <a:r>
              <a:rPr lang="en-US" sz="4000"/>
              <a:t>Yin Fire Orthodox Mechanism</a:t>
            </a:r>
          </a:p>
        </p:txBody>
      </p:sp>
      <p:pic>
        <p:nvPicPr>
          <p:cNvPr id="4" name="Picture 3">
            <a:extLst>
              <a:ext uri="{FF2B5EF4-FFF2-40B4-BE49-F238E27FC236}">
                <a16:creationId xmlns:a16="http://schemas.microsoft.com/office/drawing/2014/main" id="{B9680E72-BB60-41E5-C477-2C4962AD6190}"/>
              </a:ext>
            </a:extLst>
          </p:cNvPr>
          <p:cNvPicPr>
            <a:picLocks noChangeAspect="1"/>
          </p:cNvPicPr>
          <p:nvPr/>
        </p:nvPicPr>
        <p:blipFill>
          <a:blip r:embed="rId2"/>
          <a:srcRect r="102"/>
          <a:stretch>
            <a:fillRect/>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E1E235BB-10B1-8702-81F8-0909A478E748}"/>
              </a:ext>
            </a:extLst>
          </p:cNvPr>
          <p:cNvSpPr>
            <a:spLocks noGrp="1"/>
          </p:cNvSpPr>
          <p:nvPr>
            <p:ph idx="1"/>
          </p:nvPr>
        </p:nvSpPr>
        <p:spPr>
          <a:xfrm>
            <a:off x="6305006" y="2614612"/>
            <a:ext cx="5886992" cy="4243388"/>
          </a:xfrm>
        </p:spPr>
        <p:txBody>
          <a:bodyPr>
            <a:normAutofit lnSpcReduction="10000"/>
          </a:bodyPr>
          <a:lstStyle/>
          <a:p>
            <a:pPr marL="0" indent="0">
              <a:buNone/>
            </a:pPr>
            <a:r>
              <a:rPr lang="en-US" sz="1600" dirty="0"/>
              <a:t>Li Dong Yuan archetypal formula for Yin fire is Bu zhong qi </a:t>
            </a:r>
            <a:r>
              <a:rPr lang="en-US" sz="1600" dirty="0" err="1"/>
              <a:t>yi</a:t>
            </a:r>
            <a:r>
              <a:rPr lang="en-US" sz="1600" dirty="0"/>
              <a:t> tang, these are purported mechanisms: </a:t>
            </a:r>
          </a:p>
          <a:p>
            <a:r>
              <a:rPr lang="en-US" sz="1600" dirty="0"/>
              <a:t>1) Central qi fall leads to lower burner qi dynamic depression leads to heat causing fever (Deng </a:t>
            </a:r>
            <a:r>
              <a:rPr lang="en-US" sz="1600" dirty="0" err="1"/>
              <a:t>TIetao</a:t>
            </a:r>
            <a:r>
              <a:rPr lang="en-US" sz="1600" dirty="0"/>
              <a:t>)</a:t>
            </a:r>
          </a:p>
          <a:p>
            <a:r>
              <a:rPr lang="en-US" sz="1600" dirty="0"/>
              <a:t>2) Middle burner insufficiency leads to original yang vacuity leads to yang straying outward (Ouyang Qi)</a:t>
            </a:r>
          </a:p>
          <a:p>
            <a:r>
              <a:rPr lang="en-US" sz="1600" dirty="0"/>
              <a:t>3) Qi vacuity leads to insufficiency in the source of transformation leads to blood vacuity leads to heart yang blazing upward (Li Sifu)</a:t>
            </a:r>
          </a:p>
          <a:p>
            <a:r>
              <a:rPr lang="en-US" sz="1600" dirty="0"/>
              <a:t>4) Spleen qi vacuity causes grain qi and dampness to spill downward into the lower burner where the stagnate and cause yin fire (Liu </a:t>
            </a:r>
            <a:r>
              <a:rPr lang="en-US" sz="1600" dirty="0" err="1"/>
              <a:t>Duzhou</a:t>
            </a:r>
            <a:r>
              <a:rPr lang="en-US" sz="1600" dirty="0"/>
              <a:t>)</a:t>
            </a:r>
          </a:p>
          <a:p>
            <a:r>
              <a:rPr lang="en-US" sz="1600" dirty="0"/>
              <a:t>5) Spleen vacuity leads to non-transformation of water and grain leads to vacuity of ying-yin leads to yin fire (Yi Yong)</a:t>
            </a:r>
          </a:p>
          <a:p>
            <a:r>
              <a:rPr lang="en-US" sz="1600" dirty="0"/>
              <a:t>6) Vacuity of the spleen and stomach allow invasion/generation of evil qi, evil qi and correct qi fight, causes fever (Peng </a:t>
            </a:r>
            <a:r>
              <a:rPr lang="en-US" sz="1600" dirty="0" err="1"/>
              <a:t>Hanfang</a:t>
            </a:r>
            <a:r>
              <a:rPr lang="en-US" sz="1600" dirty="0"/>
              <a:t>)</a:t>
            </a:r>
          </a:p>
          <a:p>
            <a:endParaRPr lang="en-US" sz="1300" dirty="0"/>
          </a:p>
        </p:txBody>
      </p:sp>
    </p:spTree>
    <p:extLst>
      <p:ext uri="{BB962C8B-B14F-4D97-AF65-F5344CB8AC3E}">
        <p14:creationId xmlns:p14="http://schemas.microsoft.com/office/powerpoint/2010/main" val="671948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1BFD6-B8BE-222F-A985-96ED55B6C186}"/>
              </a:ext>
            </a:extLst>
          </p:cNvPr>
          <p:cNvSpPr>
            <a:spLocks noGrp="1"/>
          </p:cNvSpPr>
          <p:nvPr>
            <p:ph type="title"/>
          </p:nvPr>
        </p:nvSpPr>
        <p:spPr/>
        <p:txBody>
          <a:bodyPr/>
          <a:lstStyle/>
          <a:p>
            <a:r>
              <a:rPr lang="en-US"/>
              <a:t>Thanks</a:t>
            </a:r>
            <a:endParaRPr lang="en-US" dirty="0"/>
          </a:p>
        </p:txBody>
      </p:sp>
      <p:sp>
        <p:nvSpPr>
          <p:cNvPr id="3" name="Content Placeholder 2">
            <a:extLst>
              <a:ext uri="{FF2B5EF4-FFF2-40B4-BE49-F238E27FC236}">
                <a16:creationId xmlns:a16="http://schemas.microsoft.com/office/drawing/2014/main" id="{BFDF5738-1A4A-EA19-4506-7CCB6EE7F1AC}"/>
              </a:ext>
            </a:extLst>
          </p:cNvPr>
          <p:cNvSpPr>
            <a:spLocks noGrp="1"/>
          </p:cNvSpPr>
          <p:nvPr>
            <p:ph idx="1"/>
          </p:nvPr>
        </p:nvSpPr>
        <p:spPr/>
        <p:txBody>
          <a:bodyPr>
            <a:normAutofit fontScale="55000" lnSpcReduction="20000"/>
          </a:bodyPr>
          <a:lstStyle/>
          <a:p>
            <a:pPr marL="0" indent="0">
              <a:buNone/>
            </a:pPr>
            <a:r>
              <a:rPr lang="en-US"/>
              <a:t>Global Branches for Hosting this Class, please check out other classes that I’ve done for GB. </a:t>
            </a:r>
          </a:p>
          <a:p>
            <a:r>
              <a:rPr lang="en-US" b="1" i="1" u="sng"/>
              <a:t>Tung acupuncture Foundations</a:t>
            </a:r>
          </a:p>
          <a:p>
            <a:r>
              <a:rPr lang="en-US" b="1" i="1" u="sng"/>
              <a:t>Classical Acupuncture treatment for Andrology</a:t>
            </a:r>
          </a:p>
          <a:p>
            <a:r>
              <a:rPr lang="en-US" b="1" i="1" u="sng"/>
              <a:t>Classical Acupuncture treatment for Stroke</a:t>
            </a:r>
          </a:p>
          <a:p>
            <a:r>
              <a:rPr lang="en-US" b="1" i="1" u="sng"/>
              <a:t>Classical Acupuncture treatment for Oncology</a:t>
            </a:r>
          </a:p>
          <a:p>
            <a:r>
              <a:rPr lang="en-US" b="1" i="1" u="sng"/>
              <a:t>5-part Autoimmune series </a:t>
            </a:r>
          </a:p>
          <a:p>
            <a:pPr marL="0" indent="0">
              <a:buNone/>
            </a:pPr>
            <a:r>
              <a:rPr lang="en-US" b="1"/>
              <a:t>Part 1: (Rheumatoid arthritis, fibromyalgia)</a:t>
            </a:r>
          </a:p>
          <a:p>
            <a:pPr marL="0" indent="0">
              <a:buNone/>
            </a:pPr>
            <a:r>
              <a:rPr lang="en-US" b="1"/>
              <a:t>Part 2: ( Lupus erythematosus, Sjögren’s syndrome) </a:t>
            </a:r>
          </a:p>
          <a:p>
            <a:pPr marL="0" indent="0">
              <a:buNone/>
            </a:pPr>
            <a:r>
              <a:rPr lang="en-US" b="1"/>
              <a:t>Part 3: (Multiple sclerosis, Myasthenia gravis)</a:t>
            </a:r>
          </a:p>
          <a:p>
            <a:pPr marL="0" indent="0">
              <a:buNone/>
            </a:pPr>
            <a:r>
              <a:rPr lang="en-US" b="1"/>
              <a:t> Part 4</a:t>
            </a:r>
            <a:r>
              <a:rPr lang="en-US" b="1">
                <a:sym typeface="Wingdings" panose="05000000000000000000" pitchFamily="2" charset="2"/>
              </a:rPr>
              <a:t>:</a:t>
            </a:r>
            <a:r>
              <a:rPr lang="en-US" b="1"/>
              <a:t> (Psoriasis, scleroderma, Raynaud’s phenomenon, granuloma)</a:t>
            </a:r>
          </a:p>
          <a:p>
            <a:pPr marL="0" indent="0">
              <a:buNone/>
            </a:pPr>
            <a:r>
              <a:rPr lang="en-US" b="1"/>
              <a:t>Part 5: (Crohn’s disease, and Ulcerative colitis)</a:t>
            </a:r>
          </a:p>
          <a:p>
            <a:pPr marL="0" indent="0">
              <a:buNone/>
            </a:pPr>
            <a:endParaRPr lang="en-US"/>
          </a:p>
          <a:p>
            <a:pPr marL="0" indent="0">
              <a:buNone/>
            </a:pPr>
            <a:r>
              <a:rPr lang="en-US"/>
              <a:t>Also be sure follow me on: </a:t>
            </a:r>
          </a:p>
          <a:p>
            <a:r>
              <a:rPr lang="en-US"/>
              <a:t>1</a:t>
            </a:r>
            <a:r>
              <a:rPr lang="en-US" b="1"/>
              <a:t>. Ivan Cloud </a:t>
            </a:r>
            <a:r>
              <a:rPr lang="en-US"/>
              <a:t>(FB page) and </a:t>
            </a:r>
          </a:p>
          <a:p>
            <a:r>
              <a:rPr lang="en-US"/>
              <a:t>2. </a:t>
            </a:r>
            <a:r>
              <a:rPr lang="en-US" b="1" u="sng"/>
              <a:t>Academy of Source Based Medicine </a:t>
            </a:r>
            <a:r>
              <a:rPr lang="en-US"/>
              <a:t>on Instagram and Facebook </a:t>
            </a:r>
            <a:endParaRPr lang="en-US" dirty="0"/>
          </a:p>
        </p:txBody>
      </p:sp>
    </p:spTree>
    <p:extLst>
      <p:ext uri="{BB962C8B-B14F-4D97-AF65-F5344CB8AC3E}">
        <p14:creationId xmlns:p14="http://schemas.microsoft.com/office/powerpoint/2010/main" val="3410675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2BC64-DC92-B27C-5F7C-164EEE04D351}"/>
              </a:ext>
            </a:extLst>
          </p:cNvPr>
          <p:cNvSpPr>
            <a:spLocks noGrp="1"/>
          </p:cNvSpPr>
          <p:nvPr>
            <p:ph type="title"/>
          </p:nvPr>
        </p:nvSpPr>
        <p:spPr>
          <a:xfrm>
            <a:off x="6417733" y="490537"/>
            <a:ext cx="5291663" cy="1628775"/>
          </a:xfrm>
        </p:spPr>
        <p:txBody>
          <a:bodyPr anchor="b">
            <a:normAutofit/>
          </a:bodyPr>
          <a:lstStyle/>
          <a:p>
            <a:r>
              <a:rPr lang="en-US" sz="4000"/>
              <a:t>Yin fire from the Small intestine</a:t>
            </a:r>
          </a:p>
        </p:txBody>
      </p:sp>
      <p:pic>
        <p:nvPicPr>
          <p:cNvPr id="4" name="Picture 3">
            <a:extLst>
              <a:ext uri="{FF2B5EF4-FFF2-40B4-BE49-F238E27FC236}">
                <a16:creationId xmlns:a16="http://schemas.microsoft.com/office/drawing/2014/main" id="{16AC8AA7-4B02-F006-38EF-B33767AEE15E}"/>
              </a:ext>
            </a:extLst>
          </p:cNvPr>
          <p:cNvPicPr>
            <a:picLocks noChangeAspect="1"/>
          </p:cNvPicPr>
          <p:nvPr/>
        </p:nvPicPr>
        <p:blipFill>
          <a:blip r:embed="rId2"/>
          <a:srcRect r="102"/>
          <a:stretch>
            <a:fillRect/>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5DD408EF-42D3-D72F-8FAC-CF8133B6257B}"/>
              </a:ext>
            </a:extLst>
          </p:cNvPr>
          <p:cNvSpPr>
            <a:spLocks noGrp="1"/>
          </p:cNvSpPr>
          <p:nvPr>
            <p:ph idx="1"/>
          </p:nvPr>
        </p:nvSpPr>
        <p:spPr>
          <a:xfrm>
            <a:off x="6252754" y="2119312"/>
            <a:ext cx="5704115" cy="4738688"/>
          </a:xfrm>
        </p:spPr>
        <p:txBody>
          <a:bodyPr>
            <a:normAutofit fontScale="92500" lnSpcReduction="10000"/>
          </a:bodyPr>
          <a:lstStyle/>
          <a:p>
            <a:r>
              <a:rPr lang="en-US" sz="1800" dirty="0"/>
              <a:t>Yin-Fire is developed from Yuan-Qi insufficiency of spleen and stomach. Spleen collapse and gallbladder not ascending. </a:t>
            </a:r>
          </a:p>
          <a:p>
            <a:r>
              <a:rPr lang="en-US" sz="1800" dirty="0"/>
              <a:t>Some postulate the pathophysiology of Yin-Fire is in the small intestine. Yin fire according to Li Dong Yuan comes from the lower burner and ministerial fire usurping physiological heart fire.  Heart fire no longer governs. Xiang </a:t>
            </a:r>
            <a:r>
              <a:rPr lang="en-US" sz="1800" dirty="0" err="1"/>
              <a:t>huo</a:t>
            </a:r>
            <a:r>
              <a:rPr lang="en-US" sz="1800" dirty="0"/>
              <a:t> is the fire of the Bao </a:t>
            </a:r>
            <a:r>
              <a:rPr lang="en-US" sz="1800" dirty="0" err="1"/>
              <a:t>luo</a:t>
            </a:r>
            <a:r>
              <a:rPr lang="en-US" sz="1800" dirty="0"/>
              <a:t> of the lower burner, the thief of Yuan qi. </a:t>
            </a:r>
          </a:p>
          <a:p>
            <a:r>
              <a:rPr lang="en-US" sz="1800" dirty="0"/>
              <a:t>There is vexation, 4 limb heat, dry mouth. </a:t>
            </a:r>
          </a:p>
          <a:p>
            <a:r>
              <a:rPr lang="en-US" sz="1800" dirty="0"/>
              <a:t>Small intestine and its pair heart fire usurping the position of a weakened spleen and stomach, which then also furthermore doesn't generate earth, and conversely also invades metal. Since earth is weak it also doesn’t engender metal leading to heart fire scorching it. </a:t>
            </a:r>
            <a:br>
              <a:rPr lang="en-US" sz="1800" dirty="0"/>
            </a:br>
            <a:r>
              <a:rPr lang="en-US" sz="1800" dirty="0"/>
              <a:t>Heart fire can also make its mother replete wood, the liver further weakens earth. </a:t>
            </a:r>
          </a:p>
          <a:p>
            <a:r>
              <a:rPr lang="en-US" sz="1800" dirty="0"/>
              <a:t>Source: </a:t>
            </a:r>
            <a:r>
              <a:rPr lang="zh-TW" altLang="en-US" sz="1800" dirty="0"/>
              <a:t>李東垣脾胃論元氣陰火學說的研究</a:t>
            </a:r>
          </a:p>
          <a:p>
            <a:endParaRPr lang="en-US" sz="1400" dirty="0"/>
          </a:p>
        </p:txBody>
      </p:sp>
    </p:spTree>
    <p:extLst>
      <p:ext uri="{BB962C8B-B14F-4D97-AF65-F5344CB8AC3E}">
        <p14:creationId xmlns:p14="http://schemas.microsoft.com/office/powerpoint/2010/main" val="4382746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8EF14F-360D-CECF-2981-1602EF56AA01}"/>
              </a:ext>
            </a:extLst>
          </p:cNvPr>
          <p:cNvSpPr>
            <a:spLocks noGrp="1"/>
          </p:cNvSpPr>
          <p:nvPr>
            <p:ph type="title"/>
          </p:nvPr>
        </p:nvSpPr>
        <p:spPr>
          <a:xfrm>
            <a:off x="836679" y="723898"/>
            <a:ext cx="6002110" cy="1495425"/>
          </a:xfrm>
        </p:spPr>
        <p:txBody>
          <a:bodyPr>
            <a:normAutofit fontScale="90000"/>
          </a:bodyPr>
          <a:lstStyle/>
          <a:p>
            <a:r>
              <a:rPr lang="en-US" altLang="zh-TW" sz="4000" dirty="0"/>
              <a:t>Bǔ </a:t>
            </a:r>
            <a:r>
              <a:rPr lang="en-US" altLang="zh-TW" sz="4000" dirty="0" err="1"/>
              <a:t>Pí</a:t>
            </a:r>
            <a:r>
              <a:rPr lang="en-US" altLang="zh-TW" sz="4000" dirty="0"/>
              <a:t> Wèi Xiè Yīn </a:t>
            </a:r>
            <a:r>
              <a:rPr lang="en-US" altLang="zh-TW" sz="4000" dirty="0" err="1"/>
              <a:t>Huǒ</a:t>
            </a:r>
            <a:r>
              <a:rPr lang="en-US" altLang="zh-TW" sz="4000" dirty="0"/>
              <a:t> Shēng Yáng Tāng</a:t>
            </a:r>
            <a:br>
              <a:rPr lang="en-US" altLang="zh-TW" sz="4000" dirty="0"/>
            </a:br>
            <a:r>
              <a:rPr lang="zh-TW" altLang="en-US" sz="4000" dirty="0"/>
              <a:t>補脾胃瀉陰火升陽湯</a:t>
            </a:r>
            <a:br>
              <a:rPr lang="en-US" sz="4000" dirty="0"/>
            </a:br>
            <a:endParaRPr lang="en-US" sz="4000" dirty="0"/>
          </a:p>
        </p:txBody>
      </p:sp>
      <p:sp>
        <p:nvSpPr>
          <p:cNvPr id="3" name="Content Placeholder 2">
            <a:extLst>
              <a:ext uri="{FF2B5EF4-FFF2-40B4-BE49-F238E27FC236}">
                <a16:creationId xmlns:a16="http://schemas.microsoft.com/office/drawing/2014/main" id="{0EB433BE-54BC-D4B0-0E8E-AFDB3B76F34C}"/>
              </a:ext>
            </a:extLst>
          </p:cNvPr>
          <p:cNvSpPr>
            <a:spLocks noGrp="1"/>
          </p:cNvSpPr>
          <p:nvPr>
            <p:ph idx="1"/>
          </p:nvPr>
        </p:nvSpPr>
        <p:spPr>
          <a:xfrm>
            <a:off x="346841" y="2049517"/>
            <a:ext cx="6491949" cy="4635062"/>
          </a:xfrm>
        </p:spPr>
        <p:txBody>
          <a:bodyPr>
            <a:normAutofit fontScale="92500" lnSpcReduction="20000"/>
          </a:bodyPr>
          <a:lstStyle/>
          <a:p>
            <a:pPr marL="0" indent="0">
              <a:buNone/>
            </a:pPr>
            <a:endParaRPr lang="en-US" sz="800" dirty="0"/>
          </a:p>
          <a:p>
            <a:pPr marL="0" indent="0">
              <a:buNone/>
            </a:pPr>
            <a:r>
              <a:rPr lang="en-US" sz="1800" dirty="0"/>
              <a:t>Supplement the Spleen stomach, drain the yin fire, raise the yang decoction </a:t>
            </a:r>
          </a:p>
          <a:p>
            <a:pPr marL="0" indent="0">
              <a:buNone/>
            </a:pPr>
            <a:r>
              <a:rPr lang="en-US" sz="1800" dirty="0"/>
              <a:t>Huang qi 1liang </a:t>
            </a:r>
            <a:r>
              <a:rPr lang="zh-TW" altLang="en-US" sz="1800" dirty="0"/>
              <a:t>黃耆</a:t>
            </a:r>
            <a:r>
              <a:rPr lang="en-US" altLang="zh-TW" sz="1800" dirty="0"/>
              <a:t>1</a:t>
            </a:r>
            <a:r>
              <a:rPr lang="zh-TW" altLang="en-US" sz="1800" dirty="0"/>
              <a:t>兩</a:t>
            </a:r>
          </a:p>
          <a:p>
            <a:pPr marL="0" indent="0">
              <a:buNone/>
            </a:pPr>
            <a:r>
              <a:rPr lang="en-US" sz="1800" dirty="0"/>
              <a:t>Cang </a:t>
            </a:r>
            <a:r>
              <a:rPr lang="en-US" sz="1800" dirty="0" err="1"/>
              <a:t>zhu</a:t>
            </a:r>
            <a:r>
              <a:rPr lang="en-US" sz="1800" dirty="0"/>
              <a:t> 1 liang </a:t>
            </a:r>
            <a:r>
              <a:rPr lang="zh-TW" altLang="en-US" sz="1800" dirty="0"/>
              <a:t>蒼朮泔浸炒</a:t>
            </a:r>
            <a:r>
              <a:rPr lang="en-US" altLang="zh-TW" sz="1800" dirty="0"/>
              <a:t>1</a:t>
            </a:r>
            <a:r>
              <a:rPr lang="zh-TW" altLang="en-US" sz="1800" dirty="0"/>
              <a:t>兩</a:t>
            </a:r>
          </a:p>
          <a:p>
            <a:pPr marL="0" indent="0">
              <a:buNone/>
            </a:pPr>
            <a:r>
              <a:rPr lang="en-US" sz="1800" dirty="0"/>
              <a:t>Zhi </a:t>
            </a:r>
            <a:r>
              <a:rPr lang="en-US" sz="1800" dirty="0" err="1"/>
              <a:t>gan</a:t>
            </a:r>
            <a:r>
              <a:rPr lang="en-US" sz="1800" dirty="0"/>
              <a:t> </a:t>
            </a:r>
            <a:r>
              <a:rPr lang="en-US" sz="1800" dirty="0" err="1"/>
              <a:t>cao</a:t>
            </a:r>
            <a:r>
              <a:rPr lang="en-US" sz="1800" dirty="0"/>
              <a:t> 1 liang </a:t>
            </a:r>
            <a:r>
              <a:rPr lang="zh-TW" altLang="en-US" sz="1800" dirty="0"/>
              <a:t>甘草炙</a:t>
            </a:r>
            <a:r>
              <a:rPr lang="en-US" altLang="zh-TW" sz="1800" dirty="0"/>
              <a:t>1</a:t>
            </a:r>
            <a:r>
              <a:rPr lang="zh-TW" altLang="en-US" sz="1800" dirty="0"/>
              <a:t>兩</a:t>
            </a:r>
          </a:p>
          <a:p>
            <a:pPr marL="0" indent="0">
              <a:buNone/>
            </a:pPr>
            <a:r>
              <a:rPr lang="en-US" sz="1800" dirty="0"/>
              <a:t>Qiang </a:t>
            </a:r>
            <a:r>
              <a:rPr lang="en-US" sz="1800" dirty="0" err="1"/>
              <a:t>huo</a:t>
            </a:r>
            <a:r>
              <a:rPr lang="en-US" sz="1800" dirty="0"/>
              <a:t> 1 liang </a:t>
            </a:r>
            <a:r>
              <a:rPr lang="zh-TW" altLang="en-US" sz="1800" dirty="0"/>
              <a:t>羌活</a:t>
            </a:r>
            <a:r>
              <a:rPr lang="en-US" altLang="zh-TW" sz="1800" dirty="0"/>
              <a:t>1</a:t>
            </a:r>
            <a:r>
              <a:rPr lang="zh-TW" altLang="en-US" sz="1800" dirty="0"/>
              <a:t>兩</a:t>
            </a:r>
          </a:p>
          <a:p>
            <a:pPr marL="0" indent="0">
              <a:buNone/>
            </a:pPr>
            <a:r>
              <a:rPr lang="en-US" sz="1800" dirty="0"/>
              <a:t>Sheng ma 8 </a:t>
            </a:r>
            <a:r>
              <a:rPr lang="en-US" sz="1800" dirty="0" err="1"/>
              <a:t>qian</a:t>
            </a:r>
            <a:r>
              <a:rPr lang="en-US" sz="1800" dirty="0"/>
              <a:t> </a:t>
            </a:r>
            <a:r>
              <a:rPr lang="zh-TW" altLang="en-US" sz="1800" dirty="0"/>
              <a:t>升麻</a:t>
            </a:r>
            <a:r>
              <a:rPr lang="en-US" altLang="zh-TW" sz="1800" dirty="0"/>
              <a:t>8</a:t>
            </a:r>
            <a:r>
              <a:rPr lang="zh-TW" altLang="en-US" sz="1800" dirty="0"/>
              <a:t>錢</a:t>
            </a:r>
          </a:p>
          <a:p>
            <a:pPr marL="0" indent="0">
              <a:buNone/>
            </a:pPr>
            <a:r>
              <a:rPr lang="en-US" sz="1800" dirty="0"/>
              <a:t>Chai hu 1.5 liang </a:t>
            </a:r>
            <a:r>
              <a:rPr lang="zh-TW" altLang="en-US" sz="1800" dirty="0"/>
              <a:t>柴胡</a:t>
            </a:r>
            <a:r>
              <a:rPr lang="en-US" altLang="zh-TW" sz="1800" dirty="0"/>
              <a:t>1.5</a:t>
            </a:r>
            <a:r>
              <a:rPr lang="zh-TW" altLang="en-US" sz="1800" dirty="0"/>
              <a:t>兩</a:t>
            </a:r>
          </a:p>
          <a:p>
            <a:pPr marL="0" indent="0">
              <a:buNone/>
            </a:pPr>
            <a:r>
              <a:rPr lang="en-US" sz="1800" dirty="0"/>
              <a:t>Huang </a:t>
            </a:r>
            <a:r>
              <a:rPr lang="en-US" sz="1800" dirty="0" err="1"/>
              <a:t>lian</a:t>
            </a:r>
            <a:r>
              <a:rPr lang="en-US" sz="1800" dirty="0"/>
              <a:t> 5 </a:t>
            </a:r>
            <a:r>
              <a:rPr lang="en-US" sz="1800" dirty="0" err="1"/>
              <a:t>qian</a:t>
            </a:r>
            <a:r>
              <a:rPr lang="zh-TW" altLang="en-US" sz="1800" dirty="0"/>
              <a:t>黃連酒炒</a:t>
            </a:r>
            <a:r>
              <a:rPr lang="en-US" altLang="zh-TW" sz="1800" dirty="0"/>
              <a:t>5</a:t>
            </a:r>
            <a:r>
              <a:rPr lang="zh-TW" altLang="en-US" sz="1800" dirty="0"/>
              <a:t>錢</a:t>
            </a:r>
          </a:p>
          <a:p>
            <a:pPr marL="0" indent="0">
              <a:buNone/>
            </a:pPr>
            <a:r>
              <a:rPr lang="en-US" sz="1800" dirty="0"/>
              <a:t>Huang qin 7 </a:t>
            </a:r>
            <a:r>
              <a:rPr lang="en-US" sz="1800" dirty="0" err="1"/>
              <a:t>qian</a:t>
            </a:r>
            <a:r>
              <a:rPr lang="en-US" sz="1800" dirty="0"/>
              <a:t> </a:t>
            </a:r>
            <a:r>
              <a:rPr lang="zh-TW" altLang="en-US" sz="1800" dirty="0"/>
              <a:t>黃芩炒</a:t>
            </a:r>
            <a:r>
              <a:rPr lang="en-US" altLang="zh-TW" sz="1800" dirty="0"/>
              <a:t>7</a:t>
            </a:r>
            <a:r>
              <a:rPr lang="zh-TW" altLang="en-US" sz="1800" dirty="0"/>
              <a:t>錢</a:t>
            </a:r>
          </a:p>
          <a:p>
            <a:pPr marL="0" indent="0">
              <a:buNone/>
            </a:pPr>
            <a:r>
              <a:rPr lang="en-US" sz="1800" dirty="0"/>
              <a:t>Ren </a:t>
            </a:r>
            <a:r>
              <a:rPr lang="en-US" sz="1800" dirty="0" err="1"/>
              <a:t>shen</a:t>
            </a:r>
            <a:r>
              <a:rPr lang="en-US" sz="1800" dirty="0"/>
              <a:t> 7 </a:t>
            </a:r>
            <a:r>
              <a:rPr lang="en-US" sz="1800" dirty="0" err="1"/>
              <a:t>qian</a:t>
            </a:r>
            <a:r>
              <a:rPr lang="en-US" sz="1800" dirty="0"/>
              <a:t> </a:t>
            </a:r>
            <a:r>
              <a:rPr lang="zh-TW" altLang="en-US" sz="1800" dirty="0"/>
              <a:t>人參</a:t>
            </a:r>
            <a:r>
              <a:rPr lang="en-US" altLang="zh-TW" sz="1800" dirty="0"/>
              <a:t>7</a:t>
            </a:r>
            <a:r>
              <a:rPr lang="zh-TW" altLang="en-US" sz="1800" dirty="0"/>
              <a:t>錢</a:t>
            </a:r>
          </a:p>
          <a:p>
            <a:pPr marL="0" indent="0">
              <a:buNone/>
            </a:pPr>
            <a:r>
              <a:rPr lang="en-US" sz="1800" dirty="0"/>
              <a:t>Shi </a:t>
            </a:r>
            <a:r>
              <a:rPr lang="en-US" sz="1800" dirty="0" err="1"/>
              <a:t>gao</a:t>
            </a:r>
            <a:r>
              <a:rPr lang="en-US" sz="1800" dirty="0"/>
              <a:t>, use as needed </a:t>
            </a:r>
            <a:r>
              <a:rPr lang="zh-TW" altLang="en-US" sz="1800" dirty="0"/>
              <a:t>石膏少許長夏微用過時去之</a:t>
            </a:r>
          </a:p>
          <a:p>
            <a:pPr marL="0" indent="0">
              <a:buNone/>
            </a:pPr>
            <a:r>
              <a:rPr lang="en-US" sz="1800" dirty="0"/>
              <a:t>Also a good follow up to Gan </a:t>
            </a:r>
            <a:r>
              <a:rPr lang="en-US" sz="1800" dirty="0" err="1"/>
              <a:t>cao</a:t>
            </a:r>
            <a:r>
              <a:rPr lang="en-US" sz="1800" dirty="0"/>
              <a:t> </a:t>
            </a:r>
            <a:r>
              <a:rPr lang="en-US" sz="1800" dirty="0" err="1"/>
              <a:t>xie</a:t>
            </a:r>
            <a:r>
              <a:rPr lang="en-US" sz="1800" dirty="0"/>
              <a:t> </a:t>
            </a:r>
            <a:r>
              <a:rPr lang="en-US" sz="1800" dirty="0" err="1"/>
              <a:t>xin</a:t>
            </a:r>
            <a:r>
              <a:rPr lang="en-US" sz="1800" dirty="0"/>
              <a:t> tang (similar formula structure) but more focused on </a:t>
            </a:r>
            <a:r>
              <a:rPr lang="en-US" sz="1800" dirty="0" err="1"/>
              <a:t>Taiyin</a:t>
            </a:r>
            <a:r>
              <a:rPr lang="en-US" sz="1800" dirty="0"/>
              <a:t> and clearing the root, Yin fire. Wu Xiong Zhi argues this formula derives from Zhang Zhong Jing’s Hou Shi Hei San </a:t>
            </a:r>
          </a:p>
          <a:p>
            <a:endParaRPr lang="en-US" sz="800" dirty="0"/>
          </a:p>
        </p:txBody>
      </p:sp>
      <p:pic>
        <p:nvPicPr>
          <p:cNvPr id="4" name="Picture 3">
            <a:extLst>
              <a:ext uri="{FF2B5EF4-FFF2-40B4-BE49-F238E27FC236}">
                <a16:creationId xmlns:a16="http://schemas.microsoft.com/office/drawing/2014/main" id="{ED3408BF-82BD-255E-B194-584C98C7CA8D}"/>
              </a:ext>
            </a:extLst>
          </p:cNvPr>
          <p:cNvPicPr>
            <a:picLocks noChangeAspect="1"/>
          </p:cNvPicPr>
          <p:nvPr/>
        </p:nvPicPr>
        <p:blipFill>
          <a:blip r:embed="rId2"/>
          <a:srcRect t="4532" r="1" b="1"/>
          <a:stretch>
            <a:fillRect/>
          </a:stretch>
        </p:blipFill>
        <p:spPr>
          <a:xfrm>
            <a:off x="7199440" y="10"/>
            <a:ext cx="4992560" cy="6857990"/>
          </a:xfrm>
          <a:prstGeom prst="rect">
            <a:avLst/>
          </a:prstGeom>
          <a:effectLst/>
        </p:spPr>
      </p:pic>
    </p:spTree>
    <p:extLst>
      <p:ext uri="{BB962C8B-B14F-4D97-AF65-F5344CB8AC3E}">
        <p14:creationId xmlns:p14="http://schemas.microsoft.com/office/powerpoint/2010/main" val="931649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23EF48-4D34-AB5E-ECD2-E13B2BE9DEA8}"/>
              </a:ext>
            </a:extLst>
          </p:cNvPr>
          <p:cNvSpPr>
            <a:spLocks noGrp="1"/>
          </p:cNvSpPr>
          <p:nvPr>
            <p:ph type="title"/>
          </p:nvPr>
        </p:nvSpPr>
        <p:spPr>
          <a:xfrm>
            <a:off x="838199" y="548464"/>
            <a:ext cx="3807187" cy="2228074"/>
          </a:xfrm>
        </p:spPr>
        <p:txBody>
          <a:bodyPr>
            <a:normAutofit/>
          </a:bodyPr>
          <a:lstStyle/>
          <a:p>
            <a:r>
              <a:rPr lang="en-US" sz="4000" dirty="0"/>
              <a:t>Three principles-</a:t>
            </a:r>
            <a:r>
              <a:rPr lang="zh-CN" altLang="en-US" sz="4000" dirty="0"/>
              <a:t>三理</a:t>
            </a:r>
            <a:r>
              <a:rPr lang="zh-TW" altLang="en-US" sz="4000" dirty="0"/>
              <a:t> </a:t>
            </a:r>
            <a:endParaRPr lang="en-US" sz="4000" dirty="0"/>
          </a:p>
        </p:txBody>
      </p:sp>
      <p:sp>
        <p:nvSpPr>
          <p:cNvPr id="3" name="Content Placeholder 2">
            <a:extLst>
              <a:ext uri="{FF2B5EF4-FFF2-40B4-BE49-F238E27FC236}">
                <a16:creationId xmlns:a16="http://schemas.microsoft.com/office/drawing/2014/main" id="{8F33C2BB-C1E5-1AAA-3B19-1222A1CDBD7C}"/>
              </a:ext>
            </a:extLst>
          </p:cNvPr>
          <p:cNvSpPr>
            <a:spLocks noGrp="1"/>
          </p:cNvSpPr>
          <p:nvPr>
            <p:ph idx="1"/>
          </p:nvPr>
        </p:nvSpPr>
        <p:spPr>
          <a:xfrm>
            <a:off x="419451" y="2533475"/>
            <a:ext cx="4218176" cy="4324525"/>
          </a:xfrm>
        </p:spPr>
        <p:txBody>
          <a:bodyPr>
            <a:normAutofit/>
          </a:bodyPr>
          <a:lstStyle/>
          <a:p>
            <a:pPr marL="0" indent="0">
              <a:buNone/>
            </a:pPr>
            <a:r>
              <a:rPr lang="en-US" sz="1700" dirty="0"/>
              <a:t>Wu Xiong Zhi states the Three Major principles of Li Dong Yuan come from Zhang Zhong Jing. </a:t>
            </a:r>
          </a:p>
          <a:p>
            <a:pPr marL="514350" indent="-514350">
              <a:buAutoNum type="arabicPeriod"/>
            </a:pPr>
            <a:r>
              <a:rPr lang="zh-CN" altLang="en-US" sz="1700" dirty="0"/>
              <a:t>補中升陽</a:t>
            </a:r>
            <a:r>
              <a:rPr lang="en-US" altLang="zh-CN" sz="1700" dirty="0"/>
              <a:t> Supplement the center, raise the Yang (Huang Qi Jian Zhong Tang)</a:t>
            </a:r>
          </a:p>
          <a:p>
            <a:pPr marL="514350" indent="-514350">
              <a:buAutoNum type="arabicPeriod"/>
            </a:pPr>
            <a:r>
              <a:rPr lang="zh-CN" altLang="en-US" sz="1700" dirty="0"/>
              <a:t>升陽散火 </a:t>
            </a:r>
            <a:r>
              <a:rPr lang="en-US" altLang="zh-CN" sz="1700" dirty="0"/>
              <a:t>Raise the Yang, disperse Fire (Hou </a:t>
            </a:r>
            <a:r>
              <a:rPr lang="en-US" altLang="zh-CN" sz="1700" dirty="0" err="1"/>
              <a:t>shi</a:t>
            </a:r>
            <a:r>
              <a:rPr lang="en-US" altLang="zh-CN" sz="1700" dirty="0"/>
              <a:t> </a:t>
            </a:r>
            <a:r>
              <a:rPr lang="en-US" altLang="zh-CN" sz="1700" dirty="0" err="1"/>
              <a:t>hei</a:t>
            </a:r>
            <a:r>
              <a:rPr lang="en-US" altLang="zh-CN" sz="1700" dirty="0"/>
              <a:t> </a:t>
            </a:r>
            <a:r>
              <a:rPr lang="en-US" altLang="zh-CN" sz="1700" dirty="0" err="1"/>
              <a:t>san</a:t>
            </a:r>
            <a:r>
              <a:rPr lang="en-US" altLang="zh-CN" sz="1700" dirty="0"/>
              <a:t>) </a:t>
            </a:r>
          </a:p>
          <a:p>
            <a:pPr marL="514350" indent="-514350">
              <a:buAutoNum type="arabicPeriod"/>
            </a:pPr>
            <a:r>
              <a:rPr lang="zh-CN" altLang="en-US" sz="1700" dirty="0"/>
              <a:t>升陽除濕 </a:t>
            </a:r>
            <a:r>
              <a:rPr lang="en-US" altLang="zh-CN" sz="1700" dirty="0"/>
              <a:t>Raise the Yang, eliminate dampness (Fang ji </a:t>
            </a:r>
            <a:r>
              <a:rPr lang="en-US" altLang="zh-CN" sz="1700" dirty="0" err="1"/>
              <a:t>huang</a:t>
            </a:r>
            <a:r>
              <a:rPr lang="en-US" altLang="zh-CN" sz="1700" dirty="0"/>
              <a:t> qi formulas)</a:t>
            </a:r>
            <a:endParaRPr lang="en-US" sz="1700" dirty="0"/>
          </a:p>
        </p:txBody>
      </p:sp>
      <p:pic>
        <p:nvPicPr>
          <p:cNvPr id="5" name="Picture 4" descr="The image depicts two simple, stylized, black silhouettes of wine glasses, likely indicating a pair or set.&#10;&#10;AI-generated content may be incorrect.">
            <a:extLst>
              <a:ext uri="{FF2B5EF4-FFF2-40B4-BE49-F238E27FC236}">
                <a16:creationId xmlns:a16="http://schemas.microsoft.com/office/drawing/2014/main" id="{EDAFD398-A864-0B64-E2D8-58DE36DC6F4A}"/>
              </a:ext>
            </a:extLst>
          </p:cNvPr>
          <p:cNvPicPr>
            <a:picLocks noChangeAspect="1"/>
          </p:cNvPicPr>
          <p:nvPr/>
        </p:nvPicPr>
        <p:blipFill>
          <a:blip r:embed="rId2"/>
          <a:srcRect l="779"/>
          <a:stretch>
            <a:fillRect/>
          </a:stretch>
        </p:blipFill>
        <p:spPr>
          <a:xfrm>
            <a:off x="5010386" y="10"/>
            <a:ext cx="7181613" cy="6857990"/>
          </a:xfrm>
          <a:prstGeom prst="rect">
            <a:avLst/>
          </a:prstGeom>
          <a:effectLst/>
        </p:spPr>
      </p:pic>
    </p:spTree>
    <p:extLst>
      <p:ext uri="{BB962C8B-B14F-4D97-AF65-F5344CB8AC3E}">
        <p14:creationId xmlns:p14="http://schemas.microsoft.com/office/powerpoint/2010/main" val="3011133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4A1D9-EBF4-45A4-D1BA-FC3CA205437C}"/>
              </a:ext>
            </a:extLst>
          </p:cNvPr>
          <p:cNvSpPr>
            <a:spLocks noGrp="1"/>
          </p:cNvSpPr>
          <p:nvPr>
            <p:ph type="title"/>
          </p:nvPr>
        </p:nvSpPr>
        <p:spPr/>
        <p:txBody>
          <a:bodyPr/>
          <a:lstStyle/>
          <a:p>
            <a:r>
              <a:rPr lang="en-US" dirty="0"/>
              <a:t>Tung 77-88 region</a:t>
            </a:r>
          </a:p>
        </p:txBody>
      </p:sp>
      <p:sp>
        <p:nvSpPr>
          <p:cNvPr id="3" name="Content Placeholder 2">
            <a:extLst>
              <a:ext uri="{FF2B5EF4-FFF2-40B4-BE49-F238E27FC236}">
                <a16:creationId xmlns:a16="http://schemas.microsoft.com/office/drawing/2014/main" id="{5FB9C38B-9AE9-A364-AD00-9E8491F9F74D}"/>
              </a:ext>
            </a:extLst>
          </p:cNvPr>
          <p:cNvSpPr>
            <a:spLocks noGrp="1"/>
          </p:cNvSpPr>
          <p:nvPr>
            <p:ph idx="1"/>
          </p:nvPr>
        </p:nvSpPr>
        <p:spPr>
          <a:xfrm>
            <a:off x="522514" y="1825625"/>
            <a:ext cx="10831286" cy="4667250"/>
          </a:xfrm>
        </p:spPr>
        <p:txBody>
          <a:bodyPr>
            <a:normAutofit lnSpcReduction="10000"/>
          </a:bodyPr>
          <a:lstStyle/>
          <a:p>
            <a:r>
              <a:rPr lang="en-US" dirty="0"/>
              <a:t>Several Tung disciples, such as Young Wei Chieh </a:t>
            </a:r>
            <a:r>
              <a:rPr lang="zh-CN" altLang="en-US" dirty="0"/>
              <a:t>楊維傑</a:t>
            </a:r>
            <a:r>
              <a:rPr lang="en-US" dirty="0"/>
              <a:t> states the Pi Wei influence on Master Tung acupuncture. Source: </a:t>
            </a:r>
            <a:r>
              <a:rPr lang="zh-TW" altLang="en-US" dirty="0"/>
              <a:t> 董氏奇穴</a:t>
            </a:r>
            <a:r>
              <a:rPr lang="en-US" altLang="zh-TW" dirty="0"/>
              <a:t>(</a:t>
            </a:r>
            <a:r>
              <a:rPr lang="zh-TW" altLang="en-US" dirty="0"/>
              <a:t>兼論十四經穴</a:t>
            </a:r>
            <a:r>
              <a:rPr lang="en-US" altLang="zh-TW" dirty="0"/>
              <a:t>)</a:t>
            </a:r>
            <a:r>
              <a:rPr lang="zh-TW" altLang="en-US" dirty="0"/>
              <a:t>與脾胃論治 </a:t>
            </a:r>
            <a:r>
              <a:rPr lang="en-US" altLang="zh-TW" dirty="0"/>
              <a:t>(</a:t>
            </a:r>
            <a:r>
              <a:rPr lang="zh-TW" altLang="en-US" dirty="0"/>
              <a:t>一</a:t>
            </a:r>
            <a:r>
              <a:rPr lang="en-US" altLang="zh-TW" dirty="0"/>
              <a:t>)</a:t>
            </a:r>
            <a:r>
              <a:rPr lang="zh-TW" altLang="en-US" dirty="0"/>
              <a:t>論理篇</a:t>
            </a:r>
            <a:endParaRPr lang="en-US" dirty="0"/>
          </a:p>
          <a:p>
            <a:pPr marL="0" indent="0">
              <a:buNone/>
            </a:pPr>
            <a:r>
              <a:rPr lang="en-US" dirty="0"/>
              <a:t>Many of these points are in the Stomach and Spleen channels, and fulfill the principle of Using the</a:t>
            </a:r>
            <a:r>
              <a:rPr lang="zh-TW" altLang="en-US" dirty="0"/>
              <a:t> </a:t>
            </a:r>
            <a:r>
              <a:rPr lang="en-US" altLang="zh-TW" dirty="0"/>
              <a:t>Postnatal to regulate the Prenatal </a:t>
            </a:r>
            <a:r>
              <a:rPr lang="zh-CN" altLang="en-US" dirty="0"/>
              <a:t>以後天調理先天</a:t>
            </a:r>
            <a:r>
              <a:rPr lang="en-US" altLang="zh-CN" dirty="0"/>
              <a:t>, and often regulating the middle for treating Hard to treat cases </a:t>
            </a:r>
            <a:r>
              <a:rPr lang="zh-CN" altLang="en-US" dirty="0"/>
              <a:t>疑難雜症</a:t>
            </a:r>
            <a:r>
              <a:rPr lang="en-US" altLang="zh-CN" dirty="0"/>
              <a:t>/ </a:t>
            </a:r>
            <a:r>
              <a:rPr lang="en-US" altLang="zh-CN" dirty="0" err="1"/>
              <a:t>yí</a:t>
            </a:r>
            <a:r>
              <a:rPr lang="en-US" altLang="zh-CN" dirty="0"/>
              <a:t> </a:t>
            </a:r>
            <a:r>
              <a:rPr lang="en-US" altLang="zh-CN" dirty="0" err="1"/>
              <a:t>nán</a:t>
            </a:r>
            <a:r>
              <a:rPr lang="en-US" altLang="zh-CN" dirty="0"/>
              <a:t> </a:t>
            </a:r>
            <a:r>
              <a:rPr lang="en-US" altLang="zh-CN" dirty="0" err="1"/>
              <a:t>zá</a:t>
            </a:r>
            <a:r>
              <a:rPr lang="en-US" altLang="zh-CN" dirty="0"/>
              <a:t> </a:t>
            </a:r>
            <a:r>
              <a:rPr lang="en-US" altLang="zh-CN" dirty="0" err="1"/>
              <a:t>zhèng</a:t>
            </a:r>
            <a:endParaRPr lang="en-US" altLang="zh-CN" dirty="0"/>
          </a:p>
          <a:p>
            <a:pPr marL="0" indent="0">
              <a:buNone/>
            </a:pPr>
            <a:r>
              <a:rPr lang="en-US" altLang="zh-CN" dirty="0"/>
              <a:t>For example Si ma/ The 4 Horses, Tong Tian/ Penetrating Heaven group are in Foot </a:t>
            </a:r>
            <a:r>
              <a:rPr lang="en-US" altLang="zh-CN" dirty="0" err="1"/>
              <a:t>Yangming</a:t>
            </a:r>
            <a:endParaRPr lang="en-US" altLang="zh-CN" dirty="0"/>
          </a:p>
          <a:p>
            <a:pPr marL="0" indent="0">
              <a:buNone/>
            </a:pPr>
            <a:r>
              <a:rPr lang="en-US" altLang="zh-CN" dirty="0"/>
              <a:t>Tong </a:t>
            </a:r>
            <a:r>
              <a:rPr lang="en-US" altLang="zh-CN" dirty="0" err="1"/>
              <a:t>shen</a:t>
            </a:r>
            <a:r>
              <a:rPr lang="en-US" altLang="zh-CN" dirty="0"/>
              <a:t>/ Penetrating Kidney group, and Xia </a:t>
            </a:r>
            <a:r>
              <a:rPr lang="en-US" altLang="zh-CN" dirty="0" err="1"/>
              <a:t>san</a:t>
            </a:r>
            <a:r>
              <a:rPr lang="en-US" altLang="zh-CN" dirty="0"/>
              <a:t> Huang/ Lower three emperors are in Foot </a:t>
            </a:r>
            <a:r>
              <a:rPr lang="en-US" altLang="zh-CN" dirty="0" err="1"/>
              <a:t>Taiyin</a:t>
            </a:r>
            <a:r>
              <a:rPr lang="en-US" altLang="zh-CN" dirty="0"/>
              <a:t> </a:t>
            </a:r>
          </a:p>
          <a:p>
            <a:pPr marL="0" indent="0">
              <a:buNone/>
            </a:pPr>
            <a:endParaRPr lang="en-US" dirty="0"/>
          </a:p>
        </p:txBody>
      </p:sp>
    </p:spTree>
    <p:extLst>
      <p:ext uri="{BB962C8B-B14F-4D97-AF65-F5344CB8AC3E}">
        <p14:creationId xmlns:p14="http://schemas.microsoft.com/office/powerpoint/2010/main" val="13514702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17D8-0B04-3390-BD21-D662BC1410E7}"/>
              </a:ext>
            </a:extLst>
          </p:cNvPr>
          <p:cNvSpPr>
            <a:spLocks noGrp="1"/>
          </p:cNvSpPr>
          <p:nvPr>
            <p:ph type="title"/>
          </p:nvPr>
        </p:nvSpPr>
        <p:spPr>
          <a:xfrm>
            <a:off x="6417733" y="490537"/>
            <a:ext cx="5291663" cy="1628775"/>
          </a:xfrm>
        </p:spPr>
        <p:txBody>
          <a:bodyPr anchor="b">
            <a:normAutofit/>
          </a:bodyPr>
          <a:lstStyle/>
          <a:p>
            <a:r>
              <a:rPr lang="en-US" sz="4000"/>
              <a:t>Complex diseases </a:t>
            </a:r>
          </a:p>
        </p:txBody>
      </p:sp>
      <p:pic>
        <p:nvPicPr>
          <p:cNvPr id="4" name="Picture 3">
            <a:extLst>
              <a:ext uri="{FF2B5EF4-FFF2-40B4-BE49-F238E27FC236}">
                <a16:creationId xmlns:a16="http://schemas.microsoft.com/office/drawing/2014/main" id="{3C7BCFAD-5512-B53B-B477-D50241DFC55C}"/>
              </a:ext>
            </a:extLst>
          </p:cNvPr>
          <p:cNvPicPr>
            <a:picLocks noChangeAspect="1"/>
          </p:cNvPicPr>
          <p:nvPr/>
        </p:nvPicPr>
        <p:blipFill>
          <a:blip r:embed="rId2"/>
          <a:srcRect l="10126" r="4967" b="2"/>
          <a:stretch>
            <a:fillRect/>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EC17DA3F-FAB0-6AB6-18B0-354DB4057AD9}"/>
              </a:ext>
            </a:extLst>
          </p:cNvPr>
          <p:cNvSpPr>
            <a:spLocks noGrp="1"/>
          </p:cNvSpPr>
          <p:nvPr>
            <p:ph idx="1"/>
          </p:nvPr>
        </p:nvSpPr>
        <p:spPr>
          <a:xfrm>
            <a:off x="6235338" y="2194560"/>
            <a:ext cx="5474060" cy="4663440"/>
          </a:xfrm>
        </p:spPr>
        <p:txBody>
          <a:bodyPr>
            <a:normAutofit/>
          </a:bodyPr>
          <a:lstStyle/>
          <a:p>
            <a:pPr marL="0" indent="0">
              <a:buNone/>
            </a:pPr>
            <a:r>
              <a:rPr lang="en-US" sz="1800" dirty="0"/>
              <a:t>Why treat the Spleen stomach in complex diseases? </a:t>
            </a:r>
          </a:p>
          <a:p>
            <a:pPr marL="0" indent="0">
              <a:buNone/>
            </a:pPr>
            <a:r>
              <a:rPr lang="en-US" sz="1800" dirty="0"/>
              <a:t>The </a:t>
            </a:r>
            <a:r>
              <a:rPr lang="en-US" altLang="zh-TW" sz="1800" dirty="0"/>
              <a:t>Spleen stomach is the center axis of ascending and descending </a:t>
            </a:r>
            <a:r>
              <a:rPr lang="zh-CN" altLang="en-US" sz="1800" dirty="0"/>
              <a:t>升</a:t>
            </a:r>
            <a:r>
              <a:rPr lang="zh-TW" altLang="en-US" sz="1800" dirty="0"/>
              <a:t>降 </a:t>
            </a:r>
            <a:r>
              <a:rPr lang="en-US" altLang="zh-TW" sz="1800" dirty="0"/>
              <a:t>the Pure and Turbid.</a:t>
            </a:r>
            <a:r>
              <a:rPr lang="zh-TW" altLang="en-US" sz="1800" dirty="0"/>
              <a:t> </a:t>
            </a:r>
            <a:r>
              <a:rPr lang="en-US" altLang="zh-TW" sz="1800" dirty="0"/>
              <a:t>We</a:t>
            </a:r>
            <a:r>
              <a:rPr lang="zh-TW" altLang="en-US" sz="1800" dirty="0"/>
              <a:t> </a:t>
            </a:r>
            <a:r>
              <a:rPr lang="en-US" altLang="zh-TW" sz="1800" dirty="0"/>
              <a:t>can use the Earth to ascend and descend Fire </a:t>
            </a:r>
            <a:r>
              <a:rPr lang="zh-TW" altLang="en-US" sz="1800" dirty="0"/>
              <a:t>降升火</a:t>
            </a:r>
            <a:endParaRPr lang="en-US" altLang="zh-TW" sz="1800" dirty="0"/>
          </a:p>
          <a:p>
            <a:pPr marL="0" indent="0">
              <a:buNone/>
            </a:pPr>
            <a:r>
              <a:rPr lang="en-US" sz="1800" dirty="0"/>
              <a:t>Spleen ascends the Clear Yang, Stomach descends the Turbid Yang </a:t>
            </a:r>
          </a:p>
          <a:p>
            <a:pPr marL="0" indent="0">
              <a:buNone/>
            </a:pPr>
            <a:endParaRPr lang="en-US" sz="1800" dirty="0"/>
          </a:p>
          <a:p>
            <a:pPr marL="0" indent="0">
              <a:buNone/>
            </a:pPr>
            <a:r>
              <a:rPr lang="en-US" sz="1800" dirty="0"/>
              <a:t>Chinese Medicine has</a:t>
            </a:r>
            <a:r>
              <a:rPr lang="zh-TW" altLang="en-US" sz="1800" dirty="0"/>
              <a:t> </a:t>
            </a:r>
            <a:r>
              <a:rPr lang="en-US" altLang="zh-TW" sz="1800" dirty="0"/>
              <a:t>the</a:t>
            </a:r>
            <a:r>
              <a:rPr lang="zh-TW" altLang="en-US" sz="1800" dirty="0"/>
              <a:t> </a:t>
            </a:r>
            <a:r>
              <a:rPr lang="en-US" altLang="zh-TW" sz="1800" dirty="0"/>
              <a:t>axioms</a:t>
            </a:r>
            <a:r>
              <a:rPr lang="zh-TW" altLang="en-US" sz="1800" dirty="0"/>
              <a:t> </a:t>
            </a:r>
            <a:r>
              <a:rPr lang="en-US" altLang="zh-TW" sz="1800" dirty="0"/>
              <a:t>of</a:t>
            </a:r>
            <a:r>
              <a:rPr lang="zh-TW" altLang="en-US" sz="1800" dirty="0"/>
              <a:t> </a:t>
            </a:r>
            <a:endParaRPr lang="en-US" altLang="zh-TW" sz="1800" dirty="0"/>
          </a:p>
          <a:p>
            <a:pPr marL="342900" indent="-342900">
              <a:buAutoNum type="arabicPeriod"/>
            </a:pPr>
            <a:r>
              <a:rPr lang="zh-TW" altLang="en-US" sz="1800" dirty="0"/>
              <a:t>百病痰作祟 </a:t>
            </a:r>
            <a:r>
              <a:rPr lang="en-US" altLang="zh-TW" sz="1800" dirty="0"/>
              <a:t>In hundred diseases, phlegm is the culprit</a:t>
            </a:r>
          </a:p>
          <a:p>
            <a:pPr marL="342900" indent="-342900">
              <a:buAutoNum type="arabicPeriod"/>
            </a:pPr>
            <a:r>
              <a:rPr lang="zh-TW" altLang="en-US" sz="1800" dirty="0"/>
              <a:t>怪病多痰   </a:t>
            </a:r>
            <a:r>
              <a:rPr lang="en-US" altLang="zh-TW" sz="1800" dirty="0"/>
              <a:t>Bizarre diseases are often phlegm.</a:t>
            </a:r>
            <a:endParaRPr lang="en-US" sz="1800" dirty="0"/>
          </a:p>
          <a:p>
            <a:pPr marL="0" indent="0">
              <a:buNone/>
            </a:pPr>
            <a:r>
              <a:rPr lang="en-US" altLang="zh-TW" sz="1800" dirty="0"/>
              <a:t>3.   </a:t>
            </a:r>
            <a:r>
              <a:rPr lang="zh-TW" altLang="en-US" sz="1800" dirty="0"/>
              <a:t>脾胃為生痰之源</a:t>
            </a:r>
            <a:r>
              <a:rPr lang="en-US" altLang="zh-TW" sz="1800" dirty="0"/>
              <a:t>Spleen and Stomach is the source of the engenderment of Phlegm, </a:t>
            </a:r>
            <a:endParaRPr lang="en-US" sz="1800" dirty="0"/>
          </a:p>
        </p:txBody>
      </p:sp>
    </p:spTree>
    <p:extLst>
      <p:ext uri="{BB962C8B-B14F-4D97-AF65-F5344CB8AC3E}">
        <p14:creationId xmlns:p14="http://schemas.microsoft.com/office/powerpoint/2010/main" val="2048926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631056-02F0-7D4B-BB94-7FF6796DE252}"/>
              </a:ext>
            </a:extLst>
          </p:cNvPr>
          <p:cNvSpPr>
            <a:spLocks noGrp="1"/>
          </p:cNvSpPr>
          <p:nvPr>
            <p:ph type="title"/>
          </p:nvPr>
        </p:nvSpPr>
        <p:spPr>
          <a:xfrm>
            <a:off x="630936" y="640080"/>
            <a:ext cx="4818888" cy="1481328"/>
          </a:xfrm>
        </p:spPr>
        <p:txBody>
          <a:bodyPr anchor="b">
            <a:normAutofit/>
          </a:bodyPr>
          <a:lstStyle/>
          <a:p>
            <a:r>
              <a:rPr lang="en-US" altLang="zh-TW" sz="5000"/>
              <a:t>First resolving binds </a:t>
            </a:r>
            <a:r>
              <a:rPr lang="zh-CN" altLang="en-US" sz="5000"/>
              <a:t>先解結</a:t>
            </a:r>
            <a:endParaRPr lang="en-US" sz="5000"/>
          </a:p>
        </p:txBody>
      </p:sp>
      <p:sp>
        <p:nvSpPr>
          <p:cNvPr id="12"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BF98BD-2930-E257-A953-B98E914FAADA}"/>
              </a:ext>
            </a:extLst>
          </p:cNvPr>
          <p:cNvSpPr>
            <a:spLocks noGrp="1"/>
          </p:cNvSpPr>
          <p:nvPr>
            <p:ph idx="1"/>
          </p:nvPr>
        </p:nvSpPr>
        <p:spPr>
          <a:xfrm>
            <a:off x="630936" y="2660904"/>
            <a:ext cx="4818888" cy="3547872"/>
          </a:xfrm>
        </p:spPr>
        <p:txBody>
          <a:bodyPr anchor="t">
            <a:normAutofit/>
          </a:bodyPr>
          <a:lstStyle/>
          <a:p>
            <a:r>
              <a:rPr lang="en-US" sz="2000"/>
              <a:t>Neijing premise that before attuning Yin and Yang, we must first resolve Binds. </a:t>
            </a:r>
          </a:p>
          <a:p>
            <a:pPr marL="0" indent="0">
              <a:buNone/>
            </a:pPr>
            <a:r>
              <a:rPr lang="en-US" sz="2000"/>
              <a:t>These are sites where</a:t>
            </a:r>
            <a:r>
              <a:rPr lang="zh-TW" altLang="en-US" sz="2000"/>
              <a:t> </a:t>
            </a:r>
            <a:r>
              <a:rPr lang="en-US" sz="2000"/>
              <a:t> evil qi has long-term binded </a:t>
            </a:r>
            <a:r>
              <a:rPr lang="zh-CN" altLang="en-US" sz="2000"/>
              <a:t>邪氣久結之処</a:t>
            </a:r>
            <a:endParaRPr lang="en-US" sz="2000"/>
          </a:p>
          <a:p>
            <a:pPr marL="0" indent="0">
              <a:buNone/>
            </a:pPr>
            <a:r>
              <a:rPr lang="en-US" sz="2000"/>
              <a:t>One must move the Evil qi, this is called Pursuing the Qi </a:t>
            </a:r>
            <a:r>
              <a:rPr lang="zh-CN" altLang="en-US" sz="2000"/>
              <a:t>追氣</a:t>
            </a:r>
            <a:r>
              <a:rPr lang="zh-TW" altLang="en-US" sz="2000"/>
              <a:t> </a:t>
            </a:r>
            <a:r>
              <a:rPr lang="en-US" altLang="zh-TW" sz="2000"/>
              <a:t>(Zhui qi)</a:t>
            </a:r>
          </a:p>
          <a:p>
            <a:pPr marL="0" indent="0">
              <a:buNone/>
            </a:pPr>
            <a:endParaRPr lang="en-US" sz="2000"/>
          </a:p>
          <a:p>
            <a:pPr marL="0" indent="0">
              <a:buNone/>
            </a:pPr>
            <a:r>
              <a:rPr lang="en-US" sz="2000"/>
              <a:t>Look for </a:t>
            </a:r>
            <a:r>
              <a:rPr lang="en-US" altLang="zh-TW" sz="2000"/>
              <a:t>Stirring </a:t>
            </a:r>
            <a:r>
              <a:rPr lang="zh-CN" altLang="en-US" sz="2000"/>
              <a:t>動 </a:t>
            </a:r>
            <a:r>
              <a:rPr lang="en-US" altLang="zh-CN" sz="2000"/>
              <a:t>(Dong)</a:t>
            </a:r>
            <a:r>
              <a:rPr lang="zh-CN" altLang="en-US" sz="2000"/>
              <a:t>，</a:t>
            </a:r>
            <a:r>
              <a:rPr lang="en-US" altLang="zh-CN" sz="2000"/>
              <a:t>Hard </a:t>
            </a:r>
            <a:r>
              <a:rPr lang="zh-CN" altLang="en-US" sz="2000"/>
              <a:t>堅 </a:t>
            </a:r>
            <a:r>
              <a:rPr lang="en-US" altLang="zh-CN" sz="2000"/>
              <a:t>(Jian)</a:t>
            </a:r>
            <a:r>
              <a:rPr lang="zh-CN" altLang="en-US" sz="2000"/>
              <a:t>，</a:t>
            </a:r>
            <a:r>
              <a:rPr lang="en-US" altLang="zh-CN" sz="2000"/>
              <a:t>Painful </a:t>
            </a:r>
            <a:r>
              <a:rPr lang="zh-CN" altLang="en-US" sz="2000"/>
              <a:t>痛 </a:t>
            </a:r>
            <a:r>
              <a:rPr lang="en-US" altLang="zh-CN" sz="2000"/>
              <a:t>(Tong) areas </a:t>
            </a:r>
            <a:endParaRPr lang="en-US" sz="2000"/>
          </a:p>
        </p:txBody>
      </p:sp>
      <p:pic>
        <p:nvPicPr>
          <p:cNvPr id="5" name="Picture 4" descr="The image is a black, stylized Chinese character with a white background.">
            <a:extLst>
              <a:ext uri="{FF2B5EF4-FFF2-40B4-BE49-F238E27FC236}">
                <a16:creationId xmlns:a16="http://schemas.microsoft.com/office/drawing/2014/main" id="{CD407673-C28E-B629-F0E6-E760B2D78D8C}"/>
              </a:ext>
            </a:extLst>
          </p:cNvPr>
          <p:cNvPicPr>
            <a:picLocks noChangeAspect="1"/>
          </p:cNvPicPr>
          <p:nvPr/>
        </p:nvPicPr>
        <p:blipFill>
          <a:blip r:embed="rId2"/>
          <a:stretch>
            <a:fillRect/>
          </a:stretch>
        </p:blipFill>
        <p:spPr>
          <a:xfrm>
            <a:off x="6099048" y="699516"/>
            <a:ext cx="5458968" cy="5458968"/>
          </a:xfrm>
          <a:prstGeom prst="rect">
            <a:avLst/>
          </a:prstGeom>
        </p:spPr>
      </p:pic>
    </p:spTree>
    <p:extLst>
      <p:ext uri="{BB962C8B-B14F-4D97-AF65-F5344CB8AC3E}">
        <p14:creationId xmlns:p14="http://schemas.microsoft.com/office/powerpoint/2010/main" val="32634391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BDAC5B6-20CE-447F-8BA1-F2274AC7A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D1D22B31-BF8F-446B-9009-8A251FB17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3094406 w 12192000"/>
              <a:gd name="connsiteY0" fmla="*/ 283966 h 6858000"/>
              <a:gd name="connsiteX1" fmla="*/ 3038833 w 12192000"/>
              <a:gd name="connsiteY1" fmla="*/ 309661 h 6858000"/>
              <a:gd name="connsiteX2" fmla="*/ 3348384 w 12192000"/>
              <a:gd name="connsiteY2" fmla="*/ 406000 h 6858000"/>
              <a:gd name="connsiteX3" fmla="*/ 2864309 w 12192000"/>
              <a:gd name="connsiteY3" fmla="*/ 355295 h 6858000"/>
              <a:gd name="connsiteX4" fmla="*/ 2856039 w 12192000"/>
              <a:gd name="connsiteY4" fmla="*/ 388058 h 6858000"/>
              <a:gd name="connsiteX5" fmla="*/ 3405794 w 12192000"/>
              <a:gd name="connsiteY5" fmla="*/ 512089 h 6858000"/>
              <a:gd name="connsiteX6" fmla="*/ 3356651 w 12192000"/>
              <a:gd name="connsiteY6" fmla="*/ 531204 h 6858000"/>
              <a:gd name="connsiteX7" fmla="*/ 3064552 w 12192000"/>
              <a:gd name="connsiteY7" fmla="*/ 483228 h 6858000"/>
              <a:gd name="connsiteX8" fmla="*/ 3005765 w 12192000"/>
              <a:gd name="connsiteY8" fmla="*/ 495708 h 6858000"/>
              <a:gd name="connsiteX9" fmla="*/ 3034700 w 12192000"/>
              <a:gd name="connsiteY9" fmla="*/ 553823 h 6858000"/>
              <a:gd name="connsiteX10" fmla="*/ 3161459 w 12192000"/>
              <a:gd name="connsiteY10" fmla="*/ 576445 h 6858000"/>
              <a:gd name="connsiteX11" fmla="*/ 3358949 w 12192000"/>
              <a:gd name="connsiteY11" fmla="*/ 712961 h 6858000"/>
              <a:gd name="connsiteX12" fmla="*/ 3059960 w 12192000"/>
              <a:gd name="connsiteY12" fmla="*/ 696576 h 6858000"/>
              <a:gd name="connsiteX13" fmla="*/ 3007143 w 12192000"/>
              <a:gd name="connsiteY13" fmla="*/ 729732 h 6858000"/>
              <a:gd name="connsiteX14" fmla="*/ 2986935 w 12192000"/>
              <a:gd name="connsiteY14" fmla="*/ 772635 h 6858000"/>
              <a:gd name="connsiteX15" fmla="*/ 2871197 w 12192000"/>
              <a:gd name="connsiteY15" fmla="*/ 808127 h 6858000"/>
              <a:gd name="connsiteX16" fmla="*/ 3053071 w 12192000"/>
              <a:gd name="connsiteY16" fmla="*/ 847913 h 6858000"/>
              <a:gd name="connsiteX17" fmla="*/ 2858796 w 12192000"/>
              <a:gd name="connsiteY17" fmla="*/ 847913 h 6858000"/>
              <a:gd name="connsiteX18" fmla="*/ 2635588 w 12192000"/>
              <a:gd name="connsiteY18" fmla="*/ 820611 h 6858000"/>
              <a:gd name="connsiteX19" fmla="*/ 2397683 w 12192000"/>
              <a:gd name="connsiteY19" fmla="*/ 829190 h 6858000"/>
              <a:gd name="connsiteX20" fmla="*/ 1921874 w 12192000"/>
              <a:gd name="connsiteY20" fmla="*/ 778877 h 6858000"/>
              <a:gd name="connsiteX21" fmla="*/ 1695450 w 12192000"/>
              <a:gd name="connsiteY21" fmla="*/ 782386 h 6858000"/>
              <a:gd name="connsiteX22" fmla="*/ 2954324 w 12192000"/>
              <a:gd name="connsiteY22" fmla="*/ 1120940 h 6858000"/>
              <a:gd name="connsiteX23" fmla="*/ 2890028 w 12192000"/>
              <a:gd name="connsiteY23" fmla="*/ 1195435 h 6858000"/>
              <a:gd name="connsiteX24" fmla="*/ 3153652 w 12192000"/>
              <a:gd name="connsiteY24" fmla="*/ 1276563 h 6858000"/>
              <a:gd name="connsiteX25" fmla="*/ 3218410 w 12192000"/>
              <a:gd name="connsiteY25" fmla="*/ 1356911 h 6858000"/>
              <a:gd name="connsiteX26" fmla="*/ 3137118 w 12192000"/>
              <a:gd name="connsiteY26" fmla="*/ 1349891 h 6858000"/>
              <a:gd name="connsiteX27" fmla="*/ 3067309 w 12192000"/>
              <a:gd name="connsiteY27" fmla="*/ 1365102 h 6858000"/>
              <a:gd name="connsiteX28" fmla="*/ 3096243 w 12192000"/>
              <a:gd name="connsiteY28" fmla="*/ 1467292 h 6858000"/>
              <a:gd name="connsiteX29" fmla="*/ 3468716 w 12192000"/>
              <a:gd name="connsiteY29" fmla="*/ 1599125 h 6858000"/>
              <a:gd name="connsiteX30" fmla="*/ 3502241 w 12192000"/>
              <a:gd name="connsiteY30" fmla="*/ 1642029 h 6858000"/>
              <a:gd name="connsiteX31" fmla="*/ 3457692 w 12192000"/>
              <a:gd name="connsiteY31" fmla="*/ 1672453 h 6858000"/>
              <a:gd name="connsiteX32" fmla="*/ 3337362 w 12192000"/>
              <a:gd name="connsiteY32" fmla="*/ 1688053 h 6858000"/>
              <a:gd name="connsiteX33" fmla="*/ 3505915 w 12192000"/>
              <a:gd name="connsiteY33" fmla="*/ 1834318 h 6858000"/>
              <a:gd name="connsiteX34" fmla="*/ 3567458 w 12192000"/>
              <a:gd name="connsiteY34" fmla="*/ 1874880 h 6858000"/>
              <a:gd name="connsiteX35" fmla="*/ 3672634 w 12192000"/>
              <a:gd name="connsiteY35" fmla="*/ 1937678 h 6858000"/>
              <a:gd name="connsiteX36" fmla="*/ 3674470 w 12192000"/>
              <a:gd name="connsiteY36" fmla="*/ 1956789 h 6858000"/>
              <a:gd name="connsiteX37" fmla="*/ 3531176 w 12192000"/>
              <a:gd name="connsiteY37" fmla="*/ 2024266 h 6858000"/>
              <a:gd name="connsiteX38" fmla="*/ 3272604 w 12192000"/>
              <a:gd name="connsiteY38" fmla="*/ 2005933 h 6858000"/>
              <a:gd name="connsiteX39" fmla="*/ 3654720 w 12192000"/>
              <a:gd name="connsiteY39" fmla="*/ 2106564 h 6858000"/>
              <a:gd name="connsiteX40" fmla="*/ 2417892 w 12192000"/>
              <a:gd name="connsiteY40" fmla="*/ 1866690 h 6858000"/>
              <a:gd name="connsiteX41" fmla="*/ 2496888 w 12192000"/>
              <a:gd name="connsiteY41" fmla="*/ 1929487 h 6858000"/>
              <a:gd name="connsiteX42" fmla="*/ 2929526 w 12192000"/>
              <a:gd name="connsiteY42" fmla="*/ 2094862 h 6858000"/>
              <a:gd name="connsiteX43" fmla="*/ 3052152 w 12192000"/>
              <a:gd name="connsiteY43" fmla="*/ 2198613 h 6858000"/>
              <a:gd name="connsiteX44" fmla="*/ 3180748 w 12192000"/>
              <a:gd name="connsiteY44" fmla="*/ 2255948 h 6858000"/>
              <a:gd name="connsiteX45" fmla="*/ 3361244 w 12192000"/>
              <a:gd name="connsiteY45" fmla="*/ 2254777 h 6858000"/>
              <a:gd name="connsiteX46" fmla="*/ 3489382 w 12192000"/>
              <a:gd name="connsiteY46" fmla="*/ 2342926 h 6858000"/>
              <a:gd name="connsiteX47" fmla="*/ 3355733 w 12192000"/>
              <a:gd name="connsiteY47" fmla="*/ 2361649 h 6858000"/>
              <a:gd name="connsiteX48" fmla="*/ 3199121 w 12192000"/>
              <a:gd name="connsiteY48" fmla="*/ 2347216 h 6858000"/>
              <a:gd name="connsiteX49" fmla="*/ 2861091 w 12192000"/>
              <a:gd name="connsiteY49" fmla="*/ 2351896 h 6858000"/>
              <a:gd name="connsiteX50" fmla="*/ 2667278 w 12192000"/>
              <a:gd name="connsiteY50" fmla="*/ 2369058 h 6858000"/>
              <a:gd name="connsiteX51" fmla="*/ 2221781 w 12192000"/>
              <a:gd name="connsiteY51" fmla="*/ 2339805 h 6858000"/>
              <a:gd name="connsiteX52" fmla="*/ 2247961 w 12192000"/>
              <a:gd name="connsiteY52" fmla="*/ 2414693 h 6858000"/>
              <a:gd name="connsiteX53" fmla="*/ 2231425 w 12192000"/>
              <a:gd name="connsiteY53" fmla="*/ 2479828 h 6858000"/>
              <a:gd name="connsiteX54" fmla="*/ 2224996 w 12192000"/>
              <a:gd name="connsiteY54" fmla="*/ 2621414 h 6858000"/>
              <a:gd name="connsiteX55" fmla="*/ 2229131 w 12192000"/>
              <a:gd name="connsiteY55" fmla="*/ 2644426 h 6858000"/>
              <a:gd name="connsiteX56" fmla="*/ 2129466 w 12192000"/>
              <a:gd name="connsiteY56" fmla="*/ 2659247 h 6858000"/>
              <a:gd name="connsiteX57" fmla="*/ 2723312 w 12192000"/>
              <a:gd name="connsiteY57" fmla="*/ 2953726 h 6858000"/>
              <a:gd name="connsiteX58" fmla="*/ 2326496 w 12192000"/>
              <a:gd name="connsiteY58" fmla="*/ 2878838 h 6858000"/>
              <a:gd name="connsiteX59" fmla="*/ 2272759 w 12192000"/>
              <a:gd name="connsiteY59" fmla="*/ 3002480 h 6858000"/>
              <a:gd name="connsiteX60" fmla="*/ 2459226 w 12192000"/>
              <a:gd name="connsiteY60" fmla="*/ 3112471 h 6858000"/>
              <a:gd name="connsiteX61" fmla="*/ 2528117 w 12192000"/>
              <a:gd name="connsiteY61" fmla="*/ 3330111 h 6858000"/>
              <a:gd name="connsiteX62" fmla="*/ 2494590 w 12192000"/>
              <a:gd name="connsiteY62" fmla="*/ 3529029 h 6858000"/>
              <a:gd name="connsiteX63" fmla="*/ 2414677 w 12192000"/>
              <a:gd name="connsiteY63" fmla="*/ 3592215 h 6858000"/>
              <a:gd name="connsiteX64" fmla="*/ 2298940 w 12192000"/>
              <a:gd name="connsiteY64" fmla="*/ 3705716 h 6858000"/>
              <a:gd name="connsiteX65" fmla="*/ 2227294 w 12192000"/>
              <a:gd name="connsiteY65" fmla="*/ 3775921 h 6858000"/>
              <a:gd name="connsiteX66" fmla="*/ 1978366 w 12192000"/>
              <a:gd name="connsiteY66" fmla="*/ 3748620 h 6858000"/>
              <a:gd name="connsiteX67" fmla="*/ 2310421 w 12192000"/>
              <a:gd name="connsiteY67" fmla="*/ 3926868 h 6858000"/>
              <a:gd name="connsiteX68" fmla="*/ 2041285 w 12192000"/>
              <a:gd name="connsiteY68" fmla="*/ 3904635 h 6858000"/>
              <a:gd name="connsiteX69" fmla="*/ 1953565 w 12192000"/>
              <a:gd name="connsiteY69" fmla="*/ 3917116 h 6858000"/>
              <a:gd name="connsiteX70" fmla="*/ 2003623 w 12192000"/>
              <a:gd name="connsiteY70" fmla="*/ 3974842 h 6858000"/>
              <a:gd name="connsiteX71" fmla="*/ 2201114 w 12192000"/>
              <a:gd name="connsiteY71" fmla="*/ 4072742 h 6858000"/>
              <a:gd name="connsiteX72" fmla="*/ 2608032 w 12192000"/>
              <a:gd name="connsiteY72" fmla="*/ 4337967 h 6858000"/>
              <a:gd name="connsiteX73" fmla="*/ 2213973 w 12192000"/>
              <a:gd name="connsiteY73" fmla="*/ 4216277 h 6858000"/>
              <a:gd name="connsiteX74" fmla="*/ 2629158 w 12192000"/>
              <a:gd name="connsiteY74" fmla="*/ 4488911 h 6858000"/>
              <a:gd name="connsiteX75" fmla="*/ 2721471 w 12192000"/>
              <a:gd name="connsiteY75" fmla="*/ 4579399 h 6858000"/>
              <a:gd name="connsiteX76" fmla="*/ 2907939 w 12192000"/>
              <a:gd name="connsiteY76" fmla="*/ 4804062 h 6858000"/>
              <a:gd name="connsiteX77" fmla="*/ 2898753 w 12192000"/>
              <a:gd name="connsiteY77" fmla="*/ 4829414 h 6858000"/>
              <a:gd name="connsiteX78" fmla="*/ 2683352 w 12192000"/>
              <a:gd name="connsiteY78" fmla="*/ 4793141 h 6858000"/>
              <a:gd name="connsiteX79" fmla="*/ 2962594 w 12192000"/>
              <a:gd name="connsiteY79" fmla="*/ 4981920 h 6858000"/>
              <a:gd name="connsiteX80" fmla="*/ 3251019 w 12192000"/>
              <a:gd name="connsiteY80" fmla="*/ 5127012 h 6858000"/>
              <a:gd name="connsiteX81" fmla="*/ 3046180 w 12192000"/>
              <a:gd name="connsiteY81" fmla="*/ 5104781 h 6858000"/>
              <a:gd name="connsiteX82" fmla="*/ 2764646 w 12192000"/>
              <a:gd name="connsiteY82" fmla="*/ 5021703 h 6858000"/>
              <a:gd name="connsiteX83" fmla="*/ 2666820 w 12192000"/>
              <a:gd name="connsiteY83" fmla="*/ 5052905 h 6858000"/>
              <a:gd name="connsiteX84" fmla="*/ 2933657 w 12192000"/>
              <a:gd name="connsiteY84" fmla="*/ 5190198 h 6858000"/>
              <a:gd name="connsiteX85" fmla="*/ 3086598 w 12192000"/>
              <a:gd name="connsiteY85" fmla="*/ 5253776 h 6858000"/>
              <a:gd name="connsiteX86" fmla="*/ 3147680 w 12192000"/>
              <a:gd name="connsiteY86" fmla="*/ 5302531 h 6858000"/>
              <a:gd name="connsiteX87" fmla="*/ 3322204 w 12192000"/>
              <a:gd name="connsiteY87" fmla="*/ 5476487 h 6858000"/>
              <a:gd name="connsiteX88" fmla="*/ 3834758 w 12192000"/>
              <a:gd name="connsiteY88" fmla="*/ 5666434 h 6858000"/>
              <a:gd name="connsiteX89" fmla="*/ 4314240 w 12192000"/>
              <a:gd name="connsiteY89" fmla="*/ 5902409 h 6858000"/>
              <a:gd name="connsiteX90" fmla="*/ 4688552 w 12192000"/>
              <a:gd name="connsiteY90" fmla="*/ 6049453 h 6858000"/>
              <a:gd name="connsiteX91" fmla="*/ 5634660 w 12192000"/>
              <a:gd name="connsiteY91" fmla="*/ 6238620 h 6858000"/>
              <a:gd name="connsiteX92" fmla="*/ 9222980 w 12192000"/>
              <a:gd name="connsiteY92" fmla="*/ 4955397 h 6858000"/>
              <a:gd name="connsiteX93" fmla="*/ 9268448 w 12192000"/>
              <a:gd name="connsiteY93" fmla="*/ 4917173 h 6858000"/>
              <a:gd name="connsiteX94" fmla="*/ 9442512 w 12192000"/>
              <a:gd name="connsiteY94" fmla="*/ 4773251 h 6858000"/>
              <a:gd name="connsiteX95" fmla="*/ 9590400 w 12192000"/>
              <a:gd name="connsiteY95" fmla="*/ 4643756 h 6858000"/>
              <a:gd name="connsiteX96" fmla="*/ 9513242 w 12192000"/>
              <a:gd name="connsiteY96" fmla="*/ 4600073 h 6858000"/>
              <a:gd name="connsiteX97" fmla="*/ 9617498 w 12192000"/>
              <a:gd name="connsiteY97" fmla="*/ 4476430 h 6858000"/>
              <a:gd name="connsiteX98" fmla="*/ 9949094 w 12192000"/>
              <a:gd name="connsiteY98" fmla="*/ 4095364 h 6858000"/>
              <a:gd name="connsiteX99" fmla="*/ 10094686 w 12192000"/>
              <a:gd name="connsiteY99" fmla="*/ 4011507 h 6858000"/>
              <a:gd name="connsiteX100" fmla="*/ 10271967 w 12192000"/>
              <a:gd name="connsiteY100" fmla="*/ 3800497 h 6858000"/>
              <a:gd name="connsiteX101" fmla="*/ 10297226 w 12192000"/>
              <a:gd name="connsiteY101" fmla="*/ 3751742 h 6858000"/>
              <a:gd name="connsiteX102" fmla="*/ 10260943 w 12192000"/>
              <a:gd name="connsiteY102" fmla="*/ 3689723 h 6858000"/>
              <a:gd name="connsiteX103" fmla="*/ 10233847 w 12192000"/>
              <a:gd name="connsiteY103" fmla="*/ 3627319 h 6858000"/>
              <a:gd name="connsiteX104" fmla="*/ 10269209 w 12192000"/>
              <a:gd name="connsiteY104" fmla="*/ 3608986 h 6858000"/>
              <a:gd name="connsiteX105" fmla="*/ 10496550 w 12192000"/>
              <a:gd name="connsiteY105" fmla="*/ 3577393 h 6858000"/>
              <a:gd name="connsiteX106" fmla="*/ 10364738 w 12192000"/>
              <a:gd name="connsiteY106" fmla="*/ 3458823 h 6858000"/>
              <a:gd name="connsiteX107" fmla="*/ 10132346 w 12192000"/>
              <a:gd name="connsiteY107" fmla="*/ 3282137 h 6858000"/>
              <a:gd name="connsiteX108" fmla="*/ 10026712 w 12192000"/>
              <a:gd name="connsiteY108" fmla="*/ 3156543 h 6858000"/>
              <a:gd name="connsiteX109" fmla="*/ 10014312 w 12192000"/>
              <a:gd name="connsiteY109" fmla="*/ 3044213 h 6858000"/>
              <a:gd name="connsiteX110" fmla="*/ 9806718 w 12192000"/>
              <a:gd name="connsiteY110" fmla="*/ 2977907 h 6858000"/>
              <a:gd name="connsiteX111" fmla="*/ 10001912 w 12192000"/>
              <a:gd name="connsiteY111" fmla="*/ 2740374 h 6858000"/>
              <a:gd name="connsiteX112" fmla="*/ 10021662 w 12192000"/>
              <a:gd name="connsiteY112" fmla="*/ 2691231 h 6858000"/>
              <a:gd name="connsiteX113" fmla="*/ 9904546 w 12192000"/>
              <a:gd name="connsiteY113" fmla="*/ 2515322 h 6858000"/>
              <a:gd name="connsiteX114" fmla="*/ 9885256 w 12192000"/>
              <a:gd name="connsiteY114" fmla="*/ 2487240 h 6858000"/>
              <a:gd name="connsiteX115" fmla="*/ 9842085 w 12192000"/>
              <a:gd name="connsiteY115" fmla="*/ 2431074 h 6858000"/>
              <a:gd name="connsiteX116" fmla="*/ 9718078 w 12192000"/>
              <a:gd name="connsiteY116" fmla="*/ 2417424 h 6858000"/>
              <a:gd name="connsiteX117" fmla="*/ 9782378 w 12192000"/>
              <a:gd name="connsiteY117" fmla="*/ 2377641 h 6858000"/>
              <a:gd name="connsiteX118" fmla="*/ 9907302 w 12192000"/>
              <a:gd name="connsiteY118" fmla="*/ 2243078 h 6858000"/>
              <a:gd name="connsiteX119" fmla="*/ 9824171 w 12192000"/>
              <a:gd name="connsiteY119" fmla="*/ 2114365 h 6858000"/>
              <a:gd name="connsiteX120" fmla="*/ 9818662 w 12192000"/>
              <a:gd name="connsiteY120" fmla="*/ 2043377 h 6858000"/>
              <a:gd name="connsiteX121" fmla="*/ 9958740 w 12192000"/>
              <a:gd name="connsiteY121" fmla="*/ 1952499 h 6858000"/>
              <a:gd name="connsiteX122" fmla="*/ 10064374 w 12192000"/>
              <a:gd name="connsiteY122" fmla="*/ 1916615 h 6858000"/>
              <a:gd name="connsiteX123" fmla="*/ 10113055 w 12192000"/>
              <a:gd name="connsiteY123" fmla="*/ 1865131 h 6858000"/>
              <a:gd name="connsiteX124" fmla="*/ 10055646 w 12192000"/>
              <a:gd name="connsiteY124" fmla="*/ 1822227 h 6858000"/>
              <a:gd name="connsiteX125" fmla="*/ 9800748 w 12192000"/>
              <a:gd name="connsiteY125" fmla="*/ 1720036 h 6858000"/>
              <a:gd name="connsiteX126" fmla="*/ 9938071 w 12192000"/>
              <a:gd name="connsiteY126" fmla="*/ 1634617 h 6858000"/>
              <a:gd name="connsiteX127" fmla="*/ 9220224 w 12192000"/>
              <a:gd name="connsiteY127" fmla="*/ 1231709 h 6858000"/>
              <a:gd name="connsiteX128" fmla="*/ 9133419 w 12192000"/>
              <a:gd name="connsiteY128" fmla="*/ 1170083 h 6858000"/>
              <a:gd name="connsiteX129" fmla="*/ 8672768 w 12192000"/>
              <a:gd name="connsiteY129" fmla="*/ 1020699 h 6858000"/>
              <a:gd name="connsiteX130" fmla="*/ 8198797 w 12192000"/>
              <a:gd name="connsiteY130" fmla="*/ 915000 h 6858000"/>
              <a:gd name="connsiteX131" fmla="*/ 8528095 w 12192000"/>
              <a:gd name="connsiteY131" fmla="*/ 691898 h 6858000"/>
              <a:gd name="connsiteX132" fmla="*/ 8025190 w 12192000"/>
              <a:gd name="connsiteY132" fmla="*/ 640021 h 6858000"/>
              <a:gd name="connsiteX133" fmla="*/ 7976047 w 12192000"/>
              <a:gd name="connsiteY133" fmla="*/ 641584 h 6858000"/>
              <a:gd name="connsiteX134" fmla="*/ 6988604 w 12192000"/>
              <a:gd name="connsiteY134" fmla="*/ 607260 h 6858000"/>
              <a:gd name="connsiteX135" fmla="*/ 5573116 w 12192000"/>
              <a:gd name="connsiteY135" fmla="*/ 493368 h 6858000"/>
              <a:gd name="connsiteX136" fmla="*/ 4401503 w 12192000"/>
              <a:gd name="connsiteY136" fmla="*/ 425112 h 6858000"/>
              <a:gd name="connsiteX137" fmla="*/ 3154109 w 12192000"/>
              <a:gd name="connsiteY137" fmla="*/ 292499 h 6858000"/>
              <a:gd name="connsiteX138" fmla="*/ 3094406 w 12192000"/>
              <a:gd name="connsiteY138" fmla="*/ 28396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3094406" y="283966"/>
                </a:moveTo>
                <a:cubicBezTo>
                  <a:pt x="3074312" y="283528"/>
                  <a:pt x="3054907" y="288795"/>
                  <a:pt x="3038833" y="309661"/>
                </a:cubicBezTo>
                <a:cubicBezTo>
                  <a:pt x="3124259" y="364657"/>
                  <a:pt x="3233105" y="343983"/>
                  <a:pt x="3348384" y="406000"/>
                </a:cubicBezTo>
                <a:cubicBezTo>
                  <a:pt x="3161001" y="386497"/>
                  <a:pt x="3012653" y="370896"/>
                  <a:pt x="2864309" y="355295"/>
                </a:cubicBezTo>
                <a:cubicBezTo>
                  <a:pt x="2861553" y="366216"/>
                  <a:pt x="2858796" y="377136"/>
                  <a:pt x="2856039" y="388058"/>
                </a:cubicBezTo>
                <a:cubicBezTo>
                  <a:pt x="3045722" y="411070"/>
                  <a:pt x="3221166" y="470356"/>
                  <a:pt x="3405794" y="512089"/>
                </a:cubicBezTo>
                <a:cubicBezTo>
                  <a:pt x="3388799" y="537835"/>
                  <a:pt x="3371808" y="532763"/>
                  <a:pt x="3356651" y="531204"/>
                </a:cubicBezTo>
                <a:cubicBezTo>
                  <a:pt x="3257907" y="521062"/>
                  <a:pt x="3159164" y="510922"/>
                  <a:pt x="3064552" y="483228"/>
                </a:cubicBezTo>
                <a:cubicBezTo>
                  <a:pt x="3043427" y="476987"/>
                  <a:pt x="3017704" y="476987"/>
                  <a:pt x="3005765" y="495708"/>
                </a:cubicBezTo>
                <a:cubicBezTo>
                  <a:pt x="2988771" y="522231"/>
                  <a:pt x="3013113" y="539393"/>
                  <a:pt x="3034700" y="553823"/>
                </a:cubicBezTo>
                <a:cubicBezTo>
                  <a:pt x="3072360" y="578787"/>
                  <a:pt x="3117827" y="571767"/>
                  <a:pt x="3161459" y="576445"/>
                </a:cubicBezTo>
                <a:cubicBezTo>
                  <a:pt x="3277655" y="588537"/>
                  <a:pt x="3333228" y="626370"/>
                  <a:pt x="3358949" y="712961"/>
                </a:cubicBezTo>
                <a:cubicBezTo>
                  <a:pt x="3256987" y="677857"/>
                  <a:pt x="3158703" y="721151"/>
                  <a:pt x="3059960" y="696576"/>
                </a:cubicBezTo>
                <a:cubicBezTo>
                  <a:pt x="3034240" y="690338"/>
                  <a:pt x="2993364" y="699698"/>
                  <a:pt x="3007143" y="729732"/>
                </a:cubicBezTo>
                <a:cubicBezTo>
                  <a:pt x="3020003" y="757814"/>
                  <a:pt x="3062716" y="778096"/>
                  <a:pt x="2986935" y="772635"/>
                </a:cubicBezTo>
                <a:cubicBezTo>
                  <a:pt x="2932740" y="768735"/>
                  <a:pt x="2826647" y="800329"/>
                  <a:pt x="2871197" y="808127"/>
                </a:cubicBezTo>
                <a:cubicBezTo>
                  <a:pt x="2927228" y="817881"/>
                  <a:pt x="2981883" y="831921"/>
                  <a:pt x="3053071" y="847913"/>
                </a:cubicBezTo>
                <a:cubicBezTo>
                  <a:pt x="2974533" y="874043"/>
                  <a:pt x="2918042" y="868584"/>
                  <a:pt x="2858796" y="847913"/>
                </a:cubicBezTo>
                <a:cubicBezTo>
                  <a:pt x="2787150" y="822949"/>
                  <a:pt x="2693916" y="792528"/>
                  <a:pt x="2635588" y="820611"/>
                </a:cubicBezTo>
                <a:cubicBezTo>
                  <a:pt x="2548326" y="862734"/>
                  <a:pt x="2475760" y="836211"/>
                  <a:pt x="2397683" y="829190"/>
                </a:cubicBezTo>
                <a:cubicBezTo>
                  <a:pt x="2238775" y="814759"/>
                  <a:pt x="2081241" y="790576"/>
                  <a:pt x="1921874" y="778877"/>
                </a:cubicBezTo>
                <a:cubicBezTo>
                  <a:pt x="1858036" y="774195"/>
                  <a:pt x="1789143" y="751964"/>
                  <a:pt x="1695450" y="782386"/>
                </a:cubicBezTo>
                <a:cubicBezTo>
                  <a:pt x="2119822" y="938012"/>
                  <a:pt x="2575423" y="928262"/>
                  <a:pt x="2954324" y="1120940"/>
                </a:cubicBezTo>
                <a:cubicBezTo>
                  <a:pt x="2938251" y="1139269"/>
                  <a:pt x="2856502" y="1191535"/>
                  <a:pt x="2890028" y="1195435"/>
                </a:cubicBezTo>
                <a:cubicBezTo>
                  <a:pt x="2984178" y="1206748"/>
                  <a:pt x="3067767" y="1244971"/>
                  <a:pt x="3153652" y="1276563"/>
                </a:cubicBezTo>
                <a:cubicBezTo>
                  <a:pt x="3190855" y="1290216"/>
                  <a:pt x="3235862" y="1308157"/>
                  <a:pt x="3218410" y="1356911"/>
                </a:cubicBezTo>
                <a:cubicBezTo>
                  <a:pt x="3186719" y="1370562"/>
                  <a:pt x="3163296" y="1351451"/>
                  <a:pt x="3137118" y="1349891"/>
                </a:cubicBezTo>
                <a:cubicBezTo>
                  <a:pt x="3110480" y="1348331"/>
                  <a:pt x="3050773" y="1358471"/>
                  <a:pt x="3067309" y="1365102"/>
                </a:cubicBezTo>
                <a:cubicBezTo>
                  <a:pt x="3142629" y="1395136"/>
                  <a:pt x="3007143" y="1467292"/>
                  <a:pt x="3096243" y="1467292"/>
                </a:cubicBezTo>
                <a:cubicBezTo>
                  <a:pt x="3245506" y="1467681"/>
                  <a:pt x="3324961" y="1595613"/>
                  <a:pt x="3468716" y="1599125"/>
                </a:cubicBezTo>
                <a:cubicBezTo>
                  <a:pt x="3491677" y="1599513"/>
                  <a:pt x="3502700" y="1622137"/>
                  <a:pt x="3502241" y="1642029"/>
                </a:cubicBezTo>
                <a:cubicBezTo>
                  <a:pt x="3502241" y="1665822"/>
                  <a:pt x="3481116" y="1670112"/>
                  <a:pt x="3457692" y="1672453"/>
                </a:cubicBezTo>
                <a:cubicBezTo>
                  <a:pt x="3421868" y="1675962"/>
                  <a:pt x="3384667" y="1642029"/>
                  <a:pt x="3337362" y="1688053"/>
                </a:cubicBezTo>
                <a:cubicBezTo>
                  <a:pt x="3422329" y="1714966"/>
                  <a:pt x="3507294" y="1741878"/>
                  <a:pt x="3505915" y="1834318"/>
                </a:cubicBezTo>
                <a:cubicBezTo>
                  <a:pt x="3505457" y="1859279"/>
                  <a:pt x="3540820" y="1868640"/>
                  <a:pt x="3567458" y="1874880"/>
                </a:cubicBezTo>
                <a:cubicBezTo>
                  <a:pt x="3611549" y="1885023"/>
                  <a:pt x="3648750" y="1902965"/>
                  <a:pt x="3672634" y="1937678"/>
                </a:cubicBezTo>
                <a:cubicBezTo>
                  <a:pt x="3672172" y="1944308"/>
                  <a:pt x="3671715" y="1951329"/>
                  <a:pt x="3674470" y="1956789"/>
                </a:cubicBezTo>
                <a:cubicBezTo>
                  <a:pt x="3666664" y="2040646"/>
                  <a:pt x="3602363" y="2038306"/>
                  <a:pt x="3531176" y="2024266"/>
                </a:cubicBezTo>
                <a:cubicBezTo>
                  <a:pt x="3446211" y="2007103"/>
                  <a:pt x="3362164" y="1975900"/>
                  <a:pt x="3272604" y="2005933"/>
                </a:cubicBezTo>
                <a:cubicBezTo>
                  <a:pt x="3398905" y="2046107"/>
                  <a:pt x="3536229" y="2049228"/>
                  <a:pt x="3654720" y="2106564"/>
                </a:cubicBezTo>
                <a:cubicBezTo>
                  <a:pt x="3221166" y="2117095"/>
                  <a:pt x="2838130" y="1936116"/>
                  <a:pt x="2417892" y="1866690"/>
                </a:cubicBezTo>
                <a:cubicBezTo>
                  <a:pt x="2432130" y="1913105"/>
                  <a:pt x="2466114" y="1922465"/>
                  <a:pt x="2496888" y="1929487"/>
                </a:cubicBezTo>
                <a:cubicBezTo>
                  <a:pt x="2652123" y="1964590"/>
                  <a:pt x="2788067" y="2034408"/>
                  <a:pt x="2929526" y="2094862"/>
                </a:cubicBezTo>
                <a:cubicBezTo>
                  <a:pt x="2987851" y="2119825"/>
                  <a:pt x="3030106" y="2144789"/>
                  <a:pt x="3052152" y="2198613"/>
                </a:cubicBezTo>
                <a:cubicBezTo>
                  <a:pt x="3071903" y="2247367"/>
                  <a:pt x="3110021" y="2269990"/>
                  <a:pt x="3180748" y="2255948"/>
                </a:cubicBezTo>
                <a:cubicBezTo>
                  <a:pt x="3238157" y="2244246"/>
                  <a:pt x="3301078" y="2250487"/>
                  <a:pt x="3361244" y="2254777"/>
                </a:cubicBezTo>
                <a:cubicBezTo>
                  <a:pt x="3430596" y="2259459"/>
                  <a:pt x="3508213" y="2314455"/>
                  <a:pt x="3489382" y="2342926"/>
                </a:cubicBezTo>
                <a:cubicBezTo>
                  <a:pt x="3457233" y="2391292"/>
                  <a:pt x="3403498" y="2367110"/>
                  <a:pt x="3355733" y="2361649"/>
                </a:cubicBezTo>
                <a:cubicBezTo>
                  <a:pt x="3301537" y="2355018"/>
                  <a:pt x="3200957" y="2341367"/>
                  <a:pt x="3199121" y="2347216"/>
                </a:cubicBezTo>
                <a:cubicBezTo>
                  <a:pt x="3163754" y="2468518"/>
                  <a:pt x="2914827" y="2362819"/>
                  <a:pt x="2861091" y="2351896"/>
                </a:cubicBezTo>
                <a:cubicBezTo>
                  <a:pt x="2794038" y="2338245"/>
                  <a:pt x="2731116" y="2363208"/>
                  <a:pt x="2667278" y="2369058"/>
                </a:cubicBezTo>
                <a:cubicBezTo>
                  <a:pt x="2610328" y="2374518"/>
                  <a:pt x="2288376" y="2391292"/>
                  <a:pt x="2221781" y="2339805"/>
                </a:cubicBezTo>
                <a:cubicBezTo>
                  <a:pt x="2212595" y="2379978"/>
                  <a:pt x="2231884" y="2396361"/>
                  <a:pt x="2247961" y="2414693"/>
                </a:cubicBezTo>
                <a:cubicBezTo>
                  <a:pt x="2270465" y="2440824"/>
                  <a:pt x="2274138" y="2459157"/>
                  <a:pt x="2231425" y="2479828"/>
                </a:cubicBezTo>
                <a:cubicBezTo>
                  <a:pt x="2109717" y="2539115"/>
                  <a:pt x="2111557" y="2541065"/>
                  <a:pt x="2224996" y="2621414"/>
                </a:cubicBezTo>
                <a:cubicBezTo>
                  <a:pt x="2230509" y="2624923"/>
                  <a:pt x="2228211" y="2636624"/>
                  <a:pt x="2229131" y="2644426"/>
                </a:cubicBezTo>
                <a:cubicBezTo>
                  <a:pt x="2199276" y="2656906"/>
                  <a:pt x="2164373" y="2625703"/>
                  <a:pt x="2129466" y="2659247"/>
                </a:cubicBezTo>
                <a:cubicBezTo>
                  <a:pt x="2281487" y="2806680"/>
                  <a:pt x="2513421" y="2842953"/>
                  <a:pt x="2723312" y="2953726"/>
                </a:cubicBezTo>
                <a:cubicBezTo>
                  <a:pt x="2553377" y="2990389"/>
                  <a:pt x="2451419" y="2862456"/>
                  <a:pt x="2326496" y="2878838"/>
                </a:cubicBezTo>
                <a:cubicBezTo>
                  <a:pt x="2264036" y="2919012"/>
                  <a:pt x="2449582" y="2983367"/>
                  <a:pt x="2272759" y="3002480"/>
                </a:cubicBezTo>
                <a:cubicBezTo>
                  <a:pt x="2349461" y="3037583"/>
                  <a:pt x="2406411" y="3071905"/>
                  <a:pt x="2459226" y="3112471"/>
                </a:cubicBezTo>
                <a:cubicBezTo>
                  <a:pt x="2553377" y="3185016"/>
                  <a:pt x="2571749" y="3232602"/>
                  <a:pt x="2528117" y="3330111"/>
                </a:cubicBezTo>
                <a:cubicBezTo>
                  <a:pt x="2499642" y="3394076"/>
                  <a:pt x="2457848" y="3452973"/>
                  <a:pt x="2494590" y="3529029"/>
                </a:cubicBezTo>
                <a:cubicBezTo>
                  <a:pt x="2520308" y="3581294"/>
                  <a:pt x="2510206" y="3615617"/>
                  <a:pt x="2414677" y="3592215"/>
                </a:cubicBezTo>
                <a:cubicBezTo>
                  <a:pt x="2311799" y="3567251"/>
                  <a:pt x="2273221" y="3614057"/>
                  <a:pt x="2298940" y="3705716"/>
                </a:cubicBezTo>
                <a:cubicBezTo>
                  <a:pt x="2315473" y="3764612"/>
                  <a:pt x="2298020" y="3782553"/>
                  <a:pt x="2227294" y="3775921"/>
                </a:cubicBezTo>
                <a:cubicBezTo>
                  <a:pt x="2149215" y="3768512"/>
                  <a:pt x="2074811" y="3729898"/>
                  <a:pt x="1978366" y="3748620"/>
                </a:cubicBezTo>
                <a:cubicBezTo>
                  <a:pt x="2055522" y="3855492"/>
                  <a:pt x="2220403" y="3825068"/>
                  <a:pt x="2310421" y="3926868"/>
                </a:cubicBezTo>
                <a:cubicBezTo>
                  <a:pt x="2202950" y="3927259"/>
                  <a:pt x="2120739" y="3926868"/>
                  <a:pt x="2041285" y="3904635"/>
                </a:cubicBezTo>
                <a:cubicBezTo>
                  <a:pt x="2008216" y="3895664"/>
                  <a:pt x="1971934" y="3886305"/>
                  <a:pt x="1953565" y="3917116"/>
                </a:cubicBezTo>
                <a:cubicBezTo>
                  <a:pt x="1931978" y="3954170"/>
                  <a:pt x="1976527" y="3968211"/>
                  <a:pt x="2003623" y="3974842"/>
                </a:cubicBezTo>
                <a:cubicBezTo>
                  <a:pt x="2079866" y="3993563"/>
                  <a:pt x="2138192" y="4038028"/>
                  <a:pt x="2201114" y="4072742"/>
                </a:cubicBezTo>
                <a:cubicBezTo>
                  <a:pt x="2339356" y="4148800"/>
                  <a:pt x="2490917" y="4212375"/>
                  <a:pt x="2608032" y="4337967"/>
                </a:cubicBezTo>
                <a:cubicBezTo>
                  <a:pt x="2460606" y="4305983"/>
                  <a:pt x="2350838" y="4231487"/>
                  <a:pt x="2213973" y="4216277"/>
                </a:cubicBezTo>
                <a:cubicBezTo>
                  <a:pt x="2332467" y="4330557"/>
                  <a:pt x="2484945" y="4405834"/>
                  <a:pt x="2629158" y="4488911"/>
                </a:cubicBezTo>
                <a:cubicBezTo>
                  <a:pt x="2670494" y="4512315"/>
                  <a:pt x="2712289" y="4528306"/>
                  <a:pt x="2721471" y="4579399"/>
                </a:cubicBezTo>
                <a:cubicBezTo>
                  <a:pt x="2739385" y="4678470"/>
                  <a:pt x="2793121" y="4760378"/>
                  <a:pt x="2907939" y="4804062"/>
                </a:cubicBezTo>
                <a:cubicBezTo>
                  <a:pt x="2908859" y="4804452"/>
                  <a:pt x="2902428" y="4819274"/>
                  <a:pt x="2898753" y="4829414"/>
                </a:cubicBezTo>
                <a:cubicBezTo>
                  <a:pt x="2828485" y="4832536"/>
                  <a:pt x="2772912" y="4774028"/>
                  <a:pt x="2683352" y="4793141"/>
                </a:cubicBezTo>
                <a:cubicBezTo>
                  <a:pt x="2769239" y="4872708"/>
                  <a:pt x="2840885" y="4944087"/>
                  <a:pt x="2962594" y="4981920"/>
                </a:cubicBezTo>
                <a:cubicBezTo>
                  <a:pt x="3059960" y="5011952"/>
                  <a:pt x="3180289" y="5029503"/>
                  <a:pt x="3251019" y="5127012"/>
                </a:cubicBezTo>
                <a:cubicBezTo>
                  <a:pt x="3168808" y="5146126"/>
                  <a:pt x="3107723" y="5121944"/>
                  <a:pt x="3046180" y="5104781"/>
                </a:cubicBezTo>
                <a:cubicBezTo>
                  <a:pt x="2952030" y="5078258"/>
                  <a:pt x="2858796" y="5048226"/>
                  <a:pt x="2764646" y="5021703"/>
                </a:cubicBezTo>
                <a:cubicBezTo>
                  <a:pt x="2728821" y="5011563"/>
                  <a:pt x="2689782" y="5004540"/>
                  <a:pt x="2666820" y="5052905"/>
                </a:cubicBezTo>
                <a:cubicBezTo>
                  <a:pt x="2786691" y="5063047"/>
                  <a:pt x="2858337" y="5128575"/>
                  <a:pt x="2933657" y="5190198"/>
                </a:cubicBezTo>
                <a:cubicBezTo>
                  <a:pt x="2975911" y="5224912"/>
                  <a:pt x="3010358" y="5271328"/>
                  <a:pt x="3086598" y="5253776"/>
                </a:cubicBezTo>
                <a:cubicBezTo>
                  <a:pt x="3126554" y="5244415"/>
                  <a:pt x="3151814" y="5270547"/>
                  <a:pt x="3147680" y="5302531"/>
                </a:cubicBezTo>
                <a:cubicBezTo>
                  <a:pt x="3132525" y="5415251"/>
                  <a:pt x="3225759" y="5454645"/>
                  <a:pt x="3322204" y="5476487"/>
                </a:cubicBezTo>
                <a:cubicBezTo>
                  <a:pt x="3504998" y="5517440"/>
                  <a:pt x="3657018" y="5613779"/>
                  <a:pt x="3834758" y="5666434"/>
                </a:cubicBezTo>
                <a:cubicBezTo>
                  <a:pt x="4007445" y="5717529"/>
                  <a:pt x="4141095" y="5838830"/>
                  <a:pt x="4314240" y="5902409"/>
                </a:cubicBezTo>
                <a:cubicBezTo>
                  <a:pt x="4439624" y="5948433"/>
                  <a:pt x="4559494" y="6007718"/>
                  <a:pt x="4688552" y="6049453"/>
                </a:cubicBezTo>
                <a:cubicBezTo>
                  <a:pt x="4993968" y="6148131"/>
                  <a:pt x="5305360" y="6227308"/>
                  <a:pt x="5634660" y="6238620"/>
                </a:cubicBezTo>
                <a:cubicBezTo>
                  <a:pt x="5906549" y="6247590"/>
                  <a:pt x="8264931" y="6239010"/>
                  <a:pt x="9222980" y="4955397"/>
                </a:cubicBezTo>
                <a:cubicBezTo>
                  <a:pt x="9241350" y="4949155"/>
                  <a:pt x="9262017" y="4932775"/>
                  <a:pt x="9268448" y="4917173"/>
                </a:cubicBezTo>
                <a:cubicBezTo>
                  <a:pt x="9299220" y="4844235"/>
                  <a:pt x="9374540" y="4812644"/>
                  <a:pt x="9442512" y="4773251"/>
                </a:cubicBezTo>
                <a:cubicBezTo>
                  <a:pt x="9502220" y="4738536"/>
                  <a:pt x="9565600" y="4702263"/>
                  <a:pt x="9590400" y="4643756"/>
                </a:cubicBezTo>
                <a:cubicBezTo>
                  <a:pt x="9623008" y="4565749"/>
                  <a:pt x="9530236" y="4629716"/>
                  <a:pt x="9513242" y="4600073"/>
                </a:cubicBezTo>
                <a:cubicBezTo>
                  <a:pt x="9548605" y="4559509"/>
                  <a:pt x="9603261" y="4522454"/>
                  <a:pt x="9617498" y="4476430"/>
                </a:cubicBezTo>
                <a:cubicBezTo>
                  <a:pt x="9669394" y="4310276"/>
                  <a:pt x="9781460" y="4189364"/>
                  <a:pt x="9949094" y="4095364"/>
                </a:cubicBezTo>
                <a:cubicBezTo>
                  <a:pt x="9997318" y="4068452"/>
                  <a:pt x="10029007" y="4019306"/>
                  <a:pt x="10094686" y="4011507"/>
                </a:cubicBezTo>
                <a:cubicBezTo>
                  <a:pt x="10240735" y="3994345"/>
                  <a:pt x="10194808" y="3860171"/>
                  <a:pt x="10271967" y="3800497"/>
                </a:cubicBezTo>
                <a:cubicBezTo>
                  <a:pt x="10286662" y="3789184"/>
                  <a:pt x="10299980" y="3766953"/>
                  <a:pt x="10297226" y="3751742"/>
                </a:cubicBezTo>
                <a:cubicBezTo>
                  <a:pt x="10293091" y="3729898"/>
                  <a:pt x="10275639" y="3709227"/>
                  <a:pt x="10260943" y="3689723"/>
                </a:cubicBezTo>
                <a:cubicBezTo>
                  <a:pt x="10245786" y="3670222"/>
                  <a:pt x="10222825" y="3653061"/>
                  <a:pt x="10233847" y="3627319"/>
                </a:cubicBezTo>
                <a:cubicBezTo>
                  <a:pt x="10238437" y="3616788"/>
                  <a:pt x="10235225" y="3580125"/>
                  <a:pt x="10269209" y="3608986"/>
                </a:cubicBezTo>
                <a:cubicBezTo>
                  <a:pt x="10362443" y="3688165"/>
                  <a:pt x="10416637" y="3613279"/>
                  <a:pt x="10496550" y="3577393"/>
                </a:cubicBezTo>
                <a:cubicBezTo>
                  <a:pt x="10432253" y="3540340"/>
                  <a:pt x="10374383" y="3514208"/>
                  <a:pt x="10364738" y="3458823"/>
                </a:cubicBezTo>
                <a:cubicBezTo>
                  <a:pt x="10344991" y="3344542"/>
                  <a:pt x="10260485" y="3292277"/>
                  <a:pt x="10132346" y="3282137"/>
                </a:cubicBezTo>
                <a:cubicBezTo>
                  <a:pt x="10179650" y="3171757"/>
                  <a:pt x="10179650" y="3171757"/>
                  <a:pt x="10026712" y="3156543"/>
                </a:cubicBezTo>
                <a:cubicBezTo>
                  <a:pt x="10085499" y="3086337"/>
                  <a:pt x="10085499" y="3068396"/>
                  <a:pt x="10014312" y="3044213"/>
                </a:cubicBezTo>
                <a:cubicBezTo>
                  <a:pt x="9945880" y="3021201"/>
                  <a:pt x="9870100" y="3013401"/>
                  <a:pt x="9806718" y="2977907"/>
                </a:cubicBezTo>
                <a:cubicBezTo>
                  <a:pt x="9865047" y="2888199"/>
                  <a:pt x="9881580" y="2784060"/>
                  <a:pt x="10001912" y="2740374"/>
                </a:cubicBezTo>
                <a:cubicBezTo>
                  <a:pt x="10020741" y="2733743"/>
                  <a:pt x="10033600" y="2706830"/>
                  <a:pt x="10021662" y="2691231"/>
                </a:cubicBezTo>
                <a:cubicBezTo>
                  <a:pt x="9978030" y="2634675"/>
                  <a:pt x="10040492" y="2527414"/>
                  <a:pt x="9904546" y="2515322"/>
                </a:cubicBezTo>
                <a:cubicBezTo>
                  <a:pt x="9887552" y="2514152"/>
                  <a:pt x="9871936" y="2502450"/>
                  <a:pt x="9885256" y="2487240"/>
                </a:cubicBezTo>
                <a:cubicBezTo>
                  <a:pt x="9931184" y="2434196"/>
                  <a:pt x="9875611" y="2437706"/>
                  <a:pt x="9842085" y="2431074"/>
                </a:cubicBezTo>
                <a:cubicBezTo>
                  <a:pt x="9801668" y="2422884"/>
                  <a:pt x="9755740" y="2446287"/>
                  <a:pt x="9718078" y="2417424"/>
                </a:cubicBezTo>
                <a:cubicBezTo>
                  <a:pt x="9726806" y="2386999"/>
                  <a:pt x="9759413" y="2387390"/>
                  <a:pt x="9782378" y="2377641"/>
                </a:cubicBezTo>
                <a:cubicBezTo>
                  <a:pt x="9849430" y="2349558"/>
                  <a:pt x="9904086" y="2316013"/>
                  <a:pt x="9907302" y="2243078"/>
                </a:cubicBezTo>
                <a:cubicBezTo>
                  <a:pt x="9909596" y="2184182"/>
                  <a:pt x="9916946" y="2132305"/>
                  <a:pt x="9824171" y="2114365"/>
                </a:cubicBezTo>
                <a:cubicBezTo>
                  <a:pt x="9785593" y="2106953"/>
                  <a:pt x="9796616" y="2064440"/>
                  <a:pt x="9818662" y="2043377"/>
                </a:cubicBezTo>
                <a:cubicBezTo>
                  <a:pt x="9858160" y="2005933"/>
                  <a:pt x="9890766" y="1956008"/>
                  <a:pt x="9958740" y="1952499"/>
                </a:cubicBezTo>
                <a:cubicBezTo>
                  <a:pt x="10000075" y="1950158"/>
                  <a:pt x="10031764" y="1934556"/>
                  <a:pt x="10064374" y="1916615"/>
                </a:cubicBezTo>
                <a:cubicBezTo>
                  <a:pt x="10087795" y="1903743"/>
                  <a:pt x="10115810" y="1892823"/>
                  <a:pt x="10113055" y="1865131"/>
                </a:cubicBezTo>
                <a:cubicBezTo>
                  <a:pt x="10110302" y="1838607"/>
                  <a:pt x="10083203" y="1827686"/>
                  <a:pt x="10055646" y="1822227"/>
                </a:cubicBezTo>
                <a:cubicBezTo>
                  <a:pt x="9963792" y="1804675"/>
                  <a:pt x="9877448" y="1778933"/>
                  <a:pt x="9800748" y="1720036"/>
                </a:cubicBezTo>
                <a:cubicBezTo>
                  <a:pt x="9851726" y="1688834"/>
                  <a:pt x="9900410" y="1666211"/>
                  <a:pt x="9938071" y="1634617"/>
                </a:cubicBezTo>
                <a:cubicBezTo>
                  <a:pt x="10029007" y="1558172"/>
                  <a:pt x="9258802" y="1317517"/>
                  <a:pt x="9220224" y="1231709"/>
                </a:cubicBezTo>
                <a:cubicBezTo>
                  <a:pt x="9208284" y="1205187"/>
                  <a:pt x="9167410" y="1177883"/>
                  <a:pt x="9133419" y="1170083"/>
                </a:cubicBezTo>
                <a:cubicBezTo>
                  <a:pt x="8974052" y="1133420"/>
                  <a:pt x="8835810" y="1051123"/>
                  <a:pt x="8672768" y="1020699"/>
                </a:cubicBezTo>
                <a:cubicBezTo>
                  <a:pt x="8518912" y="991837"/>
                  <a:pt x="8367350" y="953222"/>
                  <a:pt x="8198797" y="915000"/>
                </a:cubicBezTo>
                <a:cubicBezTo>
                  <a:pt x="8302134" y="819048"/>
                  <a:pt x="8485382" y="830361"/>
                  <a:pt x="8528095" y="691898"/>
                </a:cubicBezTo>
                <a:cubicBezTo>
                  <a:pt x="8361379" y="656013"/>
                  <a:pt x="8185937" y="696968"/>
                  <a:pt x="8025190" y="640021"/>
                </a:cubicBezTo>
                <a:cubicBezTo>
                  <a:pt x="8011411" y="634954"/>
                  <a:pt x="7992579" y="640021"/>
                  <a:pt x="7976047" y="641584"/>
                </a:cubicBezTo>
                <a:cubicBezTo>
                  <a:pt x="7644909" y="672005"/>
                  <a:pt x="7315149" y="645484"/>
                  <a:pt x="6988604" y="607260"/>
                </a:cubicBezTo>
                <a:cubicBezTo>
                  <a:pt x="6518305" y="552656"/>
                  <a:pt x="6046170" y="517941"/>
                  <a:pt x="5573116" y="493368"/>
                </a:cubicBezTo>
                <a:cubicBezTo>
                  <a:pt x="5182272" y="473086"/>
                  <a:pt x="4790511" y="464116"/>
                  <a:pt x="4401503" y="425112"/>
                </a:cubicBezTo>
                <a:cubicBezTo>
                  <a:pt x="3985401" y="383379"/>
                  <a:pt x="3569756" y="336184"/>
                  <a:pt x="3154109" y="292499"/>
                </a:cubicBezTo>
                <a:cubicBezTo>
                  <a:pt x="3135280" y="290549"/>
                  <a:pt x="3114499" y="284406"/>
                  <a:pt x="3094406" y="283966"/>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B31A1AC6-613B-6364-57FB-5402AAE7588A}"/>
              </a:ext>
            </a:extLst>
          </p:cNvPr>
          <p:cNvPicPr>
            <a:picLocks noChangeAspect="1"/>
          </p:cNvPicPr>
          <p:nvPr/>
        </p:nvPicPr>
        <p:blipFill>
          <a:blip r:embed="rId2"/>
          <a:stretch>
            <a:fillRect/>
          </a:stretch>
        </p:blipFill>
        <p:spPr>
          <a:xfrm>
            <a:off x="4172233" y="1201003"/>
            <a:ext cx="4107976" cy="4107976"/>
          </a:xfrm>
          <a:prstGeom prst="rect">
            <a:avLst/>
          </a:prstGeom>
        </p:spPr>
      </p:pic>
    </p:spTree>
    <p:extLst>
      <p:ext uri="{BB962C8B-B14F-4D97-AF65-F5344CB8AC3E}">
        <p14:creationId xmlns:p14="http://schemas.microsoft.com/office/powerpoint/2010/main" val="3889398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2CC6F-1329-94F8-A47F-1FCB2C6EDF88}"/>
              </a:ext>
            </a:extLst>
          </p:cNvPr>
          <p:cNvSpPr>
            <a:spLocks noGrp="1"/>
          </p:cNvSpPr>
          <p:nvPr>
            <p:ph type="title"/>
          </p:nvPr>
        </p:nvSpPr>
        <p:spPr/>
        <p:txBody>
          <a:bodyPr/>
          <a:lstStyle/>
          <a:p>
            <a:r>
              <a:rPr lang="en-US" dirty="0"/>
              <a:t>Nanjing Abdominal Map</a:t>
            </a:r>
          </a:p>
        </p:txBody>
      </p:sp>
      <p:sp>
        <p:nvSpPr>
          <p:cNvPr id="3" name="Content Placeholder 2">
            <a:extLst>
              <a:ext uri="{FF2B5EF4-FFF2-40B4-BE49-F238E27FC236}">
                <a16:creationId xmlns:a16="http://schemas.microsoft.com/office/drawing/2014/main" id="{AA2890CF-CA29-36BA-94DA-B969C6124E80}"/>
              </a:ext>
            </a:extLst>
          </p:cNvPr>
          <p:cNvSpPr>
            <a:spLocks noGrp="1"/>
          </p:cNvSpPr>
          <p:nvPr>
            <p:ph idx="1"/>
          </p:nvPr>
        </p:nvSpPr>
        <p:spPr/>
        <p:txBody>
          <a:bodyPr>
            <a:normAutofit fontScale="85000" lnSpcReduction="20000"/>
          </a:bodyPr>
          <a:lstStyle/>
          <a:p>
            <a:r>
              <a:rPr lang="en-US" dirty="0"/>
              <a:t>One can also palpate the abdomen (per the Nanjing)  to find which zone can correlate the Ji with a particular viscera. One looks at the associative region after the finding the root visceral diseased quality in the pulse. Physician ought to palpate the whole pulse bilaterally with three fingers of both hands simultaneously, looking for the overall pulse sensation. </a:t>
            </a:r>
          </a:p>
          <a:p>
            <a:pPr marL="0" indent="0">
              <a:buNone/>
            </a:pPr>
            <a:r>
              <a:rPr lang="en-US" dirty="0"/>
              <a:t>Liver pulse– Urgent wiry is Liver evil (needle the left side)</a:t>
            </a:r>
          </a:p>
          <a:p>
            <a:pPr marL="0" indent="0">
              <a:buNone/>
            </a:pPr>
            <a:r>
              <a:rPr lang="en-US" dirty="0"/>
              <a:t>Heart pulse- Floating surging big (epigastrium)</a:t>
            </a:r>
          </a:p>
          <a:p>
            <a:pPr marL="0" indent="0">
              <a:buNone/>
            </a:pPr>
            <a:r>
              <a:rPr lang="en-US" dirty="0"/>
              <a:t>Spleen- Relaxed soggy (needle the center)</a:t>
            </a:r>
          </a:p>
          <a:p>
            <a:pPr marL="0" indent="0">
              <a:buNone/>
            </a:pPr>
            <a:r>
              <a:rPr lang="en-US" dirty="0"/>
              <a:t>Lung- Short, stagnant, choppy (needle the right side)</a:t>
            </a:r>
          </a:p>
          <a:p>
            <a:pPr marL="0" indent="0">
              <a:buNone/>
            </a:pPr>
            <a:r>
              <a:rPr lang="en-US" dirty="0"/>
              <a:t>Kidney- Deep tight (below the umbilicus)</a:t>
            </a:r>
          </a:p>
          <a:p>
            <a:pPr marL="0" indent="0">
              <a:buNone/>
            </a:pPr>
            <a:endParaRPr lang="en-US" dirty="0"/>
          </a:p>
          <a:p>
            <a:pPr marL="0" indent="0">
              <a:buNone/>
            </a:pPr>
            <a:r>
              <a:rPr lang="en-US" altLang="zh-TW" dirty="0"/>
              <a:t>Also if pulse is forceful, needle the Luo point. And if pulse is Forceless, needle the source point of the associated Zang</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9766540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51965B-D3D2-08DC-E22A-26CE3AB865D4}"/>
              </a:ext>
            </a:extLst>
          </p:cNvPr>
          <p:cNvSpPr>
            <a:spLocks noGrp="1"/>
          </p:cNvSpPr>
          <p:nvPr>
            <p:ph type="title"/>
          </p:nvPr>
        </p:nvSpPr>
        <p:spPr>
          <a:xfrm>
            <a:off x="6739128" y="638089"/>
            <a:ext cx="4818888" cy="1476801"/>
          </a:xfrm>
        </p:spPr>
        <p:txBody>
          <a:bodyPr anchor="b">
            <a:normAutofit fontScale="90000"/>
          </a:bodyPr>
          <a:lstStyle/>
          <a:p>
            <a:r>
              <a:rPr lang="en-US" sz="5400" dirty="0"/>
              <a:t>Nanjing pulse map</a:t>
            </a:r>
          </a:p>
        </p:txBody>
      </p:sp>
      <p:pic>
        <p:nvPicPr>
          <p:cNvPr id="4" name="Picture 3">
            <a:extLst>
              <a:ext uri="{FF2B5EF4-FFF2-40B4-BE49-F238E27FC236}">
                <a16:creationId xmlns:a16="http://schemas.microsoft.com/office/drawing/2014/main" id="{3D468C09-58D5-EA09-31A7-EDC6DFE663D8}"/>
              </a:ext>
            </a:extLst>
          </p:cNvPr>
          <p:cNvPicPr>
            <a:picLocks noChangeAspect="1"/>
          </p:cNvPicPr>
          <p:nvPr/>
        </p:nvPicPr>
        <p:blipFill>
          <a:blip r:embed="rId2"/>
          <a:stretch>
            <a:fillRect/>
          </a:stretch>
        </p:blipFill>
        <p:spPr>
          <a:xfrm>
            <a:off x="669112" y="640080"/>
            <a:ext cx="5382616" cy="5577840"/>
          </a:xfrm>
          <a:prstGeom prst="rect">
            <a:avLst/>
          </a:prstGeom>
        </p:spPr>
      </p:pic>
      <p:sp>
        <p:nvSpPr>
          <p:cNvPr id="14"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952E667-EB49-6EA4-8AA4-0AE08A95B874}"/>
              </a:ext>
            </a:extLst>
          </p:cNvPr>
          <p:cNvSpPr>
            <a:spLocks noGrp="1"/>
          </p:cNvSpPr>
          <p:nvPr>
            <p:ph idx="1"/>
          </p:nvPr>
        </p:nvSpPr>
        <p:spPr>
          <a:xfrm>
            <a:off x="6739128" y="2664886"/>
            <a:ext cx="4818888" cy="3550789"/>
          </a:xfrm>
        </p:spPr>
        <p:txBody>
          <a:bodyPr anchor="t">
            <a:normAutofit/>
          </a:bodyPr>
          <a:lstStyle/>
          <a:p>
            <a:r>
              <a:rPr lang="en-US" sz="2200"/>
              <a:t>Top of Abdomen= Heart</a:t>
            </a:r>
          </a:p>
          <a:p>
            <a:r>
              <a:rPr lang="en-US" sz="2200"/>
              <a:t>Lower abdomen= Kidney</a:t>
            </a:r>
          </a:p>
          <a:p>
            <a:r>
              <a:rPr lang="en-US" sz="2200"/>
              <a:t>Center= Spleen </a:t>
            </a:r>
          </a:p>
          <a:p>
            <a:r>
              <a:rPr lang="en-US" sz="2200"/>
              <a:t>Right= Lung</a:t>
            </a:r>
          </a:p>
          <a:p>
            <a:r>
              <a:rPr lang="en-US" sz="2200"/>
              <a:t>Left= Liver</a:t>
            </a:r>
          </a:p>
          <a:p>
            <a:endParaRPr lang="en-US" sz="2200"/>
          </a:p>
        </p:txBody>
      </p:sp>
    </p:spTree>
    <p:extLst>
      <p:ext uri="{BB962C8B-B14F-4D97-AF65-F5344CB8AC3E}">
        <p14:creationId xmlns:p14="http://schemas.microsoft.com/office/powerpoint/2010/main" val="15002693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9D479-1818-9CBD-12FD-08CDB56487D4}"/>
              </a:ext>
            </a:extLst>
          </p:cNvPr>
          <p:cNvSpPr>
            <a:spLocks noGrp="1"/>
          </p:cNvSpPr>
          <p:nvPr>
            <p:ph type="title"/>
          </p:nvPr>
        </p:nvSpPr>
        <p:spPr/>
        <p:txBody>
          <a:bodyPr/>
          <a:lstStyle/>
          <a:p>
            <a:r>
              <a:rPr lang="en-US" dirty="0"/>
              <a:t>Tu Xing </a:t>
            </a:r>
            <a:r>
              <a:rPr lang="zh-TW" altLang="en-US" dirty="0"/>
              <a:t>土興 </a:t>
            </a:r>
            <a:r>
              <a:rPr lang="en-US" dirty="0"/>
              <a:t>Tu Xing (unnumbered) </a:t>
            </a:r>
          </a:p>
        </p:txBody>
      </p:sp>
      <p:sp>
        <p:nvSpPr>
          <p:cNvPr id="3" name="Content Placeholder 2">
            <a:extLst>
              <a:ext uri="{FF2B5EF4-FFF2-40B4-BE49-F238E27FC236}">
                <a16:creationId xmlns:a16="http://schemas.microsoft.com/office/drawing/2014/main" id="{218C2EA7-8FF3-5414-243C-535F52729687}"/>
              </a:ext>
            </a:extLst>
          </p:cNvPr>
          <p:cNvSpPr>
            <a:spLocks noGrp="1"/>
          </p:cNvSpPr>
          <p:nvPr>
            <p:ph idx="1"/>
          </p:nvPr>
        </p:nvSpPr>
        <p:spPr/>
        <p:txBody>
          <a:bodyPr>
            <a:normAutofit fontScale="92500" lnSpcReduction="10000"/>
          </a:bodyPr>
          <a:lstStyle/>
          <a:p>
            <a:r>
              <a:rPr lang="zh-TW" altLang="en-US" dirty="0"/>
              <a:t>興 </a:t>
            </a:r>
            <a:r>
              <a:rPr lang="en-US" dirty="0"/>
              <a:t>Xing has many meanings, can mean Prosper, revive, arousal, </a:t>
            </a:r>
            <a:r>
              <a:rPr lang="en-US" dirty="0" err="1"/>
              <a:t>etc</a:t>
            </a:r>
            <a:endParaRPr lang="en-US" dirty="0"/>
          </a:p>
          <a:p>
            <a:r>
              <a:rPr lang="en-US" dirty="0"/>
              <a:t>So can be rendered as Earth Prosper, Earth revival, Earth arousal.. </a:t>
            </a:r>
          </a:p>
          <a:p>
            <a:r>
              <a:rPr lang="en-US" dirty="0"/>
              <a:t>Location: Palm side, on the middle finger. In the center of the first proximal phalange, go down 3 fen is Tu </a:t>
            </a:r>
            <a:r>
              <a:rPr lang="en-US" dirty="0" err="1"/>
              <a:t>xing</a:t>
            </a:r>
            <a:r>
              <a:rPr lang="en-US" dirty="0"/>
              <a:t> Yi. 3 fen above is Tu </a:t>
            </a:r>
            <a:r>
              <a:rPr lang="en-US" dirty="0" err="1"/>
              <a:t>xing</a:t>
            </a:r>
            <a:r>
              <a:rPr lang="en-US" dirty="0"/>
              <a:t> er. </a:t>
            </a:r>
          </a:p>
          <a:p>
            <a:r>
              <a:rPr lang="en-US" dirty="0"/>
              <a:t>Shen jing: Spleen stomach </a:t>
            </a:r>
            <a:r>
              <a:rPr lang="en-US" dirty="0" err="1"/>
              <a:t>shen</a:t>
            </a:r>
            <a:r>
              <a:rPr lang="en-US" dirty="0"/>
              <a:t> jing for both Tu </a:t>
            </a:r>
            <a:r>
              <a:rPr lang="en-US" dirty="0" err="1"/>
              <a:t>xing</a:t>
            </a:r>
            <a:r>
              <a:rPr lang="en-US" dirty="0"/>
              <a:t> Yi and Er, liver branch </a:t>
            </a:r>
            <a:r>
              <a:rPr lang="en-US" dirty="0" err="1"/>
              <a:t>shen</a:t>
            </a:r>
            <a:r>
              <a:rPr lang="en-US" dirty="0"/>
              <a:t> </a:t>
            </a:r>
            <a:r>
              <a:rPr lang="en-US" dirty="0" err="1"/>
              <a:t>jin</a:t>
            </a:r>
            <a:r>
              <a:rPr lang="en-US" dirty="0"/>
              <a:t> for Tu </a:t>
            </a:r>
            <a:r>
              <a:rPr lang="en-US" dirty="0" err="1"/>
              <a:t>xing</a:t>
            </a:r>
            <a:r>
              <a:rPr lang="en-US" dirty="0"/>
              <a:t> er</a:t>
            </a:r>
          </a:p>
          <a:p>
            <a:r>
              <a:rPr lang="en-US" dirty="0"/>
              <a:t>Indications: Chronic stomach cancer, gastritis, acute enteritis, splenomegaly, hypochondriac pain, stomach fire pain, forehead pain, tooth and gum pain </a:t>
            </a:r>
          </a:p>
          <a:p>
            <a:r>
              <a:rPr lang="zh-TW" altLang="en-US" dirty="0"/>
              <a:t>慢性胃腺癌，胃炎，急性腸炎，脾腫大，兩脅痛，胃火牙痛，前額頭痛，齒齦痛</a:t>
            </a:r>
            <a:endParaRPr lang="en-US" dirty="0"/>
          </a:p>
        </p:txBody>
      </p:sp>
    </p:spTree>
    <p:extLst>
      <p:ext uri="{BB962C8B-B14F-4D97-AF65-F5344CB8AC3E}">
        <p14:creationId xmlns:p14="http://schemas.microsoft.com/office/powerpoint/2010/main" val="4117877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he image depicts a serene, starry night sky filled with sparkling, shimmering stars and clouds.&#10;&#10;AI-generated content may be incorrect.">
            <a:extLst>
              <a:ext uri="{FF2B5EF4-FFF2-40B4-BE49-F238E27FC236}">
                <a16:creationId xmlns:a16="http://schemas.microsoft.com/office/drawing/2014/main" id="{8B65C5C7-026A-B2E8-2314-0D866ACF751F}"/>
              </a:ext>
            </a:extLst>
          </p:cNvPr>
          <p:cNvPicPr>
            <a:picLocks noChangeAspect="1"/>
          </p:cNvPicPr>
          <p:nvPr/>
        </p:nvPicPr>
        <p:blipFill>
          <a:blip r:embed="rId3"/>
          <a:srcRect r="5882" b="-1"/>
          <a:stretch>
            <a:fillRect/>
          </a:stretch>
        </p:blipFill>
        <p:spPr>
          <a:xfrm>
            <a:off x="2522356" y="10"/>
            <a:ext cx="9669642" cy="6857990"/>
          </a:xfrm>
          <a:prstGeom prst="rect">
            <a:avLst/>
          </a:prstGeom>
        </p:spPr>
      </p:pic>
      <p:sp>
        <p:nvSpPr>
          <p:cNvPr id="24" name="Rectangle 2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A55590-3958-EE4D-88A3-C481BFA207AE}"/>
              </a:ext>
            </a:extLst>
          </p:cNvPr>
          <p:cNvSpPr>
            <a:spLocks noGrp="1"/>
          </p:cNvSpPr>
          <p:nvPr>
            <p:ph type="title"/>
          </p:nvPr>
        </p:nvSpPr>
        <p:spPr>
          <a:xfrm>
            <a:off x="838200" y="365125"/>
            <a:ext cx="3822189" cy="1899912"/>
          </a:xfrm>
        </p:spPr>
        <p:txBody>
          <a:bodyPr>
            <a:normAutofit/>
          </a:bodyPr>
          <a:lstStyle/>
          <a:p>
            <a:r>
              <a:rPr lang="en-US" sz="4000"/>
              <a:t>Follow the Cloud</a:t>
            </a:r>
          </a:p>
        </p:txBody>
      </p:sp>
      <p:sp>
        <p:nvSpPr>
          <p:cNvPr id="3" name="Content Placeholder 2">
            <a:extLst>
              <a:ext uri="{FF2B5EF4-FFF2-40B4-BE49-F238E27FC236}">
                <a16:creationId xmlns:a16="http://schemas.microsoft.com/office/drawing/2014/main" id="{CA2BCC6E-3A04-93B9-FB45-9F0CDC9388BD}"/>
              </a:ext>
            </a:extLst>
          </p:cNvPr>
          <p:cNvSpPr>
            <a:spLocks noGrp="1"/>
          </p:cNvSpPr>
          <p:nvPr>
            <p:ph idx="1"/>
          </p:nvPr>
        </p:nvSpPr>
        <p:spPr>
          <a:xfrm>
            <a:off x="838200" y="2434201"/>
            <a:ext cx="3822189" cy="3742762"/>
          </a:xfrm>
        </p:spPr>
        <p:txBody>
          <a:bodyPr>
            <a:normAutofit/>
          </a:bodyPr>
          <a:lstStyle/>
          <a:p>
            <a:pPr marL="0" indent="0">
              <a:buNone/>
            </a:pPr>
            <a:r>
              <a:rPr lang="en-US" sz="2000" dirty="0"/>
              <a:t>Follow me on: </a:t>
            </a:r>
          </a:p>
          <a:p>
            <a:pPr marL="0" indent="0">
              <a:buNone/>
            </a:pPr>
            <a:r>
              <a:rPr lang="en-US" sz="2000" dirty="0"/>
              <a:t>1. I</a:t>
            </a:r>
            <a:r>
              <a:rPr lang="en-US" sz="2000" b="1" dirty="0"/>
              <a:t>van Cloud </a:t>
            </a:r>
            <a:r>
              <a:rPr lang="en-US" sz="2000" dirty="0"/>
              <a:t>(FB page) </a:t>
            </a:r>
          </a:p>
          <a:p>
            <a:pPr marL="0" indent="0">
              <a:buNone/>
            </a:pPr>
            <a:r>
              <a:rPr lang="en-US" sz="2000" dirty="0"/>
              <a:t>2. </a:t>
            </a:r>
            <a:r>
              <a:rPr lang="en-US" sz="2000" b="1" dirty="0"/>
              <a:t>Academy of Source Based Medicine </a:t>
            </a:r>
            <a:r>
              <a:rPr lang="en-US" sz="2000" dirty="0"/>
              <a:t>on Instagram and Facebook </a:t>
            </a:r>
          </a:p>
          <a:p>
            <a:pPr marL="0" indent="0">
              <a:buNone/>
            </a:pPr>
            <a:r>
              <a:rPr lang="en-US" sz="2000" dirty="0"/>
              <a:t>https://www.facebook.com/sourcebasedmed</a:t>
            </a:r>
          </a:p>
          <a:p>
            <a:pPr marL="0" indent="0">
              <a:buNone/>
            </a:pPr>
            <a:r>
              <a:rPr lang="en-US" sz="2000" dirty="0"/>
              <a:t>https://www.instagram.com/asbmcm</a:t>
            </a:r>
          </a:p>
          <a:p>
            <a:pPr marL="0" indent="0">
              <a:buNone/>
            </a:pPr>
            <a:endParaRPr lang="en-US" sz="2000" dirty="0"/>
          </a:p>
        </p:txBody>
      </p:sp>
    </p:spTree>
    <p:extLst>
      <p:ext uri="{BB962C8B-B14F-4D97-AF65-F5344CB8AC3E}">
        <p14:creationId xmlns:p14="http://schemas.microsoft.com/office/powerpoint/2010/main" val="19112569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hand is holding a small needle, with a thread or small piece of material attached to it.&#10;&#10;AI-generated content may be incorrect.">
            <a:extLst>
              <a:ext uri="{FF2B5EF4-FFF2-40B4-BE49-F238E27FC236}">
                <a16:creationId xmlns:a16="http://schemas.microsoft.com/office/drawing/2014/main" id="{82681C56-720E-B79D-807A-3306FD4BF229}"/>
              </a:ext>
            </a:extLst>
          </p:cNvPr>
          <p:cNvPicPr>
            <a:picLocks noChangeAspect="1"/>
          </p:cNvPicPr>
          <p:nvPr/>
        </p:nvPicPr>
        <p:blipFill>
          <a:blip r:embed="rId2"/>
          <a:stretch>
            <a:fillRect/>
          </a:stretch>
        </p:blipFill>
        <p:spPr>
          <a:xfrm>
            <a:off x="1297644" y="643467"/>
            <a:ext cx="3983312" cy="5571066"/>
          </a:xfrm>
          <a:prstGeom prst="rect">
            <a:avLst/>
          </a:prstGeom>
        </p:spPr>
      </p:pic>
      <p:pic>
        <p:nvPicPr>
          <p:cNvPr id="3" name="Picture 2" descr="A hand gesture of a raised hand with fingers extended.&#10;&#10;AI-generated content may be incorrect.">
            <a:extLst>
              <a:ext uri="{FF2B5EF4-FFF2-40B4-BE49-F238E27FC236}">
                <a16:creationId xmlns:a16="http://schemas.microsoft.com/office/drawing/2014/main" id="{A18D6831-3AB1-F346-89DC-6ED4C551ACB0}"/>
              </a:ext>
            </a:extLst>
          </p:cNvPr>
          <p:cNvPicPr>
            <a:picLocks noChangeAspect="1"/>
          </p:cNvPicPr>
          <p:nvPr/>
        </p:nvPicPr>
        <p:blipFill>
          <a:blip r:embed="rId3"/>
          <a:stretch>
            <a:fillRect/>
          </a:stretch>
        </p:blipFill>
        <p:spPr>
          <a:xfrm>
            <a:off x="6458393" y="643467"/>
            <a:ext cx="4888610" cy="5571066"/>
          </a:xfrm>
          <a:prstGeom prst="rect">
            <a:avLst/>
          </a:prstGeom>
        </p:spPr>
      </p:pic>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04C795A5-4EF0-08A8-F60E-A39477C190CE}"/>
                  </a:ext>
                </a:extLst>
              </p14:cNvPr>
              <p14:cNvContentPartPr/>
              <p14:nvPr/>
            </p14:nvContentPartPr>
            <p14:xfrm>
              <a:off x="9296040" y="2673160"/>
              <a:ext cx="360" cy="360"/>
            </p14:xfrm>
          </p:contentPart>
        </mc:Choice>
        <mc:Fallback xmlns="">
          <p:pic>
            <p:nvPicPr>
              <p:cNvPr id="6" name="Ink 5">
                <a:extLst>
                  <a:ext uri="{FF2B5EF4-FFF2-40B4-BE49-F238E27FC236}">
                    <a16:creationId xmlns:a16="http://schemas.microsoft.com/office/drawing/2014/main" id="{04C795A5-4EF0-08A8-F60E-A39477C190CE}"/>
                  </a:ext>
                </a:extLst>
              </p:cNvPr>
              <p:cNvPicPr/>
              <p:nvPr/>
            </p:nvPicPr>
            <p:blipFill>
              <a:blip r:embed="rId5"/>
              <a:stretch>
                <a:fillRect/>
              </a:stretch>
            </p:blipFill>
            <p:spPr>
              <a:xfrm>
                <a:off x="9233400" y="261016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B143C377-36AC-52D9-85C2-82C35A29ED83}"/>
                  </a:ext>
                </a:extLst>
              </p14:cNvPr>
              <p14:cNvContentPartPr/>
              <p14:nvPr/>
            </p14:nvContentPartPr>
            <p14:xfrm>
              <a:off x="9277320" y="2438440"/>
              <a:ext cx="360" cy="360"/>
            </p14:xfrm>
          </p:contentPart>
        </mc:Choice>
        <mc:Fallback xmlns="">
          <p:pic>
            <p:nvPicPr>
              <p:cNvPr id="8" name="Ink 7">
                <a:extLst>
                  <a:ext uri="{FF2B5EF4-FFF2-40B4-BE49-F238E27FC236}">
                    <a16:creationId xmlns:a16="http://schemas.microsoft.com/office/drawing/2014/main" id="{B143C377-36AC-52D9-85C2-82C35A29ED83}"/>
                  </a:ext>
                </a:extLst>
              </p:cNvPr>
              <p:cNvPicPr/>
              <p:nvPr/>
            </p:nvPicPr>
            <p:blipFill>
              <a:blip r:embed="rId5"/>
              <a:stretch>
                <a:fillRect/>
              </a:stretch>
            </p:blipFill>
            <p:spPr>
              <a:xfrm>
                <a:off x="9214680" y="2375440"/>
                <a:ext cx="126000" cy="126000"/>
              </a:xfrm>
              <a:prstGeom prst="rect">
                <a:avLst/>
              </a:prstGeom>
            </p:spPr>
          </p:pic>
        </mc:Fallback>
      </mc:AlternateContent>
    </p:spTree>
    <p:extLst>
      <p:ext uri="{BB962C8B-B14F-4D97-AF65-F5344CB8AC3E}">
        <p14:creationId xmlns:p14="http://schemas.microsoft.com/office/powerpoint/2010/main" val="20277143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E5A45-9703-7B27-FEBE-25C8E239EC9E}"/>
              </a:ext>
            </a:extLst>
          </p:cNvPr>
          <p:cNvSpPr>
            <a:spLocks noGrp="1"/>
          </p:cNvSpPr>
          <p:nvPr>
            <p:ph type="title"/>
          </p:nvPr>
        </p:nvSpPr>
        <p:spPr/>
        <p:txBody>
          <a:bodyPr/>
          <a:lstStyle/>
          <a:p>
            <a:r>
              <a:rPr lang="en-US" dirty="0"/>
              <a:t>Tu Hang </a:t>
            </a:r>
            <a:r>
              <a:rPr lang="en-US" dirty="0" err="1"/>
              <a:t>土航</a:t>
            </a:r>
            <a:r>
              <a:rPr lang="en-US" dirty="0"/>
              <a:t> Earth Boat (two points)</a:t>
            </a:r>
          </a:p>
        </p:txBody>
      </p:sp>
      <p:sp>
        <p:nvSpPr>
          <p:cNvPr id="3" name="Content Placeholder 2">
            <a:extLst>
              <a:ext uri="{FF2B5EF4-FFF2-40B4-BE49-F238E27FC236}">
                <a16:creationId xmlns:a16="http://schemas.microsoft.com/office/drawing/2014/main" id="{B3AB858B-C461-BFF6-68D1-A335378F6FFE}"/>
              </a:ext>
            </a:extLst>
          </p:cNvPr>
          <p:cNvSpPr>
            <a:spLocks noGrp="1"/>
          </p:cNvSpPr>
          <p:nvPr>
            <p:ph idx="1"/>
          </p:nvPr>
        </p:nvSpPr>
        <p:spPr/>
        <p:txBody>
          <a:bodyPr>
            <a:normAutofit fontScale="92500" lnSpcReduction="10000"/>
          </a:bodyPr>
          <a:lstStyle/>
          <a:p>
            <a:r>
              <a:rPr lang="en-US" dirty="0"/>
              <a:t>Shen Jing: Spleen </a:t>
            </a:r>
            <a:r>
              <a:rPr lang="en-US" dirty="0" err="1"/>
              <a:t>shen</a:t>
            </a:r>
            <a:r>
              <a:rPr lang="en-US" dirty="0"/>
              <a:t> jing</a:t>
            </a:r>
          </a:p>
          <a:p>
            <a:r>
              <a:rPr lang="en-US" dirty="0"/>
              <a:t>Location: Palm side, center of distal and second phalange of Ring finger.</a:t>
            </a:r>
          </a:p>
          <a:p>
            <a:r>
              <a:rPr lang="en-US" dirty="0"/>
              <a:t>Center of distal phalange is Tu Hang Yi, center of middle </a:t>
            </a:r>
            <a:r>
              <a:rPr lang="en-US" dirty="0" err="1"/>
              <a:t>phlange</a:t>
            </a:r>
            <a:r>
              <a:rPr lang="en-US" dirty="0"/>
              <a:t> is Tu Hang Er</a:t>
            </a:r>
          </a:p>
          <a:p>
            <a:r>
              <a:rPr lang="zh-TW" altLang="en-US" dirty="0"/>
              <a:t>穴位：手掌，無名指第一節正中央點</a:t>
            </a:r>
          </a:p>
          <a:p>
            <a:r>
              <a:rPr lang="en-US" dirty="0"/>
              <a:t>Indications: Head dizziness, vomiting, stomach distention, asthma, foot numbness, lower leg outer side pain, abdominal pain, dizziness/ cloudy head</a:t>
            </a:r>
          </a:p>
          <a:p>
            <a:r>
              <a:rPr lang="en-US" dirty="0"/>
              <a:t> </a:t>
            </a:r>
            <a:r>
              <a:rPr lang="zh-TW" altLang="en-US" dirty="0"/>
              <a:t>主治：頭昏、嘔吐、胃脹、氣喘</a:t>
            </a:r>
            <a:r>
              <a:rPr lang="en-US" altLang="zh-TW" dirty="0"/>
              <a:t>, </a:t>
            </a:r>
            <a:r>
              <a:rPr lang="zh-TW" altLang="en-US" dirty="0"/>
              <a:t>腳麻、小腿外側痛、腹痛、頭昏 </a:t>
            </a:r>
            <a:r>
              <a:rPr lang="en-US" altLang="zh-TW" dirty="0"/>
              <a:t>(</a:t>
            </a:r>
            <a:r>
              <a:rPr lang="en-US" dirty="0"/>
              <a:t>Special effect Abdominal pain </a:t>
            </a:r>
            <a:r>
              <a:rPr lang="zh-TW" altLang="en-US" dirty="0"/>
              <a:t>特效主治：腹痛</a:t>
            </a:r>
            <a:r>
              <a:rPr lang="en-US" altLang="zh-TW" dirty="0"/>
              <a:t>)</a:t>
            </a:r>
          </a:p>
          <a:p>
            <a:endParaRPr lang="en-US" dirty="0"/>
          </a:p>
        </p:txBody>
      </p:sp>
    </p:spTree>
    <p:extLst>
      <p:ext uri="{BB962C8B-B14F-4D97-AF65-F5344CB8AC3E}">
        <p14:creationId xmlns:p14="http://schemas.microsoft.com/office/powerpoint/2010/main" val="36379546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Mao Shou Lian Hua&#10;&#10;AI-generated content may be incorrect.">
            <a:extLst>
              <a:ext uri="{FF2B5EF4-FFF2-40B4-BE49-F238E27FC236}">
                <a16:creationId xmlns:a16="http://schemas.microsoft.com/office/drawing/2014/main" id="{FC34B0E2-67CA-772A-2BBC-2F7A50A8DEBB}"/>
              </a:ext>
            </a:extLst>
          </p:cNvPr>
          <p:cNvPicPr>
            <a:picLocks noChangeAspect="1"/>
          </p:cNvPicPr>
          <p:nvPr/>
        </p:nvPicPr>
        <p:blipFill>
          <a:blip r:embed="rId2"/>
          <a:stretch>
            <a:fillRect/>
          </a:stretch>
        </p:blipFill>
        <p:spPr>
          <a:xfrm>
            <a:off x="643467" y="648207"/>
            <a:ext cx="10905066" cy="5561585"/>
          </a:xfrm>
          <a:prstGeom prst="rect">
            <a:avLst/>
          </a:prstGeom>
        </p:spPr>
      </p:pic>
    </p:spTree>
    <p:extLst>
      <p:ext uri="{BB962C8B-B14F-4D97-AF65-F5344CB8AC3E}">
        <p14:creationId xmlns:p14="http://schemas.microsoft.com/office/powerpoint/2010/main" val="9228762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39176-E493-0127-08BE-25365726C26E}"/>
              </a:ext>
            </a:extLst>
          </p:cNvPr>
          <p:cNvSpPr>
            <a:spLocks noGrp="1"/>
          </p:cNvSpPr>
          <p:nvPr>
            <p:ph type="title"/>
          </p:nvPr>
        </p:nvSpPr>
        <p:spPr/>
        <p:txBody>
          <a:bodyPr/>
          <a:lstStyle/>
          <a:p>
            <a:r>
              <a:rPr lang="en-US" dirty="0"/>
              <a:t>Finger Stomach </a:t>
            </a:r>
            <a:r>
              <a:rPr lang="zh-CN" altLang="en-US" dirty="0"/>
              <a:t>指胃</a:t>
            </a:r>
            <a:endParaRPr lang="en-US" dirty="0"/>
          </a:p>
        </p:txBody>
      </p:sp>
      <p:sp>
        <p:nvSpPr>
          <p:cNvPr id="3" name="Content Placeholder 2">
            <a:extLst>
              <a:ext uri="{FF2B5EF4-FFF2-40B4-BE49-F238E27FC236}">
                <a16:creationId xmlns:a16="http://schemas.microsoft.com/office/drawing/2014/main" id="{A80CB648-1622-0FB2-9C99-163A5DC57616}"/>
              </a:ext>
            </a:extLst>
          </p:cNvPr>
          <p:cNvSpPr>
            <a:spLocks noGrp="1"/>
          </p:cNvSpPr>
          <p:nvPr>
            <p:ph idx="1"/>
          </p:nvPr>
        </p:nvSpPr>
        <p:spPr/>
        <p:txBody>
          <a:bodyPr/>
          <a:lstStyle/>
          <a:p>
            <a:pPr marL="0" indent="0">
              <a:buNone/>
            </a:pPr>
            <a:r>
              <a:rPr lang="en-US" dirty="0"/>
              <a:t>Tung channel: Lung branch, and Six fu</a:t>
            </a:r>
          </a:p>
          <a:p>
            <a:pPr marL="0" indent="0">
              <a:buNone/>
            </a:pPr>
            <a:r>
              <a:rPr lang="en-US" dirty="0"/>
              <a:t>Indication: Gastritis, Gastric ulcer  </a:t>
            </a:r>
          </a:p>
        </p:txBody>
      </p:sp>
    </p:spTree>
    <p:extLst>
      <p:ext uri="{BB962C8B-B14F-4D97-AF65-F5344CB8AC3E}">
        <p14:creationId xmlns:p14="http://schemas.microsoft.com/office/powerpoint/2010/main" val="31150228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ﾃﾃ,&#10;&#10;AI-generated content may be incorrect.">
            <a:extLst>
              <a:ext uri="{FF2B5EF4-FFF2-40B4-BE49-F238E27FC236}">
                <a16:creationId xmlns:a16="http://schemas.microsoft.com/office/drawing/2014/main" id="{F28CD6FA-D1F6-08F0-51C2-70AADE3179DF}"/>
              </a:ext>
            </a:extLst>
          </p:cNvPr>
          <p:cNvPicPr>
            <a:picLocks noChangeAspect="1"/>
          </p:cNvPicPr>
          <p:nvPr/>
        </p:nvPicPr>
        <p:blipFill>
          <a:blip r:embed="rId2"/>
          <a:stretch>
            <a:fillRect/>
          </a:stretch>
        </p:blipFill>
        <p:spPr>
          <a:xfrm>
            <a:off x="643467" y="783167"/>
            <a:ext cx="5291666" cy="5291666"/>
          </a:xfrm>
          <a:prstGeom prst="rect">
            <a:avLst/>
          </a:prstGeom>
        </p:spPr>
      </p:pic>
      <p:pic>
        <p:nvPicPr>
          <p:cNvPr id="3" name="Picture 2" descr="The image shows a hand holding a blue sticker on the palm, with a computer keyboard visible in the background.&#10;&#10;AI-generated content may be incorrect.">
            <a:extLst>
              <a:ext uri="{FF2B5EF4-FFF2-40B4-BE49-F238E27FC236}">
                <a16:creationId xmlns:a16="http://schemas.microsoft.com/office/drawing/2014/main" id="{DBBBEFCF-0A00-003B-F8B1-09C38A408874}"/>
              </a:ext>
            </a:extLst>
          </p:cNvPr>
          <p:cNvPicPr>
            <a:picLocks noChangeAspect="1"/>
          </p:cNvPicPr>
          <p:nvPr/>
        </p:nvPicPr>
        <p:blipFill>
          <a:blip r:embed="rId3"/>
          <a:stretch>
            <a:fillRect/>
          </a:stretch>
        </p:blipFill>
        <p:spPr>
          <a:xfrm>
            <a:off x="6256865" y="783167"/>
            <a:ext cx="5291667" cy="5291666"/>
          </a:xfrm>
          <a:prstGeom prst="rect">
            <a:avLst/>
          </a:prstGeom>
        </p:spPr>
      </p:pic>
    </p:spTree>
    <p:extLst>
      <p:ext uri="{BB962C8B-B14F-4D97-AF65-F5344CB8AC3E}">
        <p14:creationId xmlns:p14="http://schemas.microsoft.com/office/powerpoint/2010/main" val="27241172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A37E-A16A-8B53-F9E1-B6034AF387D4}"/>
              </a:ext>
            </a:extLst>
          </p:cNvPr>
          <p:cNvSpPr>
            <a:spLocks noGrp="1"/>
          </p:cNvSpPr>
          <p:nvPr>
            <p:ph type="title"/>
          </p:nvPr>
        </p:nvSpPr>
        <p:spPr/>
        <p:txBody>
          <a:bodyPr/>
          <a:lstStyle/>
          <a:p>
            <a:r>
              <a:rPr lang="en-US" dirty="0"/>
              <a:t>Zhi Wu Jin/ </a:t>
            </a:r>
            <a:r>
              <a:rPr lang="en-US" altLang="zh-TW" dirty="0"/>
              <a:t>Finger 5 gold</a:t>
            </a:r>
            <a:endParaRPr lang="en-US" dirty="0"/>
          </a:p>
        </p:txBody>
      </p:sp>
      <p:sp>
        <p:nvSpPr>
          <p:cNvPr id="3" name="Content Placeholder 2">
            <a:extLst>
              <a:ext uri="{FF2B5EF4-FFF2-40B4-BE49-F238E27FC236}">
                <a16:creationId xmlns:a16="http://schemas.microsoft.com/office/drawing/2014/main" id="{30B15D51-9FB4-2530-EAC5-8A3495EC78D0}"/>
              </a:ext>
            </a:extLst>
          </p:cNvPr>
          <p:cNvSpPr>
            <a:spLocks noGrp="1"/>
          </p:cNvSpPr>
          <p:nvPr>
            <p:ph idx="1"/>
          </p:nvPr>
        </p:nvSpPr>
        <p:spPr/>
        <p:txBody>
          <a:bodyPr>
            <a:normAutofit lnSpcReduction="10000"/>
          </a:bodyPr>
          <a:lstStyle/>
          <a:p>
            <a:pPr marL="0" indent="0">
              <a:buNone/>
            </a:pPr>
            <a:r>
              <a:rPr lang="en-US" dirty="0"/>
              <a:t>11.08</a:t>
            </a:r>
          </a:p>
          <a:p>
            <a:pPr marL="0" indent="0">
              <a:buNone/>
            </a:pPr>
            <a:r>
              <a:rPr lang="en-US" dirty="0"/>
              <a:t>Lung branch </a:t>
            </a:r>
            <a:r>
              <a:rPr lang="zh-CN" altLang="en-US" dirty="0"/>
              <a:t>肺分支神經</a:t>
            </a:r>
            <a:endParaRPr lang="en-US" dirty="0"/>
          </a:p>
          <a:p>
            <a:pPr marL="0" indent="0">
              <a:buNone/>
            </a:pPr>
            <a:r>
              <a:rPr lang="en-US" dirty="0"/>
              <a:t>Pattern: </a:t>
            </a:r>
            <a:r>
              <a:rPr lang="zh-CN" altLang="en-US" dirty="0"/>
              <a:t>肺虛胃冷</a:t>
            </a:r>
            <a:r>
              <a:rPr lang="zh-TW" altLang="en-US" dirty="0"/>
              <a:t>  </a:t>
            </a:r>
            <a:r>
              <a:rPr lang="en-US" altLang="zh-TW" dirty="0"/>
              <a:t>(Lung vacuity, stomach cold)</a:t>
            </a:r>
            <a:endParaRPr lang="en-US" dirty="0"/>
          </a:p>
          <a:p>
            <a:pPr marL="0" indent="0">
              <a:buNone/>
            </a:pPr>
            <a:r>
              <a:rPr lang="en-US" dirty="0"/>
              <a:t>First, lower abdominal </a:t>
            </a:r>
            <a:r>
              <a:rPr lang="en-US" dirty="0" err="1"/>
              <a:t>pain.There</a:t>
            </a:r>
            <a:r>
              <a:rPr lang="en-US" dirty="0"/>
              <a:t> are many causes of abdominal pain; using Zhi Wu Jin and Zhi Qian Jin can all alleviate </a:t>
            </a:r>
            <a:r>
              <a:rPr lang="en-US" dirty="0" err="1"/>
              <a:t>it.Of</a:t>
            </a:r>
            <a:r>
              <a:rPr lang="en-US" dirty="0"/>
              <a:t> course, for specific diseases, we must carry out pattern differentiation and treatment (</a:t>
            </a:r>
            <a:r>
              <a:rPr lang="zh-TW" altLang="en-US" dirty="0"/>
              <a:t>辨證論治</a:t>
            </a:r>
            <a:r>
              <a:rPr lang="en-US" altLang="zh-TW" dirty="0"/>
              <a:t>), </a:t>
            </a:r>
            <a:r>
              <a:rPr lang="en-US" dirty="0"/>
              <a:t>and </a:t>
            </a:r>
            <a:r>
              <a:rPr lang="en-US" altLang="zh-TW" dirty="0"/>
              <a:t>treat</a:t>
            </a:r>
            <a:r>
              <a:rPr lang="en-US" dirty="0"/>
              <a:t> according to the pattern. </a:t>
            </a:r>
          </a:p>
          <a:p>
            <a:pPr marL="0" indent="0">
              <a:buNone/>
            </a:pPr>
            <a:r>
              <a:rPr lang="en-US" dirty="0"/>
              <a:t>Second, acute and chronic </a:t>
            </a:r>
            <a:r>
              <a:rPr lang="en-US" dirty="0" err="1"/>
              <a:t>enteritis.The</a:t>
            </a:r>
            <a:r>
              <a:rPr lang="en-US" dirty="0"/>
              <a:t> symptoms of acute and chronic enteritis are many, such as abdominal pain, diarrhea, and increased frequency of bowel movements</a:t>
            </a:r>
          </a:p>
        </p:txBody>
      </p:sp>
    </p:spTree>
    <p:extLst>
      <p:ext uri="{BB962C8B-B14F-4D97-AF65-F5344CB8AC3E}">
        <p14:creationId xmlns:p14="http://schemas.microsoft.com/office/powerpoint/2010/main" val="21812450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image shows a diagram with Chinese characters and hand acupuncture points, indicating specific acupuncture points on the fingers.&#10;&#10;AI-generated content may be incorrect.">
            <a:extLst>
              <a:ext uri="{FF2B5EF4-FFF2-40B4-BE49-F238E27FC236}">
                <a16:creationId xmlns:a16="http://schemas.microsoft.com/office/drawing/2014/main" id="{0AF03980-D56B-708F-BA01-C1652D3BEEDD}"/>
              </a:ext>
            </a:extLst>
          </p:cNvPr>
          <p:cNvPicPr>
            <a:picLocks noChangeAspect="1"/>
          </p:cNvPicPr>
          <p:nvPr/>
        </p:nvPicPr>
        <p:blipFill>
          <a:blip r:embed="rId2"/>
          <a:stretch>
            <a:fillRect/>
          </a:stretch>
        </p:blipFill>
        <p:spPr>
          <a:xfrm>
            <a:off x="0" y="1764"/>
            <a:ext cx="12192000" cy="6854472"/>
          </a:xfrm>
          <a:prstGeom prst="rect">
            <a:avLst/>
          </a:prstGeom>
        </p:spPr>
      </p:pic>
    </p:spTree>
    <p:extLst>
      <p:ext uri="{BB962C8B-B14F-4D97-AF65-F5344CB8AC3E}">
        <p14:creationId xmlns:p14="http://schemas.microsoft.com/office/powerpoint/2010/main" val="19901836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CD56C-1A8B-4847-3688-26027043FEE7}"/>
              </a:ext>
            </a:extLst>
          </p:cNvPr>
          <p:cNvSpPr>
            <a:spLocks noGrp="1"/>
          </p:cNvSpPr>
          <p:nvPr>
            <p:ph type="title"/>
          </p:nvPr>
        </p:nvSpPr>
        <p:spPr/>
        <p:txBody>
          <a:bodyPr/>
          <a:lstStyle/>
          <a:p>
            <a:r>
              <a:rPr lang="en-US" altLang="zh-CN" dirty="0"/>
              <a:t>Zheng Tu </a:t>
            </a:r>
            <a:r>
              <a:rPr lang="zh-CN" altLang="en-US" dirty="0"/>
              <a:t>正土</a:t>
            </a:r>
            <a:r>
              <a:rPr lang="en-US" altLang="zh-CN" dirty="0"/>
              <a:t>/ correct earth</a:t>
            </a:r>
            <a:endParaRPr lang="en-US" dirty="0"/>
          </a:p>
        </p:txBody>
      </p:sp>
      <p:sp>
        <p:nvSpPr>
          <p:cNvPr id="3" name="Content Placeholder 2">
            <a:extLst>
              <a:ext uri="{FF2B5EF4-FFF2-40B4-BE49-F238E27FC236}">
                <a16:creationId xmlns:a16="http://schemas.microsoft.com/office/drawing/2014/main" id="{5D4CEE6B-00FF-8A52-1152-854C09163B56}"/>
              </a:ext>
            </a:extLst>
          </p:cNvPr>
          <p:cNvSpPr>
            <a:spLocks noGrp="1"/>
          </p:cNvSpPr>
          <p:nvPr>
            <p:ph idx="1"/>
          </p:nvPr>
        </p:nvSpPr>
        <p:spPr/>
        <p:txBody>
          <a:bodyPr/>
          <a:lstStyle/>
          <a:p>
            <a:r>
              <a:rPr lang="en-US" dirty="0"/>
              <a:t>Spleen </a:t>
            </a:r>
            <a:r>
              <a:rPr lang="en-US" dirty="0" err="1"/>
              <a:t>shen</a:t>
            </a:r>
            <a:r>
              <a:rPr lang="en-US" dirty="0"/>
              <a:t> jing</a:t>
            </a:r>
          </a:p>
          <a:p>
            <a:pPr marL="0" indent="0">
              <a:buNone/>
            </a:pPr>
            <a:r>
              <a:rPr lang="en-US" dirty="0"/>
              <a:t>Indication: Abdominal pain, intestinal cancer, </a:t>
            </a:r>
            <a:r>
              <a:rPr lang="en-US" dirty="0" err="1"/>
              <a:t>duodental</a:t>
            </a:r>
            <a:r>
              <a:rPr lang="en-US" dirty="0"/>
              <a:t> cancer, gastritis, pancreatitis, vomiting</a:t>
            </a:r>
          </a:p>
          <a:p>
            <a:pPr marL="0" indent="0">
              <a:buNone/>
            </a:pPr>
            <a:r>
              <a:rPr lang="en-US" dirty="0"/>
              <a:t>Often paired with Qi men</a:t>
            </a:r>
          </a:p>
        </p:txBody>
      </p:sp>
    </p:spTree>
    <p:extLst>
      <p:ext uri="{BB962C8B-B14F-4D97-AF65-F5344CB8AC3E}">
        <p14:creationId xmlns:p14="http://schemas.microsoft.com/office/powerpoint/2010/main" val="5083822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130E5DE8-DED9-A8AF-94AC-C3794FCC638E}"/>
              </a:ext>
            </a:extLst>
          </p:cNvPr>
          <p:cNvPicPr>
            <a:picLocks noChangeAspect="1"/>
          </p:cNvPicPr>
          <p:nvPr/>
        </p:nvPicPr>
        <p:blipFill>
          <a:blip r:embed="rId2"/>
          <a:srcRect t="13622" b="30139"/>
          <a:stretch>
            <a:fillRect/>
          </a:stretch>
        </p:blipFill>
        <p:spPr>
          <a:xfrm>
            <a:off x="20" y="1282"/>
            <a:ext cx="12191980" cy="6856718"/>
          </a:xfrm>
          <a:prstGeom prst="rect">
            <a:avLst/>
          </a:prstGeom>
        </p:spPr>
      </p:pic>
    </p:spTree>
    <p:extLst>
      <p:ext uri="{BB962C8B-B14F-4D97-AF65-F5344CB8AC3E}">
        <p14:creationId xmlns:p14="http://schemas.microsoft.com/office/powerpoint/2010/main" val="2465740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0C3E9-4DC5-36DB-3926-839BFBE5F13A}"/>
              </a:ext>
            </a:extLst>
          </p:cNvPr>
          <p:cNvSpPr>
            <a:spLocks noGrp="1"/>
          </p:cNvSpPr>
          <p:nvPr>
            <p:ph type="title"/>
          </p:nvPr>
        </p:nvSpPr>
        <p:spPr/>
        <p:txBody>
          <a:bodyPr/>
          <a:lstStyle/>
          <a:p>
            <a:r>
              <a:rPr lang="en-US" dirty="0"/>
              <a:t>Tu Shui </a:t>
            </a:r>
            <a:r>
              <a:rPr lang="zh-CN" altLang="en-US" dirty="0"/>
              <a:t>土水</a:t>
            </a:r>
            <a:endParaRPr lang="en-US" dirty="0"/>
          </a:p>
        </p:txBody>
      </p:sp>
      <p:sp>
        <p:nvSpPr>
          <p:cNvPr id="3" name="Content Placeholder 2">
            <a:extLst>
              <a:ext uri="{FF2B5EF4-FFF2-40B4-BE49-F238E27FC236}">
                <a16:creationId xmlns:a16="http://schemas.microsoft.com/office/drawing/2014/main" id="{F1DACE80-548A-E938-0076-967E2A44BFF6}"/>
              </a:ext>
            </a:extLst>
          </p:cNvPr>
          <p:cNvSpPr>
            <a:spLocks noGrp="1"/>
          </p:cNvSpPr>
          <p:nvPr>
            <p:ph idx="1"/>
          </p:nvPr>
        </p:nvSpPr>
        <p:spPr/>
        <p:txBody>
          <a:bodyPr>
            <a:normAutofit fontScale="85000" lnSpcReduction="20000"/>
          </a:bodyPr>
          <a:lstStyle/>
          <a:p>
            <a:pPr marL="0" indent="0">
              <a:buNone/>
            </a:pPr>
            <a:endParaRPr lang="en-US" dirty="0"/>
          </a:p>
          <a:p>
            <a:r>
              <a:rPr lang="en-US" dirty="0"/>
              <a:t>22.11</a:t>
            </a:r>
          </a:p>
          <a:p>
            <a:pPr marL="0" indent="0">
              <a:buNone/>
            </a:pPr>
            <a:r>
              <a:rPr lang="en-US" dirty="0"/>
              <a:t>Spleen kidney sub-branch </a:t>
            </a:r>
            <a:r>
              <a:rPr lang="en-US" dirty="0" err="1"/>
              <a:t>shen</a:t>
            </a:r>
            <a:r>
              <a:rPr lang="en-US" dirty="0"/>
              <a:t> jing</a:t>
            </a:r>
          </a:p>
          <a:p>
            <a:pPr marL="0" indent="0">
              <a:buNone/>
            </a:pPr>
            <a:r>
              <a:rPr lang="en-US" dirty="0"/>
              <a:t>Location: Palmar surface, at the thumb’s metacarpophalangeal lateral boarder</a:t>
            </a:r>
          </a:p>
          <a:p>
            <a:pPr marL="0" indent="0">
              <a:buNone/>
            </a:pPr>
            <a:r>
              <a:rPr lang="en-US" dirty="0"/>
              <a:t>Functions: Regulate the spleen and stomach, regulate the middle jiao, clear and diffuse lung qi, penetrate the Jing and invigorate the Luo </a:t>
            </a:r>
            <a:r>
              <a:rPr lang="zh-TW" altLang="en-US" dirty="0"/>
              <a:t>調理脾胃，調理中焦，清宣肺氣，通經活絡</a:t>
            </a:r>
          </a:p>
          <a:p>
            <a:pPr marL="0" indent="0">
              <a:buNone/>
            </a:pPr>
            <a:r>
              <a:rPr lang="en-US" dirty="0"/>
              <a:t>Indications: whole body bone swelling and pain, periosteal inflammation, sciatica, waist pain, bilateral inner leg muscle pain, acute or chronic gastritis, long-lasting stomach disease, coughing, asthma, tonsilitis </a:t>
            </a:r>
            <a:r>
              <a:rPr lang="zh-TW" altLang="en-US" dirty="0"/>
              <a:t>全身骨腫痛，骨膜炎，坐骨神經痛</a:t>
            </a:r>
            <a:r>
              <a:rPr lang="en-US" altLang="zh-TW" dirty="0"/>
              <a:t>, </a:t>
            </a:r>
            <a:r>
              <a:rPr lang="zh-TW" altLang="en-US" dirty="0"/>
              <a:t>腰痛，兩腿内側肌肉痛，急慢性胃炎，久年胃病，咳嗽，氣喘，扁桃腺炎</a:t>
            </a:r>
          </a:p>
          <a:p>
            <a:pPr marL="0" indent="0">
              <a:buNone/>
            </a:pPr>
            <a:r>
              <a:rPr lang="en-US" dirty="0"/>
              <a:t>Lai </a:t>
            </a:r>
            <a:r>
              <a:rPr lang="en-US" dirty="0" err="1"/>
              <a:t>jin</a:t>
            </a:r>
            <a:r>
              <a:rPr lang="en-US" dirty="0"/>
              <a:t> </a:t>
            </a:r>
            <a:r>
              <a:rPr lang="en-US" dirty="0" err="1"/>
              <a:t>xiong</a:t>
            </a:r>
            <a:r>
              <a:rPr lang="en-US" dirty="0"/>
              <a:t> used this point for weight loss</a:t>
            </a:r>
          </a:p>
          <a:p>
            <a:endParaRPr lang="en-US" dirty="0"/>
          </a:p>
        </p:txBody>
      </p:sp>
    </p:spTree>
    <p:extLst>
      <p:ext uri="{BB962C8B-B14F-4D97-AF65-F5344CB8AC3E}">
        <p14:creationId xmlns:p14="http://schemas.microsoft.com/office/powerpoint/2010/main" val="2251900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C79BD-1DE8-6A58-36CC-0FB1153C206B}"/>
              </a:ext>
            </a:extLst>
          </p:cNvPr>
          <p:cNvSpPr>
            <a:spLocks noGrp="1"/>
          </p:cNvSpPr>
          <p:nvPr>
            <p:ph type="title"/>
          </p:nvPr>
        </p:nvSpPr>
        <p:spPr/>
        <p:txBody>
          <a:bodyPr/>
          <a:lstStyle/>
          <a:p>
            <a:r>
              <a:rPr lang="en-US" dirty="0"/>
              <a:t>Western Pathophysiology</a:t>
            </a:r>
          </a:p>
        </p:txBody>
      </p:sp>
      <p:sp>
        <p:nvSpPr>
          <p:cNvPr id="3" name="Content Placeholder 2">
            <a:extLst>
              <a:ext uri="{FF2B5EF4-FFF2-40B4-BE49-F238E27FC236}">
                <a16:creationId xmlns:a16="http://schemas.microsoft.com/office/drawing/2014/main" id="{82C4B31E-4B02-D547-2A4E-F78BD9DBAFA6}"/>
              </a:ext>
            </a:extLst>
          </p:cNvPr>
          <p:cNvSpPr>
            <a:spLocks noGrp="1"/>
          </p:cNvSpPr>
          <p:nvPr>
            <p:ph idx="1"/>
          </p:nvPr>
        </p:nvSpPr>
        <p:spPr>
          <a:xfrm>
            <a:off x="838200" y="1825625"/>
            <a:ext cx="10515600" cy="4426162"/>
          </a:xfrm>
        </p:spPr>
        <p:txBody>
          <a:bodyPr>
            <a:normAutofit fontScale="70000" lnSpcReduction="20000"/>
          </a:bodyPr>
          <a:lstStyle/>
          <a:p>
            <a:pPr marL="0" indent="0">
              <a:buNone/>
            </a:pPr>
            <a:r>
              <a:rPr lang="en-US" dirty="0" err="1"/>
              <a:t>Crohns</a:t>
            </a:r>
            <a:r>
              <a:rPr lang="en-US" dirty="0"/>
              <a:t> Disease </a:t>
            </a:r>
          </a:p>
          <a:p>
            <a:pPr marL="0" indent="0">
              <a:buNone/>
            </a:pPr>
            <a:r>
              <a:rPr lang="en-US" dirty="0"/>
              <a:t>Key mechanism:  Dysregulated innate immunity + Th1/Th17 dominance, leading to failure to properly clear bacteria, with chronic penetration and deep inflammation</a:t>
            </a:r>
          </a:p>
          <a:p>
            <a:pPr marL="0" indent="0">
              <a:buNone/>
            </a:pPr>
            <a:r>
              <a:rPr lang="en-US" dirty="0"/>
              <a:t>Pathophysiology: Defective barrier + innate immune response (e.g. NOD2 dysfunction). Subsequently bacteria penetrate, macrophage activate leading to granuloma formation. Elevated Cytokines TNF-</a:t>
            </a:r>
            <a:r>
              <a:rPr lang="el-GR" dirty="0"/>
              <a:t>α↑ </a:t>
            </a:r>
            <a:r>
              <a:rPr lang="en-US" dirty="0"/>
              <a:t>IL-12, IL-23  and Th1/Th17 axis, with transmural inflammation (full thickness of bowel wall). Resulting pattern: “Skip lesions” (patchy) Fistulas, strictures (due to deep tissue damage) and Fibrosis from chronic repair</a:t>
            </a:r>
          </a:p>
          <a:p>
            <a:pPr marL="0" indent="0">
              <a:buNone/>
            </a:pPr>
            <a:endParaRPr lang="en-US" dirty="0"/>
          </a:p>
          <a:p>
            <a:pPr marL="0" indent="0">
              <a:buNone/>
            </a:pPr>
            <a:r>
              <a:rPr lang="en-US" dirty="0"/>
              <a:t>Ulcerative Colitis</a:t>
            </a:r>
          </a:p>
          <a:p>
            <a:pPr marL="0" indent="0">
              <a:buNone/>
            </a:pPr>
            <a:r>
              <a:rPr lang="en-US" dirty="0"/>
              <a:t>Key mechanism: Abnormal adaptive immune response (Th2-like) </a:t>
            </a:r>
            <a:r>
              <a:rPr lang="en-US" dirty="0" err="1"/>
              <a:t>causimg</a:t>
            </a:r>
            <a:r>
              <a:rPr lang="en-US" dirty="0"/>
              <a:t> superficial mucosal inflammation driven by immune overreaction</a:t>
            </a:r>
          </a:p>
          <a:p>
            <a:pPr marL="0" indent="0">
              <a:buNone/>
            </a:pPr>
            <a:r>
              <a:rPr lang="en-US" dirty="0"/>
              <a:t>Pathophysiology: Intact but dysregulated barrier, the immune response targets mucosa (not deep invasion). Elevated Cytokines IL-5, IL-13 (Th2-like response) with No granulomas.</a:t>
            </a:r>
          </a:p>
          <a:p>
            <a:pPr marL="0" indent="0">
              <a:buNone/>
            </a:pPr>
            <a:r>
              <a:rPr lang="en-US" dirty="0"/>
              <a:t>Resulting pattern: Continuous inflammation (starts at rectum), limited to mucosa and submucosa ulceration, leading to bleeding, mucus and crypt abscesses</a:t>
            </a:r>
          </a:p>
        </p:txBody>
      </p:sp>
    </p:spTree>
    <p:extLst>
      <p:ext uri="{BB962C8B-B14F-4D97-AF65-F5344CB8AC3E}">
        <p14:creationId xmlns:p14="http://schemas.microsoft.com/office/powerpoint/2010/main" val="5793797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C0679-02FE-9E16-C364-177E8F6446BF}"/>
              </a:ext>
            </a:extLst>
          </p:cNvPr>
          <p:cNvSpPr>
            <a:spLocks noGrp="1"/>
          </p:cNvSpPr>
          <p:nvPr>
            <p:ph type="title"/>
          </p:nvPr>
        </p:nvSpPr>
        <p:spPr/>
        <p:txBody>
          <a:bodyPr/>
          <a:lstStyle/>
          <a:p>
            <a:r>
              <a:rPr lang="en-US" dirty="0"/>
              <a:t>Tu shui </a:t>
            </a:r>
            <a:r>
              <a:rPr lang="en-US" dirty="0" err="1"/>
              <a:t>bing</a:t>
            </a:r>
            <a:r>
              <a:rPr lang="en-US" dirty="0"/>
              <a:t> ji</a:t>
            </a:r>
          </a:p>
        </p:txBody>
      </p:sp>
      <p:sp>
        <p:nvSpPr>
          <p:cNvPr id="3" name="Content Placeholder 2">
            <a:extLst>
              <a:ext uri="{FF2B5EF4-FFF2-40B4-BE49-F238E27FC236}">
                <a16:creationId xmlns:a16="http://schemas.microsoft.com/office/drawing/2014/main" id="{1881802A-4E56-367F-B00F-8F9C8B673E71}"/>
              </a:ext>
            </a:extLst>
          </p:cNvPr>
          <p:cNvSpPr>
            <a:spLocks noGrp="1"/>
          </p:cNvSpPr>
          <p:nvPr>
            <p:ph idx="1"/>
          </p:nvPr>
        </p:nvSpPr>
        <p:spPr/>
        <p:txBody>
          <a:bodyPr>
            <a:normAutofit fontScale="70000" lnSpcReduction="20000"/>
          </a:bodyPr>
          <a:lstStyle/>
          <a:p>
            <a:r>
              <a:rPr lang="en-US" dirty="0"/>
              <a:t>This point treats Kidney and spleen dual vacuity. The spleen and kidney vacuity lead to lack of engendering and transformation leading to damp water swelling in the limbs and joints, and also weakness of the 4 limbs since spleen governs the limbs. Think of the thumb as relating to the spleen primarily according to Wang Chuan Min. </a:t>
            </a:r>
          </a:p>
          <a:p>
            <a:r>
              <a:rPr lang="en-US" dirty="0"/>
              <a:t>Liu Yi states to use it when the Spleen pulse in the right guan is weak. Already when there is weakness already in the Spleen </a:t>
            </a:r>
            <a:r>
              <a:rPr lang="en-US" dirty="0" err="1"/>
              <a:t>taiyin</a:t>
            </a:r>
            <a:r>
              <a:rPr lang="en-US" dirty="0"/>
              <a:t>, the Liver wood can overwhelm and cause pain. This leads to a weak wiry right guan. When the liver is invading earth, the lung metal tries to retake order since metal controls wood, hence why this point is in Hand Lung </a:t>
            </a:r>
            <a:r>
              <a:rPr lang="en-US" dirty="0" err="1"/>
              <a:t>Taiyin</a:t>
            </a:r>
            <a:endParaRPr lang="en-US" dirty="0"/>
          </a:p>
          <a:p>
            <a:r>
              <a:rPr lang="en-US" dirty="0"/>
              <a:t>This area according to the postnatal eight trigram </a:t>
            </a:r>
            <a:r>
              <a:rPr lang="zh-TW" altLang="en-US" dirty="0"/>
              <a:t>後天八卦 </a:t>
            </a:r>
            <a:r>
              <a:rPr lang="en-US" dirty="0"/>
              <a:t>theory in the hand relates to Gen palace </a:t>
            </a:r>
            <a:r>
              <a:rPr lang="zh-TW" altLang="en-US" dirty="0"/>
              <a:t>艮宮</a:t>
            </a:r>
            <a:r>
              <a:rPr lang="en-US" altLang="zh-TW" dirty="0"/>
              <a:t>, </a:t>
            </a:r>
            <a:r>
              <a:rPr lang="en-US" dirty="0"/>
              <a:t>which relates to the Tian </a:t>
            </a:r>
            <a:r>
              <a:rPr lang="en-US" dirty="0" err="1"/>
              <a:t>liu</a:t>
            </a:r>
            <a:r>
              <a:rPr lang="en-US" dirty="0"/>
              <a:t> palace </a:t>
            </a:r>
            <a:r>
              <a:rPr lang="zh-TW" altLang="en-US" dirty="0"/>
              <a:t>天留 </a:t>
            </a:r>
            <a:r>
              <a:rPr lang="en-US" dirty="0"/>
              <a:t>which corresponds to Li </a:t>
            </a:r>
            <a:r>
              <a:rPr lang="en-US" dirty="0" err="1"/>
              <a:t>chun</a:t>
            </a:r>
            <a:r>
              <a:rPr lang="en-US" dirty="0"/>
              <a:t> </a:t>
            </a:r>
            <a:r>
              <a:rPr lang="zh-TW" altLang="en-US" dirty="0"/>
              <a:t>立春 （</a:t>
            </a:r>
            <a:r>
              <a:rPr lang="en-US" dirty="0"/>
              <a:t>the beginning of spring, i.e. the 1st of the solar terms of the 24 </a:t>
            </a:r>
            <a:r>
              <a:rPr lang="en-US" dirty="0" err="1"/>
              <a:t>jie</a:t>
            </a:r>
            <a:r>
              <a:rPr lang="en-US" dirty="0"/>
              <a:t> qi). This signifies this whole area corresponds to Wind, in particular Violent wind/ Xiong feng </a:t>
            </a:r>
            <a:r>
              <a:rPr lang="zh-TW" altLang="en-US" dirty="0"/>
              <a:t>兇風</a:t>
            </a:r>
            <a:r>
              <a:rPr lang="en-US" altLang="zh-TW" dirty="0"/>
              <a:t>. </a:t>
            </a:r>
            <a:r>
              <a:rPr lang="en-US" dirty="0"/>
              <a:t>This is because when there is Kidney and spleen vacuity, the lung is susceptible to wind pathology. </a:t>
            </a:r>
            <a:r>
              <a:rPr lang="en-US" dirty="0" err="1"/>
              <a:t>Lingshu</a:t>
            </a:r>
            <a:r>
              <a:rPr lang="en-US" dirty="0"/>
              <a:t> chapter on the “9 palaces and eights wind </a:t>
            </a:r>
            <a:r>
              <a:rPr lang="zh-TW" altLang="en-US" dirty="0"/>
              <a:t>九宮八風“ </a:t>
            </a:r>
            <a:r>
              <a:rPr lang="en-US" dirty="0"/>
              <a:t>states that this Xiong feng comes from the northern direction </a:t>
            </a:r>
            <a:r>
              <a:rPr lang="zh-TW" altLang="en-US" dirty="0"/>
              <a:t>北方來 </a:t>
            </a:r>
            <a:r>
              <a:rPr lang="en-US" altLang="zh-TW" dirty="0"/>
              <a:t>, </a:t>
            </a:r>
            <a:r>
              <a:rPr lang="en-US" dirty="0"/>
              <a:t>and when it injures people it internally houses in the large intestine </a:t>
            </a:r>
            <a:r>
              <a:rPr lang="zh-TW" altLang="en-US" dirty="0"/>
              <a:t>内舍于大腸</a:t>
            </a:r>
            <a:r>
              <a:rPr lang="en-US" altLang="zh-TW" dirty="0"/>
              <a:t>. </a:t>
            </a:r>
          </a:p>
          <a:p>
            <a:endParaRPr lang="en-US" dirty="0"/>
          </a:p>
        </p:txBody>
      </p:sp>
    </p:spTree>
    <p:extLst>
      <p:ext uri="{BB962C8B-B14F-4D97-AF65-F5344CB8AC3E}">
        <p14:creationId xmlns:p14="http://schemas.microsoft.com/office/powerpoint/2010/main" val="9994912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he image depicts a hand with Chinese characters, possibly indicating a traditional Chinese medical concept or treatment, and includes a website address.&#10;&#10;AI-generated content may be incorrect.">
            <a:extLst>
              <a:ext uri="{FF2B5EF4-FFF2-40B4-BE49-F238E27FC236}">
                <a16:creationId xmlns:a16="http://schemas.microsoft.com/office/drawing/2014/main" id="{9E3EF929-D63A-0CB7-120E-EB0A8EB4F7C0}"/>
              </a:ext>
            </a:extLst>
          </p:cNvPr>
          <p:cNvPicPr>
            <a:picLocks noChangeAspect="1"/>
          </p:cNvPicPr>
          <p:nvPr/>
        </p:nvPicPr>
        <p:blipFill>
          <a:blip r:embed="rId2"/>
          <a:stretch>
            <a:fillRect/>
          </a:stretch>
        </p:blipFill>
        <p:spPr>
          <a:xfrm>
            <a:off x="3777043" y="643466"/>
            <a:ext cx="4637914" cy="5571067"/>
          </a:xfrm>
          <a:prstGeom prst="rect">
            <a:avLst/>
          </a:prstGeom>
        </p:spPr>
      </p:pic>
    </p:spTree>
    <p:extLst>
      <p:ext uri="{BB962C8B-B14F-4D97-AF65-F5344CB8AC3E}">
        <p14:creationId xmlns:p14="http://schemas.microsoft.com/office/powerpoint/2010/main" val="32674848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AD0F-E539-CA67-5CFB-081F93B05A34}"/>
              </a:ext>
            </a:extLst>
          </p:cNvPr>
          <p:cNvSpPr>
            <a:spLocks noGrp="1"/>
          </p:cNvSpPr>
          <p:nvPr>
            <p:ph type="title"/>
          </p:nvPr>
        </p:nvSpPr>
        <p:spPr/>
        <p:txBody>
          <a:bodyPr/>
          <a:lstStyle/>
          <a:p>
            <a:r>
              <a:rPr lang="en-US" dirty="0"/>
              <a:t>Ling </a:t>
            </a:r>
            <a:r>
              <a:rPr lang="en-US" dirty="0" err="1"/>
              <a:t>gu</a:t>
            </a:r>
            <a:r>
              <a:rPr lang="en-US" dirty="0"/>
              <a:t>, da bai, Zhong bai combo</a:t>
            </a:r>
          </a:p>
        </p:txBody>
      </p:sp>
      <p:sp>
        <p:nvSpPr>
          <p:cNvPr id="3" name="Content Placeholder 2">
            <a:extLst>
              <a:ext uri="{FF2B5EF4-FFF2-40B4-BE49-F238E27FC236}">
                <a16:creationId xmlns:a16="http://schemas.microsoft.com/office/drawing/2014/main" id="{31E238BC-1A15-B9E0-BDFF-269EF3A3D6D3}"/>
              </a:ext>
            </a:extLst>
          </p:cNvPr>
          <p:cNvSpPr>
            <a:spLocks noGrp="1"/>
          </p:cNvSpPr>
          <p:nvPr>
            <p:ph idx="1"/>
          </p:nvPr>
        </p:nvSpPr>
        <p:spPr/>
        <p:txBody>
          <a:bodyPr/>
          <a:lstStyle/>
          <a:p>
            <a:r>
              <a:rPr lang="en-US" dirty="0"/>
              <a:t>22.04-22.05, and 22.06 combo</a:t>
            </a:r>
          </a:p>
          <a:p>
            <a:pPr marL="0" indent="0">
              <a:buNone/>
            </a:pPr>
            <a:r>
              <a:rPr lang="en-US" dirty="0"/>
              <a:t>Chronic stomach pain, and stomach ulcer, combine Ling </a:t>
            </a:r>
            <a:r>
              <a:rPr lang="en-US" dirty="0" err="1"/>
              <a:t>gu</a:t>
            </a:r>
            <a:r>
              <a:rPr lang="en-US" dirty="0"/>
              <a:t>, da bai, with zhong bai</a:t>
            </a:r>
          </a:p>
          <a:p>
            <a:pPr marL="0" indent="0">
              <a:buNone/>
            </a:pPr>
            <a:r>
              <a:rPr lang="en-US" dirty="0"/>
              <a:t>Ling </a:t>
            </a:r>
            <a:r>
              <a:rPr lang="en-US" dirty="0" err="1"/>
              <a:t>gu</a:t>
            </a:r>
            <a:r>
              <a:rPr lang="en-US" dirty="0"/>
              <a:t> Da bai- Warm the yang by moving the Qi (In hand </a:t>
            </a:r>
            <a:r>
              <a:rPr lang="en-US" dirty="0" err="1"/>
              <a:t>yangming</a:t>
            </a:r>
            <a:r>
              <a:rPr lang="en-US" dirty="0"/>
              <a:t>)  </a:t>
            </a:r>
          </a:p>
          <a:p>
            <a:pPr marL="0" indent="0">
              <a:buNone/>
            </a:pPr>
            <a:r>
              <a:rPr lang="en-US" dirty="0"/>
              <a:t>Zhong bai- Deep weak right guan, for defeated stomach</a:t>
            </a:r>
          </a:p>
          <a:p>
            <a:pPr marL="0" indent="0">
              <a:buNone/>
            </a:pPr>
            <a:endParaRPr lang="en-US" dirty="0"/>
          </a:p>
          <a:p>
            <a:pPr marL="0" indent="0">
              <a:buNone/>
            </a:pPr>
            <a:r>
              <a:rPr lang="en-US" dirty="0"/>
              <a:t>These three combined, supplement and warm all 5 </a:t>
            </a:r>
            <a:r>
              <a:rPr lang="en-US" dirty="0" err="1"/>
              <a:t>zang</a:t>
            </a:r>
            <a:r>
              <a:rPr lang="en-US" dirty="0"/>
              <a:t> </a:t>
            </a:r>
          </a:p>
        </p:txBody>
      </p:sp>
    </p:spTree>
    <p:extLst>
      <p:ext uri="{BB962C8B-B14F-4D97-AF65-F5344CB8AC3E}">
        <p14:creationId xmlns:p14="http://schemas.microsoft.com/office/powerpoint/2010/main" val="2449879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Mountain top">
            <a:extLst>
              <a:ext uri="{FF2B5EF4-FFF2-40B4-BE49-F238E27FC236}">
                <a16:creationId xmlns:a16="http://schemas.microsoft.com/office/drawing/2014/main" id="{E9FB4122-E0B1-8E48-9864-8DD3E50F1FFF}"/>
              </a:ext>
            </a:extLst>
          </p:cNvPr>
          <p:cNvPicPr>
            <a:picLocks noChangeAspect="1"/>
          </p:cNvPicPr>
          <p:nvPr/>
        </p:nvPicPr>
        <p:blipFill>
          <a:blip r:embed="rId2"/>
          <a:srcRect t="15487" r="1" b="1"/>
          <a:stretch>
            <a:fillRect/>
          </a:stretch>
        </p:blipFill>
        <p:spPr>
          <a:xfrm>
            <a:off x="-3447" y="-1"/>
            <a:ext cx="12195447" cy="6879745"/>
          </a:xfrm>
          <a:prstGeom prst="rect">
            <a:avLst/>
          </a:prstGeom>
        </p:spPr>
      </p:pic>
      <p:sp>
        <p:nvSpPr>
          <p:cNvPr id="9" name="Rectangle 8">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98AE3B-7EA9-D558-E66C-2E14C9B5C2D2}"/>
              </a:ext>
            </a:extLst>
          </p:cNvPr>
          <p:cNvSpPr>
            <a:spLocks noGrp="1"/>
          </p:cNvSpPr>
          <p:nvPr>
            <p:ph type="title"/>
          </p:nvPr>
        </p:nvSpPr>
        <p:spPr>
          <a:xfrm>
            <a:off x="859028" y="4121944"/>
            <a:ext cx="7927785" cy="1620665"/>
          </a:xfrm>
        </p:spPr>
        <p:txBody>
          <a:bodyPr vert="horz" lIns="91440" tIns="45720" rIns="91440" bIns="45720" rtlCol="0" anchor="b">
            <a:normAutofit/>
          </a:bodyPr>
          <a:lstStyle/>
          <a:p>
            <a:r>
              <a:rPr lang="en-US" sz="4000">
                <a:solidFill>
                  <a:srgbClr val="FFFFFF"/>
                </a:solidFill>
              </a:rPr>
              <a:t>Dao of Zu san li</a:t>
            </a:r>
          </a:p>
        </p:txBody>
      </p:sp>
    </p:spTree>
    <p:extLst>
      <p:ext uri="{BB962C8B-B14F-4D97-AF65-F5344CB8AC3E}">
        <p14:creationId xmlns:p14="http://schemas.microsoft.com/office/powerpoint/2010/main" val="16262773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35673-E3E8-D88A-6371-DF413E5D69F8}"/>
              </a:ext>
            </a:extLst>
          </p:cNvPr>
          <p:cNvSpPr>
            <a:spLocks noGrp="1"/>
          </p:cNvSpPr>
          <p:nvPr>
            <p:ph type="title"/>
          </p:nvPr>
        </p:nvSpPr>
        <p:spPr/>
        <p:txBody>
          <a:bodyPr/>
          <a:lstStyle/>
          <a:p>
            <a:r>
              <a:rPr lang="en-US" dirty="0"/>
              <a:t>Wu dang Daoist, Fei Yi </a:t>
            </a:r>
            <a:r>
              <a:rPr lang="zh-TW" altLang="en-US" dirty="0"/>
              <a:t>非遺</a:t>
            </a:r>
            <a:r>
              <a:rPr lang="en-US" altLang="zh-TW" dirty="0"/>
              <a:t>, </a:t>
            </a:r>
            <a:r>
              <a:rPr lang="en-US" dirty="0"/>
              <a:t>on Zu </a:t>
            </a:r>
            <a:r>
              <a:rPr lang="en-US" dirty="0" err="1"/>
              <a:t>san</a:t>
            </a:r>
            <a:r>
              <a:rPr lang="en-US" dirty="0"/>
              <a:t> Li </a:t>
            </a:r>
          </a:p>
        </p:txBody>
      </p:sp>
      <p:sp>
        <p:nvSpPr>
          <p:cNvPr id="3" name="Content Placeholder 2">
            <a:extLst>
              <a:ext uri="{FF2B5EF4-FFF2-40B4-BE49-F238E27FC236}">
                <a16:creationId xmlns:a16="http://schemas.microsoft.com/office/drawing/2014/main" id="{5AE5F802-F275-DAF4-1937-9387410F42E3}"/>
              </a:ext>
            </a:extLst>
          </p:cNvPr>
          <p:cNvSpPr>
            <a:spLocks noGrp="1"/>
          </p:cNvSpPr>
          <p:nvPr>
            <p:ph idx="1"/>
          </p:nvPr>
        </p:nvSpPr>
        <p:spPr>
          <a:xfrm>
            <a:off x="838200" y="1825625"/>
            <a:ext cx="10515600" cy="4730962"/>
          </a:xfrm>
        </p:spPr>
        <p:txBody>
          <a:bodyPr>
            <a:normAutofit fontScale="47500" lnSpcReduction="20000"/>
          </a:bodyPr>
          <a:lstStyle/>
          <a:p>
            <a:r>
              <a:rPr lang="en-US" sz="4000" dirty="0"/>
              <a:t>Zu </a:t>
            </a:r>
            <a:r>
              <a:rPr lang="en-US" sz="4000" dirty="0" err="1"/>
              <a:t>san</a:t>
            </a:r>
            <a:r>
              <a:rPr lang="en-US" sz="4000" dirty="0"/>
              <a:t> li is the lower He-confluence point of the stomach, in humanity is the Center. If humanity lies in the center of Heaven Earth, this is Human harmony  </a:t>
            </a:r>
            <a:r>
              <a:rPr lang="zh-TW" altLang="en-US" sz="4000" dirty="0"/>
              <a:t>足三里為胃之下合穴，在人為中。 如同人位於天地之中，是為人和。</a:t>
            </a:r>
          </a:p>
          <a:p>
            <a:r>
              <a:rPr lang="en-US" sz="4000" dirty="0"/>
              <a:t>The Li-interior, is Li-rectification. It can attune and rectify the Qi of Heaven Earth Humanity and the three talents. On account of the stomach location in the middle jiao and governing the center, it serves as the meeting and birth of Above and Below, Heaven and Earth, Yin and Yang, and two qi. Also can [bring] union and peace (Tai hexagram of Heaven below-Earth above) in Heaven Earth, Yin and Yang, and two Qi, by causing Yin and Yang to harmonize without partiality. Zu </a:t>
            </a:r>
            <a:r>
              <a:rPr lang="en-US" sz="4000" dirty="0" err="1"/>
              <a:t>san</a:t>
            </a:r>
            <a:r>
              <a:rPr lang="en-US" sz="4000" dirty="0"/>
              <a:t> li is the earth point of Center earth, is it the point of True earth.   Also known as the Lower confluence of the Stomach channel corresponding with the Root bowel of the Stomach. Therefore, this point for the treatment of stomach of disease is the most common point. Its effect excels in treating stomach root bowel diseases. Ling </a:t>
            </a:r>
            <a:r>
              <a:rPr lang="en-US" sz="4000" dirty="0" err="1"/>
              <a:t>shu</a:t>
            </a:r>
            <a:r>
              <a:rPr lang="en-US" sz="4000" dirty="0"/>
              <a:t> chapter 4 states: As for stomach disease, the abdomen swells. The stomach duct at its center has pain. Above propping fullness in the flanks, diaphragmatic and throat obstruction, food and drink cannot descend, choose Zu </a:t>
            </a:r>
            <a:r>
              <a:rPr lang="en-US" sz="4000" dirty="0" err="1"/>
              <a:t>san</a:t>
            </a:r>
            <a:r>
              <a:rPr lang="en-US" sz="4000" dirty="0"/>
              <a:t> li. This is Nei jing is treatment of interior bowels choosing the He-confluent</a:t>
            </a:r>
          </a:p>
          <a:p>
            <a:r>
              <a:rPr lang="zh-TW" altLang="en-US" sz="4000" dirty="0"/>
              <a:t>裡者，理也，可以調理天地人三才之氣。 因為胃位於中焦主中，為上下天地陰陽二氣交合而生，亦能交泰天地陰陽二氣，以使陰陽中和無偏。 足三里為土中土穴，是為真土之穴，又為胃經下合穴，對應胃之本腑，所以此穴為治療胃病最常用的穴位。 其功效長於治療胃本腑疾病。  </a:t>
            </a:r>
            <a:r>
              <a:rPr lang="en-US" altLang="zh-TW" sz="4000" dirty="0"/>
              <a:t>《</a:t>
            </a:r>
            <a:r>
              <a:rPr lang="zh-TW" altLang="en-US" sz="4000" dirty="0"/>
              <a:t>靈樞邪氣臟腑病形篇第四</a:t>
            </a:r>
            <a:r>
              <a:rPr lang="en-US" altLang="zh-TW" sz="4000" dirty="0"/>
              <a:t>》</a:t>
            </a:r>
            <a:r>
              <a:rPr lang="zh-TW" altLang="en-US" sz="4000" dirty="0"/>
              <a:t>：”胃病者，腹真脹，胃脘當心而痛，上支兩脅，膈咽不通，食飲不下，取之三里也“。 此為內經“治內腑取之於合</a:t>
            </a:r>
            <a:r>
              <a:rPr lang="zh-TW" altLang="en-US" dirty="0"/>
              <a:t>”。 </a:t>
            </a:r>
          </a:p>
          <a:p>
            <a:r>
              <a:rPr lang="zh-TW" altLang="en-US" dirty="0"/>
              <a:t> </a:t>
            </a:r>
          </a:p>
          <a:p>
            <a:endParaRPr lang="en-US" dirty="0"/>
          </a:p>
        </p:txBody>
      </p:sp>
    </p:spTree>
    <p:extLst>
      <p:ext uri="{BB962C8B-B14F-4D97-AF65-F5344CB8AC3E}">
        <p14:creationId xmlns:p14="http://schemas.microsoft.com/office/powerpoint/2010/main" val="2615200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349B0-355F-37E8-165B-71088E35DFDD}"/>
              </a:ext>
            </a:extLst>
          </p:cNvPr>
          <p:cNvSpPr>
            <a:spLocks noGrp="1"/>
          </p:cNvSpPr>
          <p:nvPr>
            <p:ph type="title"/>
          </p:nvPr>
        </p:nvSpPr>
        <p:spPr/>
        <p:txBody>
          <a:bodyPr/>
          <a:lstStyle/>
          <a:p>
            <a:r>
              <a:rPr lang="en-US" dirty="0"/>
              <a:t>Zu </a:t>
            </a:r>
            <a:r>
              <a:rPr lang="en-US" dirty="0" err="1"/>
              <a:t>san</a:t>
            </a:r>
            <a:r>
              <a:rPr lang="en-US" dirty="0"/>
              <a:t> li continued</a:t>
            </a:r>
          </a:p>
        </p:txBody>
      </p:sp>
      <p:sp>
        <p:nvSpPr>
          <p:cNvPr id="3" name="Content Placeholder 2">
            <a:extLst>
              <a:ext uri="{FF2B5EF4-FFF2-40B4-BE49-F238E27FC236}">
                <a16:creationId xmlns:a16="http://schemas.microsoft.com/office/drawing/2014/main" id="{C660FDDF-7820-3838-C6B7-2D1BAE9D0A08}"/>
              </a:ext>
            </a:extLst>
          </p:cNvPr>
          <p:cNvSpPr>
            <a:spLocks noGrp="1"/>
          </p:cNvSpPr>
          <p:nvPr>
            <p:ph idx="1"/>
          </p:nvPr>
        </p:nvSpPr>
        <p:spPr/>
        <p:txBody>
          <a:bodyPr>
            <a:normAutofit fontScale="85000" lnSpcReduction="20000"/>
          </a:bodyPr>
          <a:lstStyle/>
          <a:p>
            <a:pPr marL="0" indent="0">
              <a:buNone/>
            </a:pPr>
            <a:r>
              <a:rPr lang="en-US" dirty="0"/>
              <a:t>Stomach disease refers to when the stomach root bowel has disease, the disease symptoms lies in the </a:t>
            </a:r>
            <a:r>
              <a:rPr lang="en-US" dirty="0" err="1"/>
              <a:t>stomch</a:t>
            </a:r>
            <a:r>
              <a:rPr lang="en-US" dirty="0"/>
              <a:t> and not in the </a:t>
            </a:r>
            <a:r>
              <a:rPr lang="en-US" dirty="0" err="1"/>
              <a:t>yangming</a:t>
            </a:r>
            <a:r>
              <a:rPr lang="en-US" dirty="0"/>
              <a:t> channel. Abdominal swelling, is the idea of the abdominal region with distention and fullness. That is the region of the middle jiao and stomach cavity have abdominal fullness and uncomfortable (sensation). Suwen </a:t>
            </a:r>
            <a:r>
              <a:rPr lang="en-US" dirty="0" err="1"/>
              <a:t>chater</a:t>
            </a:r>
            <a:r>
              <a:rPr lang="en-US" dirty="0"/>
              <a:t> 5 states: When the clouds turbid qi exists above then it engenders abdominal distention. When the turbid qi properly descends, the clear yang properly ascends. When the stomach’s turbid qi cannot harmonize and descend becoming abdominal distention Can use Zu </a:t>
            </a:r>
            <a:r>
              <a:rPr lang="en-US" dirty="0" err="1"/>
              <a:t>san</a:t>
            </a:r>
            <a:r>
              <a:rPr lang="en-US" dirty="0"/>
              <a:t> li. Zu </a:t>
            </a:r>
            <a:r>
              <a:rPr lang="en-US" dirty="0" err="1"/>
              <a:t>san</a:t>
            </a:r>
            <a:r>
              <a:rPr lang="en-US" dirty="0"/>
              <a:t> li can strengthen spleen and harmonize the stomach. Eliminate food (stagnation) and descend qi, unblocking and descending the acquiescent bowel qi of the intestines and stomach   </a:t>
            </a:r>
            <a:r>
              <a:rPr lang="zh-TW" altLang="en-US" dirty="0"/>
              <a:t>胃病者，指胃本腑有病，病症在胃而不是在陽明經。 腹真脹，為腹部脹滿的意思，也就是中焦胃脘部位脹滿不舒。  </a:t>
            </a:r>
            <a:r>
              <a:rPr lang="en-US" altLang="zh-TW" dirty="0"/>
              <a:t>《</a:t>
            </a:r>
            <a:r>
              <a:rPr lang="zh-TW" altLang="en-US" dirty="0"/>
              <a:t>陰陽應像大論</a:t>
            </a:r>
            <a:r>
              <a:rPr lang="en-US" altLang="zh-TW" dirty="0"/>
              <a:t>》</a:t>
            </a:r>
            <a:r>
              <a:rPr lang="zh-TW" altLang="en-US" dirty="0"/>
              <a:t>雲“濁氣在上，則生真脹”。 濁氣當下降，清陽當上升，胃中濁氣不能和降則為腹脹，可取足三里。 足三里可健脾和胃，消食降氣，通降腸胃之腑氣和順。</a:t>
            </a:r>
          </a:p>
          <a:p>
            <a:endParaRPr lang="en-US" dirty="0"/>
          </a:p>
        </p:txBody>
      </p:sp>
    </p:spTree>
    <p:extLst>
      <p:ext uri="{BB962C8B-B14F-4D97-AF65-F5344CB8AC3E}">
        <p14:creationId xmlns:p14="http://schemas.microsoft.com/office/powerpoint/2010/main" val="19155575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52094-5EF1-CB64-E337-A48875F63960}"/>
              </a:ext>
            </a:extLst>
          </p:cNvPr>
          <p:cNvSpPr>
            <a:spLocks noGrp="1"/>
          </p:cNvSpPr>
          <p:nvPr>
            <p:ph type="title"/>
          </p:nvPr>
        </p:nvSpPr>
        <p:spPr/>
        <p:txBody>
          <a:bodyPr/>
          <a:lstStyle/>
          <a:p>
            <a:r>
              <a:rPr lang="en-US" dirty="0"/>
              <a:t>Zu </a:t>
            </a:r>
            <a:r>
              <a:rPr lang="en-US" dirty="0" err="1"/>
              <a:t>san</a:t>
            </a:r>
            <a:r>
              <a:rPr lang="en-US" dirty="0"/>
              <a:t> li summary</a:t>
            </a:r>
          </a:p>
        </p:txBody>
      </p:sp>
      <p:sp>
        <p:nvSpPr>
          <p:cNvPr id="3" name="Content Placeholder 2">
            <a:extLst>
              <a:ext uri="{FF2B5EF4-FFF2-40B4-BE49-F238E27FC236}">
                <a16:creationId xmlns:a16="http://schemas.microsoft.com/office/drawing/2014/main" id="{6D922144-F0FD-6C51-3426-3E20C46F9DE8}"/>
              </a:ext>
            </a:extLst>
          </p:cNvPr>
          <p:cNvSpPr>
            <a:spLocks noGrp="1"/>
          </p:cNvSpPr>
          <p:nvPr>
            <p:ph idx="1"/>
          </p:nvPr>
        </p:nvSpPr>
        <p:spPr>
          <a:xfrm>
            <a:off x="838200" y="1825625"/>
            <a:ext cx="10515600" cy="4751282"/>
          </a:xfrm>
        </p:spPr>
        <p:txBody>
          <a:bodyPr>
            <a:normAutofit fontScale="55000" lnSpcReduction="20000"/>
          </a:bodyPr>
          <a:lstStyle/>
          <a:p>
            <a:r>
              <a:rPr lang="en-US" sz="2900" dirty="0"/>
              <a:t>Ling </a:t>
            </a:r>
            <a:r>
              <a:rPr lang="en-US" sz="2900" dirty="0" err="1"/>
              <a:t>shu</a:t>
            </a:r>
            <a:r>
              <a:rPr lang="en-US" sz="2900" dirty="0"/>
              <a:t> chapter 22 states: “When evil in the spleen and stomach, then there is diseases such as pain in the muscles and flesh. When yang qi has superabundance, the yin is insufficient, causing heat in the center and tendency to hunger. When yang qi is insufficient and yin qi has superabundance, it causes cold in the center with intestinal rumbling, abdominal pain. When both yin and yang have superabundance or both are insufficient, it causes sometimes cold sometimes heat, all can be attuned/ regulated with Zu </a:t>
            </a:r>
            <a:r>
              <a:rPr lang="en-US" sz="2900" dirty="0" err="1"/>
              <a:t>san</a:t>
            </a:r>
            <a:r>
              <a:rPr lang="en-US" sz="2900" dirty="0"/>
              <a:t> li.”  Evidently, from this passage, regardless if there is yang qi superabundance of </a:t>
            </a:r>
            <a:r>
              <a:rPr lang="en-US" sz="2900" dirty="0" err="1"/>
              <a:t>yangming</a:t>
            </a:r>
            <a:r>
              <a:rPr lang="en-US" sz="2900" dirty="0"/>
              <a:t>, or a hot center of yin qi insufficiency of the spleen channel, or if there is spleen yin qi superabundance, a cold center of yang qi insufficiency of the stomach channel. Or if there is unregulated cold and heat of sometimes cold, sometimes hot, all are appropriate to choose Zu </a:t>
            </a:r>
            <a:r>
              <a:rPr lang="en-US" sz="2900" dirty="0" err="1"/>
              <a:t>san</a:t>
            </a:r>
            <a:r>
              <a:rPr lang="en-US" sz="2900" dirty="0"/>
              <a:t> li. One can observe Zu </a:t>
            </a:r>
            <a:r>
              <a:rPr lang="en-US" sz="2900" dirty="0" err="1"/>
              <a:t>san</a:t>
            </a:r>
            <a:r>
              <a:rPr lang="en-US" sz="2900" dirty="0"/>
              <a:t> li regulates the exterior and interior, spleen and stomach, yin and yang and the cold heat complex caused by a loss of regulation of the center burner’s ascending and descending. San li point can be used to calm it. Zu </a:t>
            </a:r>
            <a:r>
              <a:rPr lang="en-US" sz="2900" dirty="0" err="1"/>
              <a:t>san</a:t>
            </a:r>
            <a:r>
              <a:rPr lang="en-US" sz="2900" dirty="0"/>
              <a:t> li can regulate the Qi of Heaven, Earth, Humanity, and Three talents. This is the most important point to balance yin and yang.  </a:t>
            </a:r>
          </a:p>
          <a:p>
            <a:pPr marL="0" indent="0">
              <a:buNone/>
            </a:pPr>
            <a:r>
              <a:rPr lang="en-US" sz="2900" dirty="0"/>
              <a:t>《</a:t>
            </a:r>
            <a:r>
              <a:rPr lang="zh-TW" altLang="en-US" sz="2900" dirty="0"/>
              <a:t>靈樞五邪第二十</a:t>
            </a:r>
            <a:r>
              <a:rPr lang="en-US" altLang="zh-TW" sz="2900" dirty="0"/>
              <a:t>》</a:t>
            </a:r>
            <a:r>
              <a:rPr lang="zh-TW" altLang="en-US" sz="2900" dirty="0"/>
              <a:t>：“邪在脾胃，則病肌肉痛，陽氣有餘，陰氣不足，則熱中善飢；陽氣不足，陰氣有餘，則寒中腸鳴、腹痛；陰陽具有餘，若俱不足，則有寒有熱，皆調於三里”。 從這段經文可知，不管是陽明的陽氣有餘、脾經的陰氣不足的熱中，還是脾中陰氣有餘、胃經陽氣不足的寒中；或有寒有熱的寒熱不調，皆當取足三里。 可見足三里調和表裡脾胃陰陽與中焦升降失調導致的寒熱夾雜，三里穴皆可以平之。 足三里可調和天地人三才之氣，是為平衡陰陽第一要穴。</a:t>
            </a:r>
          </a:p>
          <a:p>
            <a:pPr marL="0" indent="0">
              <a:buNone/>
            </a:pPr>
            <a:r>
              <a:rPr lang="en-US" sz="2900" dirty="0"/>
              <a:t>In Shang </a:t>
            </a:r>
            <a:r>
              <a:rPr lang="en-US" sz="2900" dirty="0" err="1"/>
              <a:t>han</a:t>
            </a:r>
            <a:r>
              <a:rPr lang="en-US" sz="2900" dirty="0"/>
              <a:t> </a:t>
            </a:r>
            <a:r>
              <a:rPr lang="en-US" sz="2900" dirty="0" err="1"/>
              <a:t>lun</a:t>
            </a:r>
            <a:r>
              <a:rPr lang="en-US" sz="2900" dirty="0"/>
              <a:t> prescriptions point pairing  </a:t>
            </a:r>
            <a:r>
              <a:rPr lang="zh-TW" altLang="en-US" sz="2900" dirty="0"/>
              <a:t>单玉堂伤寒论针灸配穴 </a:t>
            </a:r>
            <a:r>
              <a:rPr lang="en-US" sz="2900" dirty="0"/>
              <a:t>from Shan Yu Tang </a:t>
            </a:r>
            <a:r>
              <a:rPr lang="zh-TW" altLang="en-US" sz="2900" dirty="0"/>
              <a:t>单玉堂</a:t>
            </a:r>
            <a:r>
              <a:rPr lang="en-US" altLang="zh-TW" sz="2900" dirty="0"/>
              <a:t>. </a:t>
            </a:r>
          </a:p>
          <a:p>
            <a:pPr marL="0" indent="0">
              <a:buNone/>
            </a:pPr>
            <a:r>
              <a:rPr lang="en-US" altLang="zh-TW" sz="2900" dirty="0"/>
              <a:t>  </a:t>
            </a:r>
            <a:r>
              <a:rPr lang="en-US" sz="2900" dirty="0"/>
              <a:t>Zu </a:t>
            </a:r>
            <a:r>
              <a:rPr lang="en-US" sz="2900" dirty="0" err="1"/>
              <a:t>san</a:t>
            </a:r>
            <a:r>
              <a:rPr lang="en-US" sz="2900" dirty="0"/>
              <a:t> li is often with Guan Yuan, for Yuan qi insufficiency </a:t>
            </a:r>
            <a:r>
              <a:rPr lang="zh-TW" altLang="en-US" sz="2900" dirty="0"/>
              <a:t>元氣不足</a:t>
            </a:r>
            <a:r>
              <a:rPr lang="en-US" altLang="zh-TW" sz="2900" dirty="0"/>
              <a:t>. </a:t>
            </a:r>
            <a:r>
              <a:rPr lang="en-US" sz="2900" dirty="0"/>
              <a:t>Zu </a:t>
            </a:r>
            <a:r>
              <a:rPr lang="en-US" sz="2900" dirty="0" err="1"/>
              <a:t>san</a:t>
            </a:r>
            <a:r>
              <a:rPr lang="en-US" sz="2900" dirty="0"/>
              <a:t> Li treating the Postnatal and Guan Yuan treating the Prenatal. </a:t>
            </a:r>
          </a:p>
          <a:p>
            <a:pPr marL="0" indent="0">
              <a:buNone/>
            </a:pPr>
            <a:r>
              <a:rPr lang="en-US" sz="2900" dirty="0"/>
              <a:t>Huang Long Xiang states that Zu </a:t>
            </a:r>
            <a:r>
              <a:rPr lang="en-US" sz="2900" dirty="0" err="1"/>
              <a:t>san</a:t>
            </a:r>
            <a:r>
              <a:rPr lang="en-US" sz="2900" dirty="0"/>
              <a:t> li is the He Sea of the Qi aspect of the San jiao, in addition to being the Lower He sea of the Stomach</a:t>
            </a:r>
          </a:p>
          <a:p>
            <a:endParaRPr lang="en-US" dirty="0"/>
          </a:p>
        </p:txBody>
      </p:sp>
    </p:spTree>
    <p:extLst>
      <p:ext uri="{BB962C8B-B14F-4D97-AF65-F5344CB8AC3E}">
        <p14:creationId xmlns:p14="http://schemas.microsoft.com/office/powerpoint/2010/main" val="35565510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FBB70-7EDF-24A4-D4A0-508AE702E316}"/>
              </a:ext>
            </a:extLst>
          </p:cNvPr>
          <p:cNvSpPr>
            <a:spLocks noGrp="1"/>
          </p:cNvSpPr>
          <p:nvPr>
            <p:ph type="title"/>
          </p:nvPr>
        </p:nvSpPr>
        <p:spPr/>
        <p:txBody>
          <a:bodyPr/>
          <a:lstStyle/>
          <a:p>
            <a:r>
              <a:rPr lang="en-US" dirty="0"/>
              <a:t>Wu dang Daoist on Yang ling </a:t>
            </a:r>
            <a:r>
              <a:rPr lang="en-US" dirty="0" err="1"/>
              <a:t>quan</a:t>
            </a:r>
            <a:r>
              <a:rPr lang="en-US" dirty="0"/>
              <a:t>/ GB 34</a:t>
            </a:r>
          </a:p>
        </p:txBody>
      </p:sp>
      <p:sp>
        <p:nvSpPr>
          <p:cNvPr id="3" name="Content Placeholder 2">
            <a:extLst>
              <a:ext uri="{FF2B5EF4-FFF2-40B4-BE49-F238E27FC236}">
                <a16:creationId xmlns:a16="http://schemas.microsoft.com/office/drawing/2014/main" id="{AF3F1266-5F7A-475A-FF96-4F2E4F54B501}"/>
              </a:ext>
            </a:extLst>
          </p:cNvPr>
          <p:cNvSpPr>
            <a:spLocks noGrp="1"/>
          </p:cNvSpPr>
          <p:nvPr>
            <p:ph idx="1"/>
          </p:nvPr>
        </p:nvSpPr>
        <p:spPr/>
        <p:txBody>
          <a:bodyPr>
            <a:normAutofit fontScale="55000" lnSpcReduction="20000"/>
          </a:bodyPr>
          <a:lstStyle/>
          <a:p>
            <a:pPr marL="0" indent="0">
              <a:buNone/>
            </a:pPr>
            <a:r>
              <a:rPr lang="en-US" sz="2900" dirty="0"/>
              <a:t>Yang ling </a:t>
            </a:r>
            <a:r>
              <a:rPr lang="en-US" sz="2900" dirty="0" err="1"/>
              <a:t>quan</a:t>
            </a:r>
            <a:r>
              <a:rPr lang="en-US" sz="2900" dirty="0"/>
              <a:t> is Shaoyang gallbladder channel’s Yang qi ascending and effusion, Gallbladder is </a:t>
            </a:r>
            <a:r>
              <a:rPr lang="en-US" sz="2900" dirty="0" err="1"/>
              <a:t>shaoyang</a:t>
            </a:r>
            <a:r>
              <a:rPr lang="en-US" sz="2900" dirty="0"/>
              <a:t>, its qi is warm. To then warm yang, and disinhibit water. If one uses the supplementing method, then its effect is like Gui </a:t>
            </a:r>
            <a:r>
              <a:rPr lang="en-US" sz="2900" dirty="0" err="1"/>
              <a:t>zhi</a:t>
            </a:r>
            <a:r>
              <a:rPr lang="en-US" sz="2900" dirty="0"/>
              <a:t>, having an effect of raising yang, transforming water, evaporating and raising to heaven. Its like the Azure dragon of the Eastern direction, bestowing </a:t>
            </a:r>
            <a:r>
              <a:rPr lang="en-US" sz="2900" dirty="0" err="1"/>
              <a:t>shaoyang</a:t>
            </a:r>
            <a:r>
              <a:rPr lang="en-US" sz="2900" dirty="0"/>
              <a:t> the qi of the east ascending rising sun.  When the sun ascends, then it can move clouds and distribute rain, evaporating earth’s qi and water qi to ascend upwards transforming and becoming mist. </a:t>
            </a:r>
          </a:p>
          <a:p>
            <a:pPr marL="0" indent="0">
              <a:buNone/>
            </a:pPr>
            <a:r>
              <a:rPr lang="en-US" sz="2900" dirty="0"/>
              <a:t>If one uses the draining method, then one can clear heat and disinhibit damp in the two channels of gallbladder and stomach. Or if treating the damp heat pattern of the warm disease school, the damp heat of Heaven also emerges out of the mist, rain, and damp qi of heaven. </a:t>
            </a:r>
          </a:p>
          <a:p>
            <a:pPr marL="0" indent="0">
              <a:buNone/>
            </a:pPr>
            <a:r>
              <a:rPr lang="en-US" sz="2900" dirty="0"/>
              <a:t>This point supplemented can warm and ascend and moistens from </a:t>
            </a:r>
            <a:r>
              <a:rPr lang="en-US" sz="2900" dirty="0" err="1"/>
              <a:t>shaoyang</a:t>
            </a:r>
            <a:r>
              <a:rPr lang="en-US" sz="2900" dirty="0"/>
              <a:t>. Draining it then cools and ascends and dries from </a:t>
            </a:r>
            <a:r>
              <a:rPr lang="en-US" sz="2900" dirty="0" err="1"/>
              <a:t>yangming</a:t>
            </a:r>
            <a:r>
              <a:rPr lang="en-US" sz="2900" dirty="0"/>
              <a:t>. </a:t>
            </a:r>
          </a:p>
          <a:p>
            <a:pPr marL="0" indent="0">
              <a:buNone/>
            </a:pPr>
            <a:r>
              <a:rPr lang="en-US" sz="2900" dirty="0"/>
              <a:t>“Qian Jing Fang states: Yang ling </a:t>
            </a:r>
            <a:r>
              <a:rPr lang="en-US" sz="2900" dirty="0" err="1"/>
              <a:t>quan</a:t>
            </a:r>
            <a:r>
              <a:rPr lang="en-US" sz="2900" dirty="0"/>
              <a:t> governs enuresis and incontinence, with lack of self-awareness” Enuresis and incontinence is Yang vacuity with lack of transformation of water rheum.  Yang ling </a:t>
            </a:r>
            <a:r>
              <a:rPr lang="en-US" sz="2900" dirty="0" err="1"/>
              <a:t>quan</a:t>
            </a:r>
            <a:r>
              <a:rPr lang="en-US" sz="2900" dirty="0"/>
              <a:t> has an effect of warming yang and transforming water. </a:t>
            </a:r>
          </a:p>
          <a:p>
            <a:pPr marL="0" indent="0">
              <a:buNone/>
            </a:pPr>
            <a:r>
              <a:rPr lang="zh-TW" altLang="en-US" sz="2900" dirty="0"/>
              <a:t>陽之陵泉者，為少陽膽經陽氣升發（膽為少陽，其氣溫），進而溫陽利水穴，如用補法，則其效如桂枝，有昇陽化水蒸騰於天之功，一如東方之青龍，秉少陽旭日東昇之氣，日昇則能行雲布雨，蒸騰地氣與水氣上升化為雲氣；如用瀉法，則可於膽胃二經清熱利濕，或治療溫病學之濕溫證，天之濕熱者，亦出於天之雲雨濕氣。</a:t>
            </a:r>
          </a:p>
          <a:p>
            <a:pPr marL="0" indent="0">
              <a:buNone/>
            </a:pPr>
            <a:r>
              <a:rPr lang="zh-TW" altLang="en-US" sz="2900" dirty="0"/>
              <a:t>此穴補則溫升而潤從少陽，瀉之則涼降而燥從陽明。</a:t>
            </a:r>
          </a:p>
          <a:p>
            <a:pPr marL="0" indent="0">
              <a:buNone/>
            </a:pPr>
            <a:r>
              <a:rPr lang="en-US" altLang="zh-TW" sz="2900" dirty="0"/>
              <a:t>《</a:t>
            </a:r>
            <a:r>
              <a:rPr lang="zh-TW" altLang="en-US" sz="2900" dirty="0"/>
              <a:t>千金方</a:t>
            </a:r>
            <a:r>
              <a:rPr lang="en-US" altLang="zh-TW" sz="2900" dirty="0"/>
              <a:t>》</a:t>
            </a:r>
            <a:r>
              <a:rPr lang="zh-TW" altLang="en-US" sz="2900" dirty="0"/>
              <a:t>：“陽陵泉主遺尿失禁不自知。”此遺尿失禁為陽虛不化水飲也，陽陵泉有溫陽化水之功。</a:t>
            </a:r>
          </a:p>
          <a:p>
            <a:endParaRPr lang="en-US" dirty="0"/>
          </a:p>
        </p:txBody>
      </p:sp>
    </p:spTree>
    <p:extLst>
      <p:ext uri="{BB962C8B-B14F-4D97-AF65-F5344CB8AC3E}">
        <p14:creationId xmlns:p14="http://schemas.microsoft.com/office/powerpoint/2010/main" val="35098323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ountain peak and colorful sky">
            <a:extLst>
              <a:ext uri="{FF2B5EF4-FFF2-40B4-BE49-F238E27FC236}">
                <a16:creationId xmlns:a16="http://schemas.microsoft.com/office/drawing/2014/main" id="{0750DCCA-9036-A57F-74FC-915F6E9E3FE8}"/>
              </a:ext>
            </a:extLst>
          </p:cNvPr>
          <p:cNvPicPr>
            <a:picLocks noChangeAspect="1"/>
          </p:cNvPicPr>
          <p:nvPr/>
        </p:nvPicPr>
        <p:blipFill>
          <a:blip r:embed="rId2"/>
          <a:srcRect r="5882" b="-1"/>
          <a:stretch>
            <a:fillRect/>
          </a:stretch>
        </p:blipFill>
        <p:spPr>
          <a:xfrm>
            <a:off x="1" y="10"/>
            <a:ext cx="9669642" cy="6857990"/>
          </a:xfrm>
          <a:prstGeom prst="rect">
            <a:avLst/>
          </a:prstGeom>
        </p:spPr>
      </p:pic>
      <p:sp>
        <p:nvSpPr>
          <p:cNvPr id="16"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54E5C57-95C0-8BED-7F3C-4726D7970849}"/>
              </a:ext>
            </a:extLst>
          </p:cNvPr>
          <p:cNvSpPr>
            <a:spLocks noGrp="1"/>
          </p:cNvSpPr>
          <p:nvPr>
            <p:ph type="title"/>
          </p:nvPr>
        </p:nvSpPr>
        <p:spPr>
          <a:xfrm>
            <a:off x="7531610" y="365125"/>
            <a:ext cx="3822189" cy="1899912"/>
          </a:xfrm>
        </p:spPr>
        <p:txBody>
          <a:bodyPr>
            <a:normAutofit/>
          </a:bodyPr>
          <a:lstStyle/>
          <a:p>
            <a:r>
              <a:rPr lang="en-US" altLang="zh-TW" sz="4000"/>
              <a:t>Tong Tian </a:t>
            </a:r>
            <a:r>
              <a:rPr lang="zh-CN" altLang="en-US" sz="4000"/>
              <a:t>通天</a:t>
            </a:r>
            <a:endParaRPr lang="en-US" sz="4000"/>
          </a:p>
        </p:txBody>
      </p:sp>
      <p:sp>
        <p:nvSpPr>
          <p:cNvPr id="3" name="Content Placeholder 2">
            <a:extLst>
              <a:ext uri="{FF2B5EF4-FFF2-40B4-BE49-F238E27FC236}">
                <a16:creationId xmlns:a16="http://schemas.microsoft.com/office/drawing/2014/main" id="{CAA0128F-E982-72F5-F143-A0804E1817D3}"/>
              </a:ext>
            </a:extLst>
          </p:cNvPr>
          <p:cNvSpPr>
            <a:spLocks noGrp="1"/>
          </p:cNvSpPr>
          <p:nvPr>
            <p:ph idx="1"/>
          </p:nvPr>
        </p:nvSpPr>
        <p:spPr>
          <a:xfrm>
            <a:off x="7531610" y="2434201"/>
            <a:ext cx="3822189" cy="3742762"/>
          </a:xfrm>
        </p:spPr>
        <p:txBody>
          <a:bodyPr>
            <a:normAutofit lnSpcReduction="10000"/>
          </a:bodyPr>
          <a:lstStyle/>
          <a:p>
            <a:pPr marL="0" indent="0">
              <a:buNone/>
            </a:pPr>
            <a:r>
              <a:rPr lang="en-US" sz="2000" dirty="0"/>
              <a:t>On Foot </a:t>
            </a:r>
            <a:r>
              <a:rPr lang="en-US" sz="2000" dirty="0" err="1"/>
              <a:t>Yangming</a:t>
            </a:r>
            <a:r>
              <a:rPr lang="en-US" sz="2000" dirty="0"/>
              <a:t> channel</a:t>
            </a:r>
          </a:p>
          <a:p>
            <a:pPr marL="0" indent="0">
              <a:buNone/>
            </a:pPr>
            <a:r>
              <a:rPr lang="en-US" sz="2000" dirty="0"/>
              <a:t>Tung channel: Heart commanding </a:t>
            </a:r>
            <a:r>
              <a:rPr lang="en-US" sz="2000" dirty="0" err="1"/>
              <a:t>zhengjing</a:t>
            </a:r>
            <a:r>
              <a:rPr lang="en-US" sz="2000" dirty="0"/>
              <a:t> </a:t>
            </a:r>
          </a:p>
          <a:p>
            <a:pPr marL="0" indent="0">
              <a:buNone/>
            </a:pPr>
            <a:endParaRPr lang="en-US" sz="2000" dirty="0"/>
          </a:p>
          <a:p>
            <a:pPr marL="0" indent="0">
              <a:buNone/>
            </a:pPr>
            <a:r>
              <a:rPr lang="en-US" sz="2000" dirty="0"/>
              <a:t>Strategy: </a:t>
            </a:r>
          </a:p>
          <a:p>
            <a:pPr marL="457200" indent="-457200">
              <a:buAutoNum type="arabicPeriod"/>
            </a:pPr>
            <a:r>
              <a:rPr lang="en-US" sz="2000" dirty="0"/>
              <a:t>The Child can make the mother replete </a:t>
            </a:r>
            <a:r>
              <a:rPr lang="zh-TW" altLang="en-US" sz="2000" dirty="0"/>
              <a:t>子令母實</a:t>
            </a:r>
            <a:endParaRPr lang="en-US" altLang="zh-TW" sz="2000" dirty="0"/>
          </a:p>
          <a:p>
            <a:pPr marL="457200" indent="-457200">
              <a:buAutoNum type="arabicPeriod"/>
            </a:pPr>
            <a:r>
              <a:rPr lang="en-US" altLang="zh-TW" sz="2000" dirty="0"/>
              <a:t>Supplement Earth to Fill Fire </a:t>
            </a:r>
            <a:r>
              <a:rPr lang="zh-TW" altLang="en-US" sz="2000" dirty="0"/>
              <a:t>補土實火</a:t>
            </a:r>
            <a:endParaRPr lang="en-US" altLang="zh-TW" sz="2000" dirty="0"/>
          </a:p>
          <a:p>
            <a:pPr marL="457200" indent="-457200">
              <a:buAutoNum type="arabicPeriod"/>
            </a:pPr>
            <a:r>
              <a:rPr lang="en-US" altLang="zh-TW" sz="2000" dirty="0"/>
              <a:t>Supplement Earth to Hide Fire </a:t>
            </a:r>
            <a:r>
              <a:rPr lang="zh-TW" altLang="en-US" sz="2000" dirty="0"/>
              <a:t>補土伏火法</a:t>
            </a:r>
          </a:p>
          <a:p>
            <a:pPr marL="0" indent="0">
              <a:buNone/>
            </a:pPr>
            <a:endParaRPr lang="en-US" sz="2000" dirty="0"/>
          </a:p>
        </p:txBody>
      </p:sp>
    </p:spTree>
    <p:extLst>
      <p:ext uri="{BB962C8B-B14F-4D97-AF65-F5344CB8AC3E}">
        <p14:creationId xmlns:p14="http://schemas.microsoft.com/office/powerpoint/2010/main" val="26731010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8ED2CA1-D311-621E-0EC0-8DCA496F2F60}"/>
              </a:ext>
            </a:extLst>
          </p:cNvPr>
          <p:cNvPicPr>
            <a:picLocks noChangeAspect="1"/>
          </p:cNvPicPr>
          <p:nvPr/>
        </p:nvPicPr>
        <p:blipFill>
          <a:blip r:embed="rId2"/>
          <a:stretch>
            <a:fillRect/>
          </a:stretch>
        </p:blipFill>
        <p:spPr>
          <a:xfrm>
            <a:off x="3124200" y="457200"/>
            <a:ext cx="5943600" cy="5943600"/>
          </a:xfrm>
          <a:prstGeom prst="rect">
            <a:avLst/>
          </a:prstGeom>
        </p:spPr>
      </p:pic>
    </p:spTree>
    <p:extLst>
      <p:ext uri="{BB962C8B-B14F-4D97-AF65-F5344CB8AC3E}">
        <p14:creationId xmlns:p14="http://schemas.microsoft.com/office/powerpoint/2010/main" val="929484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44AAA-D380-6EF2-E308-6715E285E9D7}"/>
              </a:ext>
            </a:extLst>
          </p:cNvPr>
          <p:cNvSpPr>
            <a:spLocks noGrp="1"/>
          </p:cNvSpPr>
          <p:nvPr>
            <p:ph type="title"/>
          </p:nvPr>
        </p:nvSpPr>
        <p:spPr/>
        <p:txBody>
          <a:bodyPr/>
          <a:lstStyle/>
          <a:p>
            <a:r>
              <a:rPr lang="en-US" dirty="0"/>
              <a:t>Clinical differentiation </a:t>
            </a:r>
          </a:p>
        </p:txBody>
      </p:sp>
      <p:sp>
        <p:nvSpPr>
          <p:cNvPr id="3" name="Content Placeholder 2">
            <a:extLst>
              <a:ext uri="{FF2B5EF4-FFF2-40B4-BE49-F238E27FC236}">
                <a16:creationId xmlns:a16="http://schemas.microsoft.com/office/drawing/2014/main" id="{FFCB1C10-B21E-E0B8-CC89-C7A3B9C70524}"/>
              </a:ext>
            </a:extLst>
          </p:cNvPr>
          <p:cNvSpPr>
            <a:spLocks noGrp="1"/>
          </p:cNvSpPr>
          <p:nvPr>
            <p:ph idx="1"/>
          </p:nvPr>
        </p:nvSpPr>
        <p:spPr/>
        <p:txBody>
          <a:bodyPr/>
          <a:lstStyle/>
          <a:p>
            <a:pPr marL="0" indent="0">
              <a:buNone/>
            </a:pPr>
            <a:r>
              <a:rPr lang="en-US" dirty="0"/>
              <a:t>Disease:	</a:t>
            </a:r>
            <a:r>
              <a:rPr lang="en-US" b="1" u="sng" dirty="0"/>
              <a:t>Crohn’s</a:t>
            </a:r>
            <a:r>
              <a:rPr lang="en-US" dirty="0"/>
              <a:t>	</a:t>
            </a:r>
            <a:r>
              <a:rPr lang="en-US" b="1" u="sng" dirty="0"/>
              <a:t>Ulcerative Colitis</a:t>
            </a:r>
          </a:p>
          <a:p>
            <a:pPr marL="0" indent="0">
              <a:buNone/>
            </a:pPr>
            <a:r>
              <a:rPr lang="en-US" dirty="0"/>
              <a:t>Pattern:	Skip lesions    Continuous</a:t>
            </a:r>
          </a:p>
          <a:p>
            <a:pPr marL="0" indent="0">
              <a:buNone/>
            </a:pPr>
            <a:r>
              <a:rPr lang="en-US" dirty="0"/>
              <a:t>Starting point:  Anywhere	Rectum</a:t>
            </a:r>
          </a:p>
          <a:p>
            <a:pPr marL="0" indent="0">
              <a:buNone/>
            </a:pPr>
            <a:r>
              <a:rPr lang="en-US" dirty="0"/>
              <a:t>Depth:	Transmural	Mucosal</a:t>
            </a:r>
          </a:p>
          <a:p>
            <a:pPr marL="0" indent="0">
              <a:buNone/>
            </a:pPr>
            <a:r>
              <a:rPr lang="en-US" dirty="0"/>
              <a:t>Granulomas:	Yes	No</a:t>
            </a:r>
          </a:p>
          <a:p>
            <a:pPr marL="0" indent="0">
              <a:buNone/>
            </a:pPr>
            <a:r>
              <a:rPr lang="en-US" dirty="0"/>
              <a:t>Fistulas:	Common	Never</a:t>
            </a:r>
          </a:p>
          <a:p>
            <a:pPr marL="0" indent="0">
              <a:buNone/>
            </a:pPr>
            <a:r>
              <a:rPr lang="en-US" dirty="0"/>
              <a:t>Strictures:	Common	Rare</a:t>
            </a:r>
          </a:p>
          <a:p>
            <a:pPr marL="0" indent="0">
              <a:buNone/>
            </a:pPr>
            <a:r>
              <a:rPr lang="en-US" dirty="0"/>
              <a:t>Ileum involvement:  Common	No</a:t>
            </a:r>
          </a:p>
        </p:txBody>
      </p:sp>
    </p:spTree>
    <p:extLst>
      <p:ext uri="{BB962C8B-B14F-4D97-AF65-F5344CB8AC3E}">
        <p14:creationId xmlns:p14="http://schemas.microsoft.com/office/powerpoint/2010/main" val="7111858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3CA2E-BF36-CED0-4A0D-8E02BD83F210}"/>
              </a:ext>
            </a:extLst>
          </p:cNvPr>
          <p:cNvSpPr>
            <a:spLocks noGrp="1"/>
          </p:cNvSpPr>
          <p:nvPr>
            <p:ph type="title"/>
          </p:nvPr>
        </p:nvSpPr>
        <p:spPr/>
        <p:txBody>
          <a:bodyPr/>
          <a:lstStyle/>
          <a:p>
            <a:r>
              <a:rPr lang="en-US" dirty="0"/>
              <a:t>Tong Chang </a:t>
            </a:r>
            <a:r>
              <a:rPr lang="zh-TW" altLang="en-US" dirty="0"/>
              <a:t>通腸 </a:t>
            </a:r>
            <a:endParaRPr lang="en-US" dirty="0"/>
          </a:p>
        </p:txBody>
      </p:sp>
      <p:sp>
        <p:nvSpPr>
          <p:cNvPr id="3" name="Content Placeholder 2">
            <a:extLst>
              <a:ext uri="{FF2B5EF4-FFF2-40B4-BE49-F238E27FC236}">
                <a16:creationId xmlns:a16="http://schemas.microsoft.com/office/drawing/2014/main" id="{CE003132-BDA1-A772-9FB5-23A6D244F0A0}"/>
              </a:ext>
            </a:extLst>
          </p:cNvPr>
          <p:cNvSpPr>
            <a:spLocks noGrp="1"/>
          </p:cNvSpPr>
          <p:nvPr>
            <p:ph idx="1"/>
          </p:nvPr>
        </p:nvSpPr>
        <p:spPr/>
        <p:txBody>
          <a:bodyPr>
            <a:normAutofit fontScale="92500" lnSpcReduction="20000"/>
          </a:bodyPr>
          <a:lstStyle/>
          <a:p>
            <a:r>
              <a:rPr lang="en-US" dirty="0"/>
              <a:t>Tong Chang </a:t>
            </a:r>
            <a:r>
              <a:rPr lang="zh-TW" altLang="en-US" dirty="0"/>
              <a:t>通腸 </a:t>
            </a:r>
            <a:r>
              <a:rPr lang="en-US" dirty="0"/>
              <a:t>Penetrate intestine</a:t>
            </a:r>
          </a:p>
          <a:p>
            <a:pPr marL="0" indent="0">
              <a:buNone/>
            </a:pPr>
            <a:r>
              <a:rPr lang="en-US" dirty="0"/>
              <a:t>Unnumbered, set of 3 points. Tong chang </a:t>
            </a:r>
            <a:r>
              <a:rPr lang="en-US" dirty="0" err="1"/>
              <a:t>yi</a:t>
            </a:r>
            <a:r>
              <a:rPr lang="en-US" dirty="0"/>
              <a:t>, Tong chang er, Tong chang </a:t>
            </a:r>
            <a:r>
              <a:rPr lang="en-US" dirty="0" err="1"/>
              <a:t>san</a:t>
            </a:r>
            <a:endParaRPr lang="en-US" dirty="0"/>
          </a:p>
          <a:p>
            <a:pPr marL="0" indent="0">
              <a:buNone/>
            </a:pPr>
            <a:r>
              <a:rPr lang="en-US" dirty="0"/>
              <a:t>Location: From Tong Tian go superior 1 </a:t>
            </a:r>
            <a:r>
              <a:rPr lang="en-US" dirty="0" err="1"/>
              <a:t>cun</a:t>
            </a:r>
            <a:r>
              <a:rPr lang="en-US" dirty="0"/>
              <a:t> and laterally 5 fen, that’s Tong Chang Yi. Tong chang er is 2 </a:t>
            </a:r>
            <a:r>
              <a:rPr lang="en-US" dirty="0" err="1"/>
              <a:t>cun</a:t>
            </a:r>
            <a:r>
              <a:rPr lang="en-US" dirty="0"/>
              <a:t> above. Tong chang </a:t>
            </a:r>
            <a:r>
              <a:rPr lang="en-US" dirty="0" err="1"/>
              <a:t>san</a:t>
            </a:r>
            <a:r>
              <a:rPr lang="en-US" dirty="0"/>
              <a:t> is another 2 </a:t>
            </a:r>
            <a:r>
              <a:rPr lang="en-US" dirty="0" err="1"/>
              <a:t>cun</a:t>
            </a:r>
            <a:r>
              <a:rPr lang="en-US" dirty="0"/>
              <a:t>  above. </a:t>
            </a:r>
          </a:p>
          <a:p>
            <a:pPr marL="0" indent="0">
              <a:buNone/>
            </a:pPr>
            <a:r>
              <a:rPr lang="zh-TW" altLang="en-US" dirty="0"/>
              <a:t>六腑神經、心肺交叉神經。</a:t>
            </a:r>
            <a:r>
              <a:rPr lang="en-US" dirty="0"/>
              <a:t>Six bowel </a:t>
            </a:r>
            <a:r>
              <a:rPr lang="en-US" dirty="0" err="1"/>
              <a:t>shen</a:t>
            </a:r>
            <a:r>
              <a:rPr lang="en-US" dirty="0"/>
              <a:t> jing, heart and lung intersecting </a:t>
            </a:r>
            <a:r>
              <a:rPr lang="en-US" dirty="0" err="1"/>
              <a:t>shen</a:t>
            </a:r>
            <a:r>
              <a:rPr lang="en-US" dirty="0"/>
              <a:t> jing</a:t>
            </a:r>
          </a:p>
          <a:p>
            <a:pPr marL="0" indent="0">
              <a:buNone/>
            </a:pPr>
            <a:r>
              <a:rPr lang="en-US" dirty="0"/>
              <a:t>Indications: Acute enteritis, constipation, stomach pain, high blood pressure, palpitations, costochondritis, peritonitis, nasal obstruction, sinusitis. </a:t>
            </a:r>
          </a:p>
          <a:p>
            <a:pPr marL="0" indent="0">
              <a:buNone/>
            </a:pPr>
            <a:r>
              <a:rPr lang="zh-TW" altLang="en-US" dirty="0"/>
              <a:t>主治：急慢性腸炎、便秘、胃痛、高血壓、心悸、肋膜炎、腹膜炎、鼻塞、鼻炎</a:t>
            </a:r>
          </a:p>
          <a:p>
            <a:pPr marL="0" indent="0">
              <a:buNone/>
            </a:pPr>
            <a:endParaRPr lang="en-US" dirty="0"/>
          </a:p>
        </p:txBody>
      </p:sp>
    </p:spTree>
    <p:extLst>
      <p:ext uri="{BB962C8B-B14F-4D97-AF65-F5344CB8AC3E}">
        <p14:creationId xmlns:p14="http://schemas.microsoft.com/office/powerpoint/2010/main" val="19339133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7C1E5815-D54C-487F-A054-6D4930ADE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ﾀﾚ￥ﾱﾱ￧ﾩﾴ,&#10;&#10;AI-generated content may be incorrect.">
            <a:extLst>
              <a:ext uri="{FF2B5EF4-FFF2-40B4-BE49-F238E27FC236}">
                <a16:creationId xmlns:a16="http://schemas.microsoft.com/office/drawing/2014/main" id="{11E0E5A7-9FD0-2EBC-8A5A-06BD3D3F00FF}"/>
              </a:ext>
            </a:extLst>
          </p:cNvPr>
          <p:cNvPicPr>
            <a:picLocks noChangeAspect="1"/>
          </p:cNvPicPr>
          <p:nvPr/>
        </p:nvPicPr>
        <p:blipFill>
          <a:blip r:embed="rId2"/>
          <a:stretch>
            <a:fillRect/>
          </a:stretch>
        </p:blipFill>
        <p:spPr>
          <a:xfrm>
            <a:off x="4395068" y="1255587"/>
            <a:ext cx="3510682" cy="4346825"/>
          </a:xfrm>
          <a:prstGeom prst="rect">
            <a:avLst/>
          </a:prstGeom>
        </p:spPr>
      </p:pic>
      <p:sp>
        <p:nvSpPr>
          <p:cNvPr id="28" name="Freeform: Shape 27">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08496"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CE8CB54F-16AD-1626-C06D-D21DEFC6CB28}"/>
                  </a:ext>
                </a:extLst>
              </p14:cNvPr>
              <p14:cNvContentPartPr/>
              <p14:nvPr/>
            </p14:nvContentPartPr>
            <p14:xfrm>
              <a:off x="5251833" y="2958512"/>
              <a:ext cx="360" cy="360"/>
            </p14:xfrm>
          </p:contentPart>
        </mc:Choice>
        <mc:Fallback xmlns="">
          <p:pic>
            <p:nvPicPr>
              <p:cNvPr id="9" name="Ink 8">
                <a:extLst>
                  <a:ext uri="{FF2B5EF4-FFF2-40B4-BE49-F238E27FC236}">
                    <a16:creationId xmlns:a16="http://schemas.microsoft.com/office/drawing/2014/main" id="{CE8CB54F-16AD-1626-C06D-D21DEFC6CB28}"/>
                  </a:ext>
                </a:extLst>
              </p:cNvPr>
              <p:cNvPicPr/>
              <p:nvPr/>
            </p:nvPicPr>
            <p:blipFill>
              <a:blip r:embed="rId4"/>
              <a:stretch>
                <a:fillRect/>
              </a:stretch>
            </p:blipFill>
            <p:spPr>
              <a:xfrm>
                <a:off x="5245713" y="2952392"/>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Ink 12">
                <a:extLst>
                  <a:ext uri="{FF2B5EF4-FFF2-40B4-BE49-F238E27FC236}">
                    <a16:creationId xmlns:a16="http://schemas.microsoft.com/office/drawing/2014/main" id="{B3905A1D-DB06-74B0-1251-F9309CB0B2BD}"/>
                  </a:ext>
                </a:extLst>
              </p14:cNvPr>
              <p14:cNvContentPartPr/>
              <p14:nvPr/>
            </p14:nvContentPartPr>
            <p14:xfrm>
              <a:off x="5213313" y="2967872"/>
              <a:ext cx="360" cy="360"/>
            </p14:xfrm>
          </p:contentPart>
        </mc:Choice>
        <mc:Fallback xmlns="">
          <p:pic>
            <p:nvPicPr>
              <p:cNvPr id="13" name="Ink 12">
                <a:extLst>
                  <a:ext uri="{FF2B5EF4-FFF2-40B4-BE49-F238E27FC236}">
                    <a16:creationId xmlns:a16="http://schemas.microsoft.com/office/drawing/2014/main" id="{B3905A1D-DB06-74B0-1251-F9309CB0B2BD}"/>
                  </a:ext>
                </a:extLst>
              </p:cNvPr>
              <p:cNvPicPr/>
              <p:nvPr/>
            </p:nvPicPr>
            <p:blipFill>
              <a:blip r:embed="rId6"/>
              <a:stretch>
                <a:fillRect/>
              </a:stretch>
            </p:blipFill>
            <p:spPr>
              <a:xfrm>
                <a:off x="5150673" y="2905232"/>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5" name="Ink 14">
                <a:extLst>
                  <a:ext uri="{FF2B5EF4-FFF2-40B4-BE49-F238E27FC236}">
                    <a16:creationId xmlns:a16="http://schemas.microsoft.com/office/drawing/2014/main" id="{86F1A73E-49D1-F477-F859-FB2CE6FECA83}"/>
                  </a:ext>
                </a:extLst>
              </p14:cNvPr>
              <p14:cNvContentPartPr/>
              <p14:nvPr/>
            </p14:nvContentPartPr>
            <p14:xfrm>
              <a:off x="5213313" y="2700032"/>
              <a:ext cx="360" cy="360"/>
            </p14:xfrm>
          </p:contentPart>
        </mc:Choice>
        <mc:Fallback xmlns="">
          <p:pic>
            <p:nvPicPr>
              <p:cNvPr id="15" name="Ink 14">
                <a:extLst>
                  <a:ext uri="{FF2B5EF4-FFF2-40B4-BE49-F238E27FC236}">
                    <a16:creationId xmlns:a16="http://schemas.microsoft.com/office/drawing/2014/main" id="{86F1A73E-49D1-F477-F859-FB2CE6FECA83}"/>
                  </a:ext>
                </a:extLst>
              </p:cNvPr>
              <p:cNvPicPr/>
              <p:nvPr/>
            </p:nvPicPr>
            <p:blipFill>
              <a:blip r:embed="rId6"/>
              <a:stretch>
                <a:fillRect/>
              </a:stretch>
            </p:blipFill>
            <p:spPr>
              <a:xfrm>
                <a:off x="5150673" y="2637032"/>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8" name="Ink 17">
                <a:extLst>
                  <a:ext uri="{FF2B5EF4-FFF2-40B4-BE49-F238E27FC236}">
                    <a16:creationId xmlns:a16="http://schemas.microsoft.com/office/drawing/2014/main" id="{34C1B837-C768-3741-E15A-B7B2AADD0817}"/>
                  </a:ext>
                </a:extLst>
              </p14:cNvPr>
              <p14:cNvContentPartPr/>
              <p14:nvPr/>
            </p14:nvContentPartPr>
            <p14:xfrm>
              <a:off x="5227713" y="2422472"/>
              <a:ext cx="360" cy="360"/>
            </p14:xfrm>
          </p:contentPart>
        </mc:Choice>
        <mc:Fallback xmlns="">
          <p:pic>
            <p:nvPicPr>
              <p:cNvPr id="18" name="Ink 17">
                <a:extLst>
                  <a:ext uri="{FF2B5EF4-FFF2-40B4-BE49-F238E27FC236}">
                    <a16:creationId xmlns:a16="http://schemas.microsoft.com/office/drawing/2014/main" id="{34C1B837-C768-3741-E15A-B7B2AADD0817}"/>
                  </a:ext>
                </a:extLst>
              </p:cNvPr>
              <p:cNvPicPr/>
              <p:nvPr/>
            </p:nvPicPr>
            <p:blipFill>
              <a:blip r:embed="rId6"/>
              <a:stretch>
                <a:fillRect/>
              </a:stretch>
            </p:blipFill>
            <p:spPr>
              <a:xfrm>
                <a:off x="5165073" y="2359472"/>
                <a:ext cx="126000" cy="126000"/>
              </a:xfrm>
              <a:prstGeom prst="rect">
                <a:avLst/>
              </a:prstGeom>
            </p:spPr>
          </p:pic>
        </mc:Fallback>
      </mc:AlternateContent>
    </p:spTree>
    <p:extLst>
      <p:ext uri="{BB962C8B-B14F-4D97-AF65-F5344CB8AC3E}">
        <p14:creationId xmlns:p14="http://schemas.microsoft.com/office/powerpoint/2010/main" val="21796009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3032AD56-0F67-B7CE-433B-0DAC01D45223}"/>
              </a:ext>
            </a:extLst>
          </p:cNvPr>
          <p:cNvPicPr>
            <a:picLocks noChangeAspect="1"/>
          </p:cNvPicPr>
          <p:nvPr/>
        </p:nvPicPr>
        <p:blipFill>
          <a:blip r:embed="rId2"/>
          <a:srcRect t="18451" b="10626"/>
          <a:stretch>
            <a:fillRect/>
          </a:stretch>
        </p:blipFill>
        <p:spPr>
          <a:xfrm>
            <a:off x="1"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7EDBBE1-3AD1-C478-F126-7892F6995215}"/>
              </a:ext>
            </a:extLst>
          </p:cNvPr>
          <p:cNvSpPr>
            <a:spLocks noGrp="1"/>
          </p:cNvSpPr>
          <p:nvPr>
            <p:ph type="title"/>
          </p:nvPr>
        </p:nvSpPr>
        <p:spPr>
          <a:xfrm>
            <a:off x="7531610" y="365125"/>
            <a:ext cx="3822189" cy="1899912"/>
          </a:xfrm>
        </p:spPr>
        <p:txBody>
          <a:bodyPr>
            <a:normAutofit/>
          </a:bodyPr>
          <a:lstStyle/>
          <a:p>
            <a:r>
              <a:rPr lang="en-US" altLang="zh-TW" sz="4000"/>
              <a:t>Tong</a:t>
            </a:r>
            <a:r>
              <a:rPr lang="zh-TW" altLang="en-US" sz="4000"/>
              <a:t> </a:t>
            </a:r>
            <a:r>
              <a:rPr lang="en-US" altLang="zh-TW" sz="4000"/>
              <a:t>Wei</a:t>
            </a:r>
            <a:r>
              <a:rPr lang="zh-TW" altLang="en-US" sz="4000"/>
              <a:t> </a:t>
            </a:r>
            <a:r>
              <a:rPr lang="zh-CN" altLang="en-US" sz="4000"/>
              <a:t>通胃</a:t>
            </a:r>
            <a:endParaRPr lang="en-US" sz="4000"/>
          </a:p>
        </p:txBody>
      </p:sp>
      <p:sp>
        <p:nvSpPr>
          <p:cNvPr id="8" name="Content Placeholder 7">
            <a:extLst>
              <a:ext uri="{FF2B5EF4-FFF2-40B4-BE49-F238E27FC236}">
                <a16:creationId xmlns:a16="http://schemas.microsoft.com/office/drawing/2014/main" id="{8E7D8FBC-8809-DF3C-4AD6-E44B3D253702}"/>
              </a:ext>
            </a:extLst>
          </p:cNvPr>
          <p:cNvSpPr>
            <a:spLocks noGrp="1"/>
          </p:cNvSpPr>
          <p:nvPr>
            <p:ph idx="1"/>
          </p:nvPr>
        </p:nvSpPr>
        <p:spPr>
          <a:xfrm>
            <a:off x="7531610" y="2434201"/>
            <a:ext cx="3822189" cy="3742762"/>
          </a:xfrm>
        </p:spPr>
        <p:txBody>
          <a:bodyPr>
            <a:normAutofit lnSpcReduction="10000"/>
          </a:bodyPr>
          <a:lstStyle/>
          <a:p>
            <a:pPr marL="0" indent="0">
              <a:buNone/>
            </a:pPr>
            <a:r>
              <a:rPr lang="en-US" sz="2000" dirty="0"/>
              <a:t>Penetrate Stomach</a:t>
            </a:r>
          </a:p>
          <a:p>
            <a:pPr marL="0" indent="0">
              <a:buNone/>
            </a:pPr>
            <a:r>
              <a:rPr lang="en-US" sz="2000" dirty="0"/>
              <a:t>The underlying mechanism since its in the spleen vessel is Qi deficiency, that has led to damp heat to sink below, affecting kidney metabolism leading to yin deficiency. </a:t>
            </a:r>
          </a:p>
          <a:p>
            <a:r>
              <a:rPr lang="en-US" sz="2000" dirty="0"/>
              <a:t>This is a common complex pattern we see in diabetics for example.  </a:t>
            </a:r>
          </a:p>
          <a:p>
            <a:pPr marL="0" indent="0">
              <a:buNone/>
            </a:pPr>
            <a:r>
              <a:rPr lang="en-US" altLang="zh-TW" sz="2000" dirty="0"/>
              <a:t>Kidney heat can float upward and disturb the stomach  </a:t>
            </a:r>
          </a:p>
          <a:p>
            <a:endParaRPr lang="en-US" sz="2000" dirty="0"/>
          </a:p>
        </p:txBody>
      </p:sp>
    </p:spTree>
    <p:extLst>
      <p:ext uri="{BB962C8B-B14F-4D97-AF65-F5344CB8AC3E}">
        <p14:creationId xmlns:p14="http://schemas.microsoft.com/office/powerpoint/2010/main" val="19365064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EE741-261F-B5FD-7802-E21001DCBBE3}"/>
              </a:ext>
            </a:extLst>
          </p:cNvPr>
          <p:cNvSpPr>
            <a:spLocks noGrp="1"/>
          </p:cNvSpPr>
          <p:nvPr>
            <p:ph type="title"/>
          </p:nvPr>
        </p:nvSpPr>
        <p:spPr/>
        <p:txBody>
          <a:bodyPr/>
          <a:lstStyle/>
          <a:p>
            <a:r>
              <a:rPr lang="en-US" dirty="0"/>
              <a:t>Tong </a:t>
            </a:r>
            <a:r>
              <a:rPr lang="en-US" dirty="0" err="1"/>
              <a:t>wei</a:t>
            </a:r>
            <a:r>
              <a:rPr lang="en-US" dirty="0"/>
              <a:t> commentary</a:t>
            </a:r>
          </a:p>
        </p:txBody>
      </p:sp>
      <p:sp>
        <p:nvSpPr>
          <p:cNvPr id="3" name="Content Placeholder 2">
            <a:extLst>
              <a:ext uri="{FF2B5EF4-FFF2-40B4-BE49-F238E27FC236}">
                <a16:creationId xmlns:a16="http://schemas.microsoft.com/office/drawing/2014/main" id="{F4061D8C-CB7E-E973-434F-F80220F075C6}"/>
              </a:ext>
            </a:extLst>
          </p:cNvPr>
          <p:cNvSpPr>
            <a:spLocks noGrp="1"/>
          </p:cNvSpPr>
          <p:nvPr>
            <p:ph idx="1"/>
          </p:nvPr>
        </p:nvSpPr>
        <p:spPr/>
        <p:txBody>
          <a:bodyPr/>
          <a:lstStyle/>
          <a:p>
            <a:r>
              <a:rPr lang="en-US" dirty="0"/>
              <a:t>Dr Liu Yi (Wang Chuan Min) disciple looks at this points as revving up a    “fluid engine </a:t>
            </a:r>
            <a:r>
              <a:rPr lang="zh-TW" altLang="en-US" dirty="0"/>
              <a:t>津液發動機</a:t>
            </a:r>
            <a:r>
              <a:rPr lang="en-US" altLang="zh-TW" dirty="0"/>
              <a:t>.”. </a:t>
            </a:r>
            <a:r>
              <a:rPr lang="en-US" dirty="0"/>
              <a:t>This </a:t>
            </a:r>
            <a:r>
              <a:rPr lang="en-US" dirty="0" err="1"/>
              <a:t>siginifies</a:t>
            </a:r>
            <a:r>
              <a:rPr lang="en-US" dirty="0"/>
              <a:t> that though the mouth might be dry, the whole-body skin might be peeling </a:t>
            </a:r>
            <a:r>
              <a:rPr lang="zh-TW" altLang="en-US" dirty="0"/>
              <a:t>脫皮</a:t>
            </a:r>
            <a:r>
              <a:rPr lang="en-US" altLang="zh-TW" dirty="0"/>
              <a:t>, </a:t>
            </a:r>
            <a:r>
              <a:rPr lang="en-US" dirty="0"/>
              <a:t>the cause might be spleen damp flooding </a:t>
            </a:r>
            <a:r>
              <a:rPr lang="zh-TW" altLang="en-US" dirty="0"/>
              <a:t>脾濕汎濫</a:t>
            </a:r>
            <a:r>
              <a:rPr lang="en-US" altLang="zh-TW" dirty="0"/>
              <a:t>. </a:t>
            </a:r>
            <a:r>
              <a:rPr lang="en-US" dirty="0"/>
              <a:t>This spleen damp then sinks due to underlying </a:t>
            </a:r>
            <a:r>
              <a:rPr lang="zh-TW" altLang="en-US" dirty="0"/>
              <a:t>氣虛</a:t>
            </a:r>
            <a:r>
              <a:rPr lang="en-US" altLang="zh-TW" dirty="0"/>
              <a:t>, </a:t>
            </a:r>
            <a:r>
              <a:rPr lang="en-US" dirty="0"/>
              <a:t>the damp mixes with the </a:t>
            </a:r>
            <a:r>
              <a:rPr lang="en-US" dirty="0" err="1"/>
              <a:t>mingmen</a:t>
            </a:r>
            <a:r>
              <a:rPr lang="en-US" dirty="0"/>
              <a:t> of the kidney becoming damp heat and then obstructing the kidney’s fluid metabolism. </a:t>
            </a:r>
          </a:p>
          <a:p>
            <a:endParaRPr lang="en-US" dirty="0"/>
          </a:p>
        </p:txBody>
      </p:sp>
    </p:spTree>
    <p:extLst>
      <p:ext uri="{BB962C8B-B14F-4D97-AF65-F5344CB8AC3E}">
        <p14:creationId xmlns:p14="http://schemas.microsoft.com/office/powerpoint/2010/main" val="19925406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87BDA-4E24-890E-0507-09D4E4F4ADFA}"/>
              </a:ext>
            </a:extLst>
          </p:cNvPr>
          <p:cNvSpPr>
            <a:spLocks noGrp="1"/>
          </p:cNvSpPr>
          <p:nvPr>
            <p:ph type="title"/>
          </p:nvPr>
        </p:nvSpPr>
        <p:spPr/>
        <p:txBody>
          <a:bodyPr/>
          <a:lstStyle/>
          <a:p>
            <a:r>
              <a:rPr lang="en-US" dirty="0"/>
              <a:t>Chang Men </a:t>
            </a:r>
            <a:r>
              <a:rPr lang="zh-CN" altLang="en-US" dirty="0"/>
              <a:t>腸門</a:t>
            </a:r>
            <a:endParaRPr lang="en-US" dirty="0"/>
          </a:p>
        </p:txBody>
      </p:sp>
      <p:sp>
        <p:nvSpPr>
          <p:cNvPr id="3" name="Content Placeholder 2">
            <a:extLst>
              <a:ext uri="{FF2B5EF4-FFF2-40B4-BE49-F238E27FC236}">
                <a16:creationId xmlns:a16="http://schemas.microsoft.com/office/drawing/2014/main" id="{E4F93747-65DC-E11E-97C4-23F37C95F92D}"/>
              </a:ext>
            </a:extLst>
          </p:cNvPr>
          <p:cNvSpPr>
            <a:spLocks noGrp="1"/>
          </p:cNvSpPr>
          <p:nvPr>
            <p:ph idx="1"/>
          </p:nvPr>
        </p:nvSpPr>
        <p:spPr/>
        <p:txBody>
          <a:bodyPr>
            <a:normAutofit fontScale="85000" lnSpcReduction="10000"/>
          </a:bodyPr>
          <a:lstStyle/>
          <a:p>
            <a:pPr marL="0" indent="0">
              <a:buNone/>
            </a:pPr>
            <a:r>
              <a:rPr lang="en-US" dirty="0"/>
              <a:t>Chang men functions: Course and drain the intestines </a:t>
            </a:r>
            <a:r>
              <a:rPr lang="zh-TW" altLang="en-US" dirty="0"/>
              <a:t>疏洩腸腑。</a:t>
            </a:r>
            <a:br>
              <a:rPr lang="zh-TW" altLang="en-US" dirty="0"/>
            </a:br>
            <a:r>
              <a:rPr lang="en-US" dirty="0" err="1"/>
              <a:t>Ganmen</a:t>
            </a:r>
            <a:r>
              <a:rPr lang="en-US" dirty="0"/>
              <a:t> functions: Course the liver and regulate the qi </a:t>
            </a:r>
            <a:r>
              <a:rPr lang="zh-TW" altLang="en-US" dirty="0"/>
              <a:t>疏肝理氣</a:t>
            </a:r>
            <a:br>
              <a:rPr lang="zh-TW" altLang="en-US" dirty="0"/>
            </a:br>
            <a:r>
              <a:rPr lang="en-US" dirty="0"/>
              <a:t>Xin men functions: </a:t>
            </a:r>
            <a:r>
              <a:rPr lang="en-US" dirty="0" err="1"/>
              <a:t>Unobstruct</a:t>
            </a:r>
            <a:r>
              <a:rPr lang="en-US" dirty="0"/>
              <a:t> the heart </a:t>
            </a:r>
            <a:r>
              <a:rPr lang="en-US" dirty="0" err="1"/>
              <a:t>luo</a:t>
            </a:r>
            <a:r>
              <a:rPr lang="en-US" dirty="0"/>
              <a:t> </a:t>
            </a:r>
            <a:r>
              <a:rPr lang="zh-TW" altLang="en-US" dirty="0"/>
              <a:t>通暢心絡</a:t>
            </a:r>
          </a:p>
          <a:p>
            <a:pPr marL="0" indent="0">
              <a:buNone/>
            </a:pPr>
            <a:r>
              <a:rPr lang="en-US" dirty="0"/>
              <a:t>Indications:</a:t>
            </a:r>
            <a:br>
              <a:rPr lang="en-US" dirty="0"/>
            </a:br>
            <a:r>
              <a:rPr lang="en-US" dirty="0"/>
              <a:t>Chang men: Acute or chronic inflammatory bowels/ colitis, head dizziness, blurry vision, cholecystitis, nausea or </a:t>
            </a:r>
            <a:r>
              <a:rPr lang="en-US" dirty="0" err="1"/>
              <a:t>vo,iting</a:t>
            </a:r>
            <a:r>
              <a:rPr lang="en-US" dirty="0"/>
              <a:t> </a:t>
            </a:r>
            <a:r>
              <a:rPr lang="zh-TW" altLang="en-US" dirty="0"/>
              <a:t>急慢性腸炎，頭暈眼花，膽囊炎，嘔吐</a:t>
            </a:r>
          </a:p>
          <a:p>
            <a:pPr marL="0" indent="0">
              <a:buNone/>
            </a:pPr>
            <a:r>
              <a:rPr lang="en-US" dirty="0"/>
              <a:t>Gan men: Acute hepatitis (special effect) Acute or chronic gastritis and colitis, chest oppression, chest pain, flank pian, inner leg pain (instantly eliminated) </a:t>
            </a:r>
            <a:r>
              <a:rPr lang="zh-TW" altLang="en-US" dirty="0"/>
              <a:t>急性肝炎 （特效）急慢性胃腸炎，胸悶，胸痛，兩脅痛，腿内側痛 （立除</a:t>
            </a:r>
            <a:r>
              <a:rPr lang="en-US" altLang="zh-TW" dirty="0"/>
              <a:t>)</a:t>
            </a:r>
          </a:p>
          <a:p>
            <a:pPr marL="0" indent="0">
              <a:buNone/>
            </a:pPr>
            <a:r>
              <a:rPr lang="en-US" dirty="0"/>
              <a:t>Xin men: Heart disease, pericarditis, palpitations, chest oppression, nausea and vomiting, liver cholera </a:t>
            </a:r>
            <a:r>
              <a:rPr lang="zh-TW" altLang="en-US" dirty="0"/>
              <a:t>心病</a:t>
            </a:r>
            <a:r>
              <a:rPr lang="en-US" altLang="zh-TW" dirty="0"/>
              <a:t>, </a:t>
            </a:r>
            <a:r>
              <a:rPr lang="zh-TW" altLang="en-US" dirty="0"/>
              <a:t>心臟内膜炎，心悸亢進，胸悶嘔吐，肝霍亂</a:t>
            </a:r>
          </a:p>
          <a:p>
            <a:endParaRPr lang="en-US" dirty="0"/>
          </a:p>
        </p:txBody>
      </p:sp>
    </p:spTree>
    <p:extLst>
      <p:ext uri="{BB962C8B-B14F-4D97-AF65-F5344CB8AC3E}">
        <p14:creationId xmlns:p14="http://schemas.microsoft.com/office/powerpoint/2010/main" val="33669158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he diagram shows anatomical points on the arm, including the elbow (1.5 cm), radial nerve (4.5 cm), hepatic portal vein (3 cm), and common bile duct (SD).&#10;&#10;AI-generated content may be incorrect.">
            <a:extLst>
              <a:ext uri="{FF2B5EF4-FFF2-40B4-BE49-F238E27FC236}">
                <a16:creationId xmlns:a16="http://schemas.microsoft.com/office/drawing/2014/main" id="{399339B4-13D7-493F-F029-81FE10C94DE1}"/>
              </a:ext>
            </a:extLst>
          </p:cNvPr>
          <p:cNvPicPr>
            <a:picLocks noChangeAspect="1"/>
          </p:cNvPicPr>
          <p:nvPr/>
        </p:nvPicPr>
        <p:blipFill>
          <a:blip r:embed="rId2"/>
          <a:stretch>
            <a:fillRect/>
          </a:stretch>
        </p:blipFill>
        <p:spPr>
          <a:xfrm>
            <a:off x="2592185" y="643466"/>
            <a:ext cx="7007630" cy="5571067"/>
          </a:xfrm>
          <a:prstGeom prst="rect">
            <a:avLst/>
          </a:prstGeom>
        </p:spPr>
      </p:pic>
    </p:spTree>
    <p:extLst>
      <p:ext uri="{BB962C8B-B14F-4D97-AF65-F5344CB8AC3E}">
        <p14:creationId xmlns:p14="http://schemas.microsoft.com/office/powerpoint/2010/main" val="35829460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977C7-BA64-F13E-6FAC-D86E1CBBB230}"/>
              </a:ext>
            </a:extLst>
          </p:cNvPr>
          <p:cNvSpPr>
            <a:spLocks noGrp="1"/>
          </p:cNvSpPr>
          <p:nvPr>
            <p:ph type="title"/>
          </p:nvPr>
        </p:nvSpPr>
        <p:spPr/>
        <p:txBody>
          <a:bodyPr/>
          <a:lstStyle/>
          <a:p>
            <a:r>
              <a:rPr lang="en-US" dirty="0"/>
              <a:t>San Qi</a:t>
            </a:r>
            <a:r>
              <a:rPr lang="zh-TW" altLang="en-US" dirty="0"/>
              <a:t> </a:t>
            </a:r>
            <a:r>
              <a:rPr lang="zh-CN" altLang="en-US" dirty="0"/>
              <a:t>三其</a:t>
            </a:r>
            <a:r>
              <a:rPr lang="en-US" dirty="0"/>
              <a:t> </a:t>
            </a:r>
          </a:p>
        </p:txBody>
      </p:sp>
      <p:sp>
        <p:nvSpPr>
          <p:cNvPr id="3" name="Content Placeholder 2">
            <a:extLst>
              <a:ext uri="{FF2B5EF4-FFF2-40B4-BE49-F238E27FC236}">
                <a16:creationId xmlns:a16="http://schemas.microsoft.com/office/drawing/2014/main" id="{1B67BEA2-27D4-364B-D6A3-085D955A088D}"/>
              </a:ext>
            </a:extLst>
          </p:cNvPr>
          <p:cNvSpPr>
            <a:spLocks noGrp="1"/>
          </p:cNvSpPr>
          <p:nvPr>
            <p:ph idx="1"/>
          </p:nvPr>
        </p:nvSpPr>
        <p:spPr/>
        <p:txBody>
          <a:bodyPr/>
          <a:lstStyle/>
          <a:p>
            <a:r>
              <a:rPr lang="en-US" dirty="0"/>
              <a:t>San qi is between Hand </a:t>
            </a:r>
            <a:r>
              <a:rPr lang="en-US" dirty="0" err="1"/>
              <a:t>shaoyang</a:t>
            </a:r>
            <a:r>
              <a:rPr lang="en-US" dirty="0"/>
              <a:t> and Hand </a:t>
            </a:r>
            <a:r>
              <a:rPr lang="en-US" dirty="0" err="1"/>
              <a:t>Yangming</a:t>
            </a:r>
            <a:r>
              <a:rPr lang="en-US" dirty="0"/>
              <a:t>. And since this Hand </a:t>
            </a:r>
            <a:r>
              <a:rPr lang="en-US" dirty="0" err="1"/>
              <a:t>yangming</a:t>
            </a:r>
            <a:r>
              <a:rPr lang="en-US" dirty="0"/>
              <a:t> large intestine shares an exterior interior relationship with the Lung, it is assigned with a Lung branch </a:t>
            </a:r>
            <a:r>
              <a:rPr lang="en-US" dirty="0" err="1"/>
              <a:t>zheng</a:t>
            </a:r>
            <a:r>
              <a:rPr lang="en-US" dirty="0"/>
              <a:t> jing, as well as having its </a:t>
            </a:r>
            <a:r>
              <a:rPr lang="zh-TW" altLang="en-US" dirty="0"/>
              <a:t>用 </a:t>
            </a:r>
            <a:r>
              <a:rPr lang="en-US" dirty="0"/>
              <a:t>functions targeting. Therefore to diagnose San qi pathology we look to the right </a:t>
            </a:r>
            <a:r>
              <a:rPr lang="en-US" dirty="0" err="1"/>
              <a:t>cun</a:t>
            </a:r>
            <a:r>
              <a:rPr lang="en-US" dirty="0"/>
              <a:t> (slippery and forceful). </a:t>
            </a:r>
          </a:p>
          <a:p>
            <a:r>
              <a:rPr lang="en-US" dirty="0"/>
              <a:t>San qi treats Damp heat disease that is affecting that is the Lung, or large intestine as in lower </a:t>
            </a:r>
            <a:r>
              <a:rPr lang="en-US" dirty="0" err="1"/>
              <a:t>dampheat</a:t>
            </a:r>
            <a:r>
              <a:rPr lang="en-US" dirty="0"/>
              <a:t> (consuming qi) </a:t>
            </a:r>
            <a:r>
              <a:rPr lang="zh-TW" altLang="en-US" dirty="0"/>
              <a:t>下焦濕熱（耗氣</a:t>
            </a:r>
            <a:r>
              <a:rPr lang="en-US" altLang="zh-TW" dirty="0"/>
              <a:t>). </a:t>
            </a:r>
            <a:r>
              <a:rPr lang="en-US" dirty="0"/>
              <a:t>This consuming qi signifies that it will lead to Qi exhaustion.</a:t>
            </a:r>
          </a:p>
          <a:p>
            <a:endParaRPr lang="en-US" dirty="0"/>
          </a:p>
        </p:txBody>
      </p:sp>
    </p:spTree>
    <p:extLst>
      <p:ext uri="{BB962C8B-B14F-4D97-AF65-F5344CB8AC3E}">
        <p14:creationId xmlns:p14="http://schemas.microsoft.com/office/powerpoint/2010/main" val="41821360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A1821-B977-74B3-61AB-1EF33F1C617B}"/>
              </a:ext>
            </a:extLst>
          </p:cNvPr>
          <p:cNvSpPr>
            <a:spLocks noGrp="1"/>
          </p:cNvSpPr>
          <p:nvPr>
            <p:ph type="title"/>
          </p:nvPr>
        </p:nvSpPr>
        <p:spPr/>
        <p:txBody>
          <a:bodyPr/>
          <a:lstStyle/>
          <a:p>
            <a:r>
              <a:rPr lang="en-US" dirty="0"/>
              <a:t>San Qi continued</a:t>
            </a:r>
          </a:p>
        </p:txBody>
      </p:sp>
      <p:sp>
        <p:nvSpPr>
          <p:cNvPr id="3" name="Content Placeholder 2">
            <a:extLst>
              <a:ext uri="{FF2B5EF4-FFF2-40B4-BE49-F238E27FC236}">
                <a16:creationId xmlns:a16="http://schemas.microsoft.com/office/drawing/2014/main" id="{8FABA0CD-8A61-C3C7-3BF7-720AEE32E947}"/>
              </a:ext>
            </a:extLst>
          </p:cNvPr>
          <p:cNvSpPr>
            <a:spLocks noGrp="1"/>
          </p:cNvSpPr>
          <p:nvPr>
            <p:ph idx="1"/>
          </p:nvPr>
        </p:nvSpPr>
        <p:spPr/>
        <p:txBody>
          <a:bodyPr>
            <a:normAutofit fontScale="92500" lnSpcReduction="20000"/>
          </a:bodyPr>
          <a:lstStyle/>
          <a:p>
            <a:r>
              <a:rPr lang="en-US" dirty="0"/>
              <a:t>San qi is described by Liu Yi as a Sagely point to discharge toxin </a:t>
            </a:r>
            <a:r>
              <a:rPr lang="zh-TW" altLang="en-US" dirty="0"/>
              <a:t>排毒聖穴</a:t>
            </a:r>
            <a:r>
              <a:rPr lang="en-US" altLang="zh-TW" dirty="0"/>
              <a:t>. </a:t>
            </a:r>
            <a:r>
              <a:rPr lang="en-US" dirty="0"/>
              <a:t>Due to modern lifestyle of rich food, psychological stress, nervousness, pressures, excessive taxation, overeating, all resulting in qi stagnation and blood stasis, and food accumulation damp toxin. It also treats phlegm rheum and water damp toxin. </a:t>
            </a:r>
          </a:p>
          <a:p>
            <a:r>
              <a:rPr lang="en-US" dirty="0"/>
              <a:t>San qi has the nature of Wood Fire </a:t>
            </a:r>
            <a:r>
              <a:rPr lang="zh-TW" altLang="en-US" dirty="0"/>
              <a:t>木火之性 </a:t>
            </a:r>
            <a:r>
              <a:rPr lang="en-US" dirty="0"/>
              <a:t>reflecting San qi type of diseases: Red white leukorrhea, constipation, hemorrhoidal pain. </a:t>
            </a:r>
          </a:p>
          <a:p>
            <a:r>
              <a:rPr lang="en-US" dirty="0"/>
              <a:t>San qi has 3 layers to its function:</a:t>
            </a:r>
          </a:p>
          <a:p>
            <a:r>
              <a:rPr lang="en-US" dirty="0"/>
              <a:t>1. Lung large intestine connection and diseases- Lung branch nerve</a:t>
            </a:r>
          </a:p>
          <a:p>
            <a:r>
              <a:rPr lang="en-US" dirty="0"/>
              <a:t>2. Draining </a:t>
            </a:r>
            <a:r>
              <a:rPr lang="en-US" dirty="0" err="1"/>
              <a:t>san</a:t>
            </a:r>
            <a:r>
              <a:rPr lang="en-US" dirty="0"/>
              <a:t> jiao fire and large intestine depending on needle technique </a:t>
            </a:r>
          </a:p>
          <a:p>
            <a:r>
              <a:rPr lang="en-US" dirty="0"/>
              <a:t>3. Balancing wood fire causing Lung calmness </a:t>
            </a:r>
            <a:r>
              <a:rPr lang="zh-TW" altLang="en-US" dirty="0"/>
              <a:t>木火平則肺安 </a:t>
            </a:r>
            <a:r>
              <a:rPr lang="en-US" altLang="zh-TW" dirty="0"/>
              <a:t>(</a:t>
            </a:r>
            <a:r>
              <a:rPr lang="en-US" dirty="0"/>
              <a:t>Azure Dragon and Vermillion bird affecting the Western White Tiger) </a:t>
            </a:r>
          </a:p>
          <a:p>
            <a:endParaRPr lang="en-US" dirty="0"/>
          </a:p>
        </p:txBody>
      </p:sp>
    </p:spTree>
    <p:extLst>
      <p:ext uri="{BB962C8B-B14F-4D97-AF65-F5344CB8AC3E}">
        <p14:creationId xmlns:p14="http://schemas.microsoft.com/office/powerpoint/2010/main" val="42032915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E7F59-B83F-13F8-6BBB-E12C5404DD5F}"/>
              </a:ext>
            </a:extLst>
          </p:cNvPr>
          <p:cNvSpPr>
            <a:spLocks noGrp="1"/>
          </p:cNvSpPr>
          <p:nvPr>
            <p:ph type="title"/>
          </p:nvPr>
        </p:nvSpPr>
        <p:spPr/>
        <p:txBody>
          <a:bodyPr/>
          <a:lstStyle/>
          <a:p>
            <a:r>
              <a:rPr lang="en-US" dirty="0"/>
              <a:t>San qi precautions</a:t>
            </a:r>
          </a:p>
        </p:txBody>
      </p:sp>
      <p:sp>
        <p:nvSpPr>
          <p:cNvPr id="3" name="Content Placeholder 2">
            <a:extLst>
              <a:ext uri="{FF2B5EF4-FFF2-40B4-BE49-F238E27FC236}">
                <a16:creationId xmlns:a16="http://schemas.microsoft.com/office/drawing/2014/main" id="{BD66B673-BDAF-EE15-2EBC-06D553F886AC}"/>
              </a:ext>
            </a:extLst>
          </p:cNvPr>
          <p:cNvSpPr>
            <a:spLocks noGrp="1"/>
          </p:cNvSpPr>
          <p:nvPr>
            <p:ph idx="1"/>
          </p:nvPr>
        </p:nvSpPr>
        <p:spPr/>
        <p:txBody>
          <a:bodyPr>
            <a:normAutofit fontScale="92500" lnSpcReduction="10000"/>
          </a:bodyPr>
          <a:lstStyle/>
          <a:p>
            <a:r>
              <a:rPr lang="en-US" dirty="0"/>
              <a:t>Do not use 3 needles, often only need one needle, sometimes can use two needles. </a:t>
            </a:r>
          </a:p>
          <a:p>
            <a:r>
              <a:rPr lang="en-US" dirty="0"/>
              <a:t>The needle direction is </a:t>
            </a:r>
            <a:r>
              <a:rPr lang="zh-TW" altLang="en-US" dirty="0"/>
              <a:t>平刺 </a:t>
            </a:r>
            <a:r>
              <a:rPr lang="en-US" dirty="0"/>
              <a:t>transverse to the skin, using a slanted/ oblique insertion </a:t>
            </a:r>
            <a:r>
              <a:rPr lang="zh-TW" altLang="en-US" dirty="0"/>
              <a:t>斜刺 </a:t>
            </a:r>
            <a:r>
              <a:rPr lang="en-US" dirty="0"/>
              <a:t>parallel to the skin, 2-5 fen deep. </a:t>
            </a:r>
          </a:p>
          <a:p>
            <a:r>
              <a:rPr lang="en-US" dirty="0"/>
              <a:t> when needled from </a:t>
            </a:r>
            <a:r>
              <a:rPr lang="en-US" dirty="0" err="1"/>
              <a:t>yangming</a:t>
            </a:r>
            <a:r>
              <a:rPr lang="en-US" dirty="0"/>
              <a:t> to </a:t>
            </a:r>
            <a:r>
              <a:rPr lang="en-US" dirty="0" err="1"/>
              <a:t>shaoyang</a:t>
            </a:r>
            <a:r>
              <a:rPr lang="en-US" dirty="0"/>
              <a:t> it can treat acute hemorrhoids and rectal prolapse by draining the fire qi of </a:t>
            </a:r>
            <a:r>
              <a:rPr lang="en-US" dirty="0" err="1"/>
              <a:t>shaoyang</a:t>
            </a:r>
            <a:r>
              <a:rPr lang="en-US" dirty="0"/>
              <a:t> and large intestine </a:t>
            </a:r>
            <a:r>
              <a:rPr lang="en-US" dirty="0" err="1"/>
              <a:t>yangming</a:t>
            </a:r>
            <a:r>
              <a:rPr lang="en-US" dirty="0"/>
              <a:t>, this includes gastroenteritis and red white leukorrhea. Best for gynecological illnesses with abdominal distention. </a:t>
            </a:r>
          </a:p>
          <a:p>
            <a:r>
              <a:rPr lang="en-US" dirty="0"/>
              <a:t>When needled to hand </a:t>
            </a:r>
            <a:r>
              <a:rPr lang="en-US" dirty="0" err="1"/>
              <a:t>shaoyang</a:t>
            </a:r>
            <a:r>
              <a:rPr lang="en-US" dirty="0"/>
              <a:t> it drains </a:t>
            </a:r>
            <a:r>
              <a:rPr lang="en-US" dirty="0" err="1"/>
              <a:t>san</a:t>
            </a:r>
            <a:r>
              <a:rPr lang="en-US" dirty="0"/>
              <a:t> jiao fire, look for a slippery right chi, for large intestine fire needle toward Yang xi (LI 5- the fire point), one is going against the channel </a:t>
            </a:r>
            <a:r>
              <a:rPr lang="zh-TW" altLang="en-US" dirty="0"/>
              <a:t>迎瀉針法</a:t>
            </a:r>
            <a:r>
              <a:rPr lang="en-US" altLang="zh-TW" dirty="0"/>
              <a:t>. </a:t>
            </a:r>
            <a:r>
              <a:rPr lang="en-US" dirty="0"/>
              <a:t>One can also slightly bleed </a:t>
            </a:r>
            <a:r>
              <a:rPr lang="zh-TW" altLang="en-US" dirty="0"/>
              <a:t>微出血</a:t>
            </a:r>
          </a:p>
          <a:p>
            <a:endParaRPr lang="en-US" dirty="0"/>
          </a:p>
        </p:txBody>
      </p:sp>
    </p:spTree>
    <p:extLst>
      <p:ext uri="{BB962C8B-B14F-4D97-AF65-F5344CB8AC3E}">
        <p14:creationId xmlns:p14="http://schemas.microsoft.com/office/powerpoint/2010/main" val="11154292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F879AC3-D4CE-493C-ADC7-06205677F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2" name="Freeform: Shape 11">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5" name="Content Placeholder 4" descr="The image shows anatomical illustrations of the human arm, highlighting various structures such as the radial groove, carpal tunnel, radial canal, and ulna groove.">
            <a:extLst>
              <a:ext uri="{FF2B5EF4-FFF2-40B4-BE49-F238E27FC236}">
                <a16:creationId xmlns:a16="http://schemas.microsoft.com/office/drawing/2014/main" id="{87B3E48E-B4EA-23A4-FC11-87BBC50CC1FC}"/>
              </a:ext>
            </a:extLst>
          </p:cNvPr>
          <p:cNvPicPr>
            <a:picLocks noGrp="1" noChangeAspect="1"/>
          </p:cNvPicPr>
          <p:nvPr>
            <p:ph idx="1"/>
          </p:nvPr>
        </p:nvPicPr>
        <p:blipFill>
          <a:blip r:embed="rId2"/>
          <a:stretch>
            <a:fillRect/>
          </a:stretch>
        </p:blipFill>
        <p:spPr>
          <a:xfrm>
            <a:off x="4176088" y="643468"/>
            <a:ext cx="5571066" cy="5571066"/>
          </a:xfrm>
          <a:prstGeom prst="rect">
            <a:avLst/>
          </a:prstGeom>
        </p:spPr>
      </p:pic>
    </p:spTree>
    <p:extLst>
      <p:ext uri="{BB962C8B-B14F-4D97-AF65-F5344CB8AC3E}">
        <p14:creationId xmlns:p14="http://schemas.microsoft.com/office/powerpoint/2010/main" val="2671344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F5914-88DD-2718-9A0A-A15C5CA9CD62}"/>
              </a:ext>
            </a:extLst>
          </p:cNvPr>
          <p:cNvSpPr>
            <a:spLocks noGrp="1"/>
          </p:cNvSpPr>
          <p:nvPr>
            <p:ph type="title"/>
          </p:nvPr>
        </p:nvSpPr>
        <p:spPr/>
        <p:txBody>
          <a:bodyPr/>
          <a:lstStyle/>
          <a:p>
            <a:r>
              <a:rPr lang="en-US" dirty="0"/>
              <a:t>Imaging</a:t>
            </a:r>
          </a:p>
        </p:txBody>
      </p:sp>
      <p:sp>
        <p:nvSpPr>
          <p:cNvPr id="3" name="Content Placeholder 2">
            <a:extLst>
              <a:ext uri="{FF2B5EF4-FFF2-40B4-BE49-F238E27FC236}">
                <a16:creationId xmlns:a16="http://schemas.microsoft.com/office/drawing/2014/main" id="{2AFA16F0-B09D-58DF-03A4-71BB7C93F19D}"/>
              </a:ext>
            </a:extLst>
          </p:cNvPr>
          <p:cNvSpPr>
            <a:spLocks noGrp="1"/>
          </p:cNvSpPr>
          <p:nvPr>
            <p:ph idx="1"/>
          </p:nvPr>
        </p:nvSpPr>
        <p:spPr>
          <a:xfrm>
            <a:off x="838200" y="1825624"/>
            <a:ext cx="10515600" cy="4595495"/>
          </a:xfrm>
        </p:spPr>
        <p:txBody>
          <a:bodyPr>
            <a:normAutofit fontScale="85000" lnSpcReduction="20000"/>
          </a:bodyPr>
          <a:lstStyle/>
          <a:p>
            <a:pPr marL="0" indent="0">
              <a:buNone/>
            </a:pPr>
            <a:r>
              <a:rPr lang="en-US" dirty="0"/>
              <a:t>Both rely on colonoscopy as the central diagnostic test, to differentiate also need MRI / CT enterography because Crohn’s disease is not just a mucosal colon disease, it’s a transmural, whole-bowel disease, often extending beyond what a colonoscopy can see.</a:t>
            </a:r>
          </a:p>
          <a:p>
            <a:pPr marL="0" indent="0">
              <a:buNone/>
            </a:pPr>
            <a:r>
              <a:rPr lang="en-US" dirty="0"/>
              <a:t>Crohn’s commonly affects Ileum and Jejunum. These areas are invisible to colonoscopy. Since Crohn’s has inflammation through entire bowel wall, imaging shows the Wall thickening, edema, deep ulcers.</a:t>
            </a:r>
          </a:p>
          <a:p>
            <a:pPr marL="0" indent="0">
              <a:buNone/>
            </a:pPr>
            <a:r>
              <a:rPr lang="en-US" dirty="0"/>
              <a:t>The defining features of Crohn’s are Fistulas (abnormal connections), Strictures (narrowing), Abscesses, “Comb sign” (</a:t>
            </a:r>
            <a:r>
              <a:rPr lang="en-US" dirty="0" err="1"/>
              <a:t>menentery</a:t>
            </a:r>
            <a:r>
              <a:rPr lang="en-US" dirty="0"/>
              <a:t> vascular inflammation, engorged and dilated vasa recta, mesentery blood vessels in the shape of a comb)</a:t>
            </a:r>
          </a:p>
          <a:p>
            <a:pPr marL="0" indent="0">
              <a:buNone/>
            </a:pPr>
            <a:r>
              <a:rPr lang="en-US" dirty="0"/>
              <a:t>A colonoscopy cannot see outside bowel, Fistula tracts, Abscess pockets/</a:t>
            </a:r>
          </a:p>
          <a:p>
            <a:pPr marL="0" indent="0">
              <a:buNone/>
            </a:pPr>
            <a:r>
              <a:rPr lang="en-US" dirty="0"/>
              <a:t>Also imaging helps differentiate from Ulcerative colitis, which stays in colon, and stays superficial. If imaging shows small bowel disease, fistulas, transmural thickening, this strongly supports Crohn’s</a:t>
            </a:r>
          </a:p>
        </p:txBody>
      </p:sp>
    </p:spTree>
    <p:extLst>
      <p:ext uri="{BB962C8B-B14F-4D97-AF65-F5344CB8AC3E}">
        <p14:creationId xmlns:p14="http://schemas.microsoft.com/office/powerpoint/2010/main" val="10671755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49971-3CA5-ACDE-8CD2-FB86A8005860}"/>
              </a:ext>
            </a:extLst>
          </p:cNvPr>
          <p:cNvSpPr>
            <a:spLocks noGrp="1"/>
          </p:cNvSpPr>
          <p:nvPr>
            <p:ph type="title"/>
          </p:nvPr>
        </p:nvSpPr>
        <p:spPr/>
        <p:txBody>
          <a:bodyPr/>
          <a:lstStyle/>
          <a:p>
            <a:r>
              <a:rPr lang="en-US" dirty="0"/>
              <a:t>Tu Wei </a:t>
            </a:r>
            <a:r>
              <a:rPr lang="zh-CN" altLang="en-US" dirty="0"/>
              <a:t>土胃</a:t>
            </a:r>
            <a:r>
              <a:rPr lang="en-US" altLang="zh-CN" dirty="0"/>
              <a:t>/</a:t>
            </a:r>
            <a:r>
              <a:rPr lang="zh-TW" altLang="en-US" dirty="0"/>
              <a:t> </a:t>
            </a:r>
            <a:r>
              <a:rPr lang="en-US" altLang="zh-TW" dirty="0"/>
              <a:t>Earth</a:t>
            </a:r>
            <a:r>
              <a:rPr lang="zh-TW" altLang="en-US" dirty="0"/>
              <a:t> </a:t>
            </a:r>
            <a:r>
              <a:rPr lang="en-US" altLang="zh-TW" dirty="0"/>
              <a:t>stomach</a:t>
            </a:r>
            <a:endParaRPr lang="en-US" dirty="0"/>
          </a:p>
        </p:txBody>
      </p:sp>
      <p:sp>
        <p:nvSpPr>
          <p:cNvPr id="3" name="Content Placeholder 2">
            <a:extLst>
              <a:ext uri="{FF2B5EF4-FFF2-40B4-BE49-F238E27FC236}">
                <a16:creationId xmlns:a16="http://schemas.microsoft.com/office/drawing/2014/main" id="{51FB8A6C-D668-F6D9-0BF0-0A6FE137EB60}"/>
              </a:ext>
            </a:extLst>
          </p:cNvPr>
          <p:cNvSpPr>
            <a:spLocks noGrp="1"/>
          </p:cNvSpPr>
          <p:nvPr>
            <p:ph idx="1"/>
          </p:nvPr>
        </p:nvSpPr>
        <p:spPr/>
        <p:txBody>
          <a:bodyPr>
            <a:normAutofit fontScale="92500" lnSpcReduction="20000"/>
          </a:bodyPr>
          <a:lstStyle/>
          <a:p>
            <a:pPr marL="0" indent="0">
              <a:buNone/>
            </a:pPr>
            <a:r>
              <a:rPr lang="en-US" dirty="0"/>
              <a:t>Spleen </a:t>
            </a:r>
            <a:r>
              <a:rPr lang="en-US" dirty="0" err="1"/>
              <a:t>Shenjing</a:t>
            </a:r>
            <a:r>
              <a:rPr lang="en-US" dirty="0"/>
              <a:t> </a:t>
            </a:r>
          </a:p>
          <a:p>
            <a:r>
              <a:rPr lang="en-US" dirty="0" err="1"/>
              <a:t>Tǔ</a:t>
            </a:r>
            <a:r>
              <a:rPr lang="en-US" dirty="0"/>
              <a:t> Wèi 1: On the palmar aspect of the forearm, 2 </a:t>
            </a:r>
            <a:r>
              <a:rPr lang="en-US" dirty="0" err="1"/>
              <a:t>cun</a:t>
            </a:r>
            <a:r>
              <a:rPr lang="en-US" dirty="0"/>
              <a:t> directly distal to </a:t>
            </a:r>
            <a:r>
              <a:rPr lang="en-US" dirty="0" err="1"/>
              <a:t>Shaohai</a:t>
            </a:r>
            <a:r>
              <a:rPr lang="en-US" dirty="0"/>
              <a:t> (HT3) from the elbow crease.</a:t>
            </a:r>
            <a:r>
              <a:rPr lang="zh-TW" altLang="en-US" dirty="0"/>
              <a:t> </a:t>
            </a:r>
            <a:endParaRPr lang="en-US" altLang="zh-TW" dirty="0"/>
          </a:p>
          <a:p>
            <a:r>
              <a:rPr lang="en-US" dirty="0" err="1"/>
              <a:t>Tǔ</a:t>
            </a:r>
            <a:r>
              <a:rPr lang="en-US" dirty="0"/>
              <a:t> Wèi 2: On the palmar aspect, 4 </a:t>
            </a:r>
            <a:r>
              <a:rPr lang="en-US" dirty="0" err="1"/>
              <a:t>cun</a:t>
            </a:r>
            <a:r>
              <a:rPr lang="en-US" dirty="0"/>
              <a:t> below </a:t>
            </a:r>
            <a:r>
              <a:rPr lang="en-US" dirty="0" err="1"/>
              <a:t>Shaohai</a:t>
            </a:r>
            <a:r>
              <a:rPr lang="en-US" dirty="0"/>
              <a:t> (HT3), or 2 </a:t>
            </a:r>
            <a:r>
              <a:rPr lang="en-US" dirty="0" err="1"/>
              <a:t>cun</a:t>
            </a:r>
            <a:r>
              <a:rPr lang="en-US" dirty="0"/>
              <a:t> below Tuwei </a:t>
            </a:r>
          </a:p>
          <a:p>
            <a:r>
              <a:rPr lang="en-US" dirty="0" err="1"/>
              <a:t>Tǔ</a:t>
            </a:r>
            <a:r>
              <a:rPr lang="en-US" dirty="0"/>
              <a:t> Wèi 3: On the palmar aspect, 6 </a:t>
            </a:r>
            <a:r>
              <a:rPr lang="en-US" dirty="0" err="1"/>
              <a:t>cun</a:t>
            </a:r>
            <a:r>
              <a:rPr lang="en-US" dirty="0"/>
              <a:t> below </a:t>
            </a:r>
            <a:r>
              <a:rPr lang="en-US" dirty="0" err="1"/>
              <a:t>Shaohai</a:t>
            </a:r>
            <a:r>
              <a:rPr lang="en-US" dirty="0"/>
              <a:t> (HT3), or 2 </a:t>
            </a:r>
            <a:r>
              <a:rPr lang="en-US" dirty="0" err="1"/>
              <a:t>cun</a:t>
            </a:r>
            <a:r>
              <a:rPr lang="en-US" dirty="0"/>
              <a:t> below Tuwei 2.</a:t>
            </a:r>
          </a:p>
          <a:p>
            <a:pPr marL="0" indent="0">
              <a:buNone/>
            </a:pPr>
            <a:r>
              <a:rPr lang="en-US" dirty="0"/>
              <a:t>Indications: Disorders of the digestive system, including gastritis, gastric ulcer, duodenal ulcer, colitis, and related conditions.</a:t>
            </a:r>
          </a:p>
          <a:p>
            <a:pPr marL="0" indent="0">
              <a:buNone/>
            </a:pPr>
            <a:r>
              <a:rPr lang="en-US" dirty="0"/>
              <a:t>This is on the Hand </a:t>
            </a:r>
            <a:r>
              <a:rPr lang="en-US" dirty="0" err="1"/>
              <a:t>shaoyin</a:t>
            </a:r>
            <a:r>
              <a:rPr lang="en-US" dirty="0"/>
              <a:t>, near the water point, therefore this is a </a:t>
            </a:r>
            <a:r>
              <a:rPr lang="en-US" dirty="0" err="1"/>
              <a:t>Shaoyin</a:t>
            </a:r>
            <a:r>
              <a:rPr lang="en-US" dirty="0"/>
              <a:t> fire affecting the stomach. Think of the formula Huang </a:t>
            </a:r>
            <a:r>
              <a:rPr lang="en-US" dirty="0" err="1"/>
              <a:t>lian</a:t>
            </a:r>
            <a:r>
              <a:rPr lang="en-US" dirty="0"/>
              <a:t> </a:t>
            </a:r>
            <a:r>
              <a:rPr lang="en-US" dirty="0" err="1"/>
              <a:t>ejiao</a:t>
            </a:r>
            <a:r>
              <a:rPr lang="en-US" dirty="0"/>
              <a:t> tang or Yu Nu Jian </a:t>
            </a:r>
          </a:p>
        </p:txBody>
      </p:sp>
    </p:spTree>
    <p:extLst>
      <p:ext uri="{BB962C8B-B14F-4D97-AF65-F5344CB8AC3E}">
        <p14:creationId xmlns:p14="http://schemas.microsoft.com/office/powerpoint/2010/main" val="9827090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8F73C7-E1EC-9E75-CF93-7DA954952931}"/>
              </a:ext>
            </a:extLst>
          </p:cNvPr>
          <p:cNvPicPr>
            <a:picLocks noChangeAspect="1"/>
          </p:cNvPicPr>
          <p:nvPr/>
        </p:nvPicPr>
        <p:blipFill>
          <a:blip r:embed="rId2"/>
          <a:stretch>
            <a:fillRect/>
          </a:stretch>
        </p:blipFill>
        <p:spPr>
          <a:xfrm>
            <a:off x="3505454" y="643466"/>
            <a:ext cx="5181092" cy="5571067"/>
          </a:xfrm>
          <a:prstGeom prst="rect">
            <a:avLst/>
          </a:prstGeom>
        </p:spPr>
      </p:pic>
    </p:spTree>
    <p:extLst>
      <p:ext uri="{BB962C8B-B14F-4D97-AF65-F5344CB8AC3E}">
        <p14:creationId xmlns:p14="http://schemas.microsoft.com/office/powerpoint/2010/main" val="35457729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24D94-ADAB-8E68-63FD-2A2580E3ECF5}"/>
              </a:ext>
            </a:extLst>
          </p:cNvPr>
          <p:cNvSpPr>
            <a:spLocks noGrp="1"/>
          </p:cNvSpPr>
          <p:nvPr>
            <p:ph type="title"/>
          </p:nvPr>
        </p:nvSpPr>
        <p:spPr/>
        <p:txBody>
          <a:bodyPr/>
          <a:lstStyle/>
          <a:p>
            <a:r>
              <a:rPr lang="en-US" altLang="zh-CN" dirty="0"/>
              <a:t>Men </a:t>
            </a:r>
            <a:r>
              <a:rPr lang="en-US" altLang="zh-CN" dirty="0" err="1"/>
              <a:t>jin</a:t>
            </a:r>
            <a:r>
              <a:rPr lang="en-US" altLang="zh-CN" dirty="0"/>
              <a:t> </a:t>
            </a:r>
            <a:r>
              <a:rPr lang="zh-CN" altLang="en-US" dirty="0"/>
              <a:t>門金</a:t>
            </a:r>
            <a:endParaRPr lang="en-US" dirty="0"/>
          </a:p>
        </p:txBody>
      </p:sp>
      <p:sp>
        <p:nvSpPr>
          <p:cNvPr id="3" name="Content Placeholder 2">
            <a:extLst>
              <a:ext uri="{FF2B5EF4-FFF2-40B4-BE49-F238E27FC236}">
                <a16:creationId xmlns:a16="http://schemas.microsoft.com/office/drawing/2014/main" id="{C30CB0E8-A32F-82B2-CE5D-0DB9CAB00983}"/>
              </a:ext>
            </a:extLst>
          </p:cNvPr>
          <p:cNvSpPr>
            <a:spLocks noGrp="1"/>
          </p:cNvSpPr>
          <p:nvPr>
            <p:ph idx="1"/>
          </p:nvPr>
        </p:nvSpPr>
        <p:spPr/>
        <p:txBody>
          <a:bodyPr/>
          <a:lstStyle/>
          <a:p>
            <a:r>
              <a:rPr lang="en-US" dirty="0"/>
              <a:t>66.05</a:t>
            </a:r>
          </a:p>
          <a:p>
            <a:r>
              <a:rPr lang="en-US" dirty="0" err="1"/>
              <a:t>Shenjing</a:t>
            </a:r>
            <a:r>
              <a:rPr lang="en-US" dirty="0"/>
              <a:t>: Duodenum </a:t>
            </a:r>
            <a:r>
              <a:rPr lang="en-US" dirty="0" err="1"/>
              <a:t>shenjing</a:t>
            </a:r>
            <a:r>
              <a:rPr lang="en-US" dirty="0"/>
              <a:t>, Stomach branch </a:t>
            </a:r>
            <a:r>
              <a:rPr lang="en-US" dirty="0" err="1"/>
              <a:t>shenjing</a:t>
            </a:r>
            <a:r>
              <a:rPr lang="en-US" dirty="0"/>
              <a:t>, uterus </a:t>
            </a:r>
            <a:r>
              <a:rPr lang="en-US" dirty="0" err="1"/>
              <a:t>shen</a:t>
            </a:r>
            <a:r>
              <a:rPr lang="en-US" dirty="0"/>
              <a:t> jing</a:t>
            </a:r>
          </a:p>
          <a:p>
            <a:r>
              <a:rPr lang="en-US" dirty="0"/>
              <a:t>Location: At the lower junction between the second and third metatarsals. 4 fen posterior to Xian </a:t>
            </a:r>
            <a:r>
              <a:rPr lang="en-US" dirty="0" err="1"/>
              <a:t>gu</a:t>
            </a:r>
            <a:r>
              <a:rPr lang="en-US" dirty="0"/>
              <a:t> (stomach 43).</a:t>
            </a:r>
          </a:p>
          <a:p>
            <a:r>
              <a:rPr lang="en-US" dirty="0"/>
              <a:t>Indications: Throbbing pain of menstruation from beginning to end (special effect), labor pains (special effect), enteritis, gastritis, abdominal swelling, abdominal pain, appendicitis </a:t>
            </a:r>
            <a:r>
              <a:rPr lang="zh-TW" altLang="en-US" dirty="0"/>
              <a:t>月經前後抽痛陣痛（特效）、腸炎、胃炎、腹部發脹、腹痛、盲腸炎</a:t>
            </a:r>
          </a:p>
          <a:p>
            <a:endParaRPr lang="en-US" dirty="0"/>
          </a:p>
        </p:txBody>
      </p:sp>
    </p:spTree>
    <p:extLst>
      <p:ext uri="{BB962C8B-B14F-4D97-AF65-F5344CB8AC3E}">
        <p14:creationId xmlns:p14="http://schemas.microsoft.com/office/powerpoint/2010/main" val="25556635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A59C9-18AD-D2A3-9177-73BC8C640C36}"/>
              </a:ext>
            </a:extLst>
          </p:cNvPr>
          <p:cNvSpPr>
            <a:spLocks noGrp="1"/>
          </p:cNvSpPr>
          <p:nvPr>
            <p:ph type="title"/>
          </p:nvPr>
        </p:nvSpPr>
        <p:spPr/>
        <p:txBody>
          <a:bodyPr/>
          <a:lstStyle/>
          <a:p>
            <a:r>
              <a:rPr lang="en-US" dirty="0"/>
              <a:t>On Men Jin </a:t>
            </a:r>
          </a:p>
        </p:txBody>
      </p:sp>
      <p:sp>
        <p:nvSpPr>
          <p:cNvPr id="3" name="Content Placeholder 2">
            <a:extLst>
              <a:ext uri="{FF2B5EF4-FFF2-40B4-BE49-F238E27FC236}">
                <a16:creationId xmlns:a16="http://schemas.microsoft.com/office/drawing/2014/main" id="{40FA2482-FA01-8658-9394-00942D07DF24}"/>
              </a:ext>
            </a:extLst>
          </p:cNvPr>
          <p:cNvSpPr>
            <a:spLocks noGrp="1"/>
          </p:cNvSpPr>
          <p:nvPr>
            <p:ph idx="1"/>
          </p:nvPr>
        </p:nvSpPr>
        <p:spPr/>
        <p:txBody>
          <a:bodyPr>
            <a:normAutofit fontScale="85000" lnSpcReduction="20000"/>
          </a:bodyPr>
          <a:lstStyle/>
          <a:p>
            <a:pPr marL="0" indent="0">
              <a:buNone/>
            </a:pPr>
            <a:r>
              <a:rPr lang="en-US" dirty="0"/>
              <a:t>The golden aspect represents Wu </a:t>
            </a:r>
            <a:r>
              <a:rPr lang="en-US" dirty="0" err="1"/>
              <a:t>yun</a:t>
            </a:r>
            <a:r>
              <a:rPr lang="en-US" dirty="0"/>
              <a:t> </a:t>
            </a:r>
            <a:r>
              <a:rPr lang="en-US" dirty="0" err="1"/>
              <a:t>liu</a:t>
            </a:r>
            <a:r>
              <a:rPr lang="en-US" dirty="0"/>
              <a:t> qi theory of </a:t>
            </a:r>
            <a:r>
              <a:rPr lang="en-US" dirty="0" err="1"/>
              <a:t>Yangming’s</a:t>
            </a:r>
            <a:r>
              <a:rPr lang="en-US" dirty="0"/>
              <a:t> metal qi </a:t>
            </a:r>
            <a:r>
              <a:rPr lang="zh-TW" altLang="en-US" dirty="0"/>
              <a:t>金氣</a:t>
            </a:r>
            <a:r>
              <a:rPr lang="en-US" altLang="zh-TW" dirty="0"/>
              <a:t>, </a:t>
            </a:r>
            <a:r>
              <a:rPr lang="en-US" dirty="0"/>
              <a:t>where the Gate represents the entrance of the Gu </a:t>
            </a:r>
            <a:r>
              <a:rPr lang="en-US" dirty="0" err="1"/>
              <a:t>shen</a:t>
            </a:r>
            <a:r>
              <a:rPr lang="en-US" dirty="0"/>
              <a:t> </a:t>
            </a:r>
            <a:r>
              <a:rPr lang="zh-TW" altLang="en-US" dirty="0"/>
              <a:t>穀神</a:t>
            </a:r>
            <a:r>
              <a:rPr lang="en-US" altLang="zh-TW" dirty="0"/>
              <a:t>/ </a:t>
            </a:r>
            <a:r>
              <a:rPr lang="en-US" dirty="0"/>
              <a:t>Grain-spirit. </a:t>
            </a:r>
          </a:p>
          <a:p>
            <a:r>
              <a:rPr lang="en-US" dirty="0"/>
              <a:t>Hence, Men </a:t>
            </a:r>
            <a:r>
              <a:rPr lang="en-US" dirty="0" err="1"/>
              <a:t>jin</a:t>
            </a:r>
            <a:r>
              <a:rPr lang="en-US" dirty="0"/>
              <a:t> structure lies in Foot </a:t>
            </a:r>
            <a:r>
              <a:rPr lang="en-US" dirty="0" err="1"/>
              <a:t>yangming</a:t>
            </a:r>
            <a:r>
              <a:rPr lang="en-US" dirty="0"/>
              <a:t>/ Stomach and its functions lies in the depurative </a:t>
            </a:r>
            <a:r>
              <a:rPr lang="en-US" dirty="0" err="1"/>
              <a:t>downbearing</a:t>
            </a:r>
            <a:r>
              <a:rPr lang="en-US" dirty="0"/>
              <a:t> of metal qi. </a:t>
            </a:r>
          </a:p>
          <a:p>
            <a:pPr marL="0" indent="0">
              <a:buNone/>
            </a:pPr>
            <a:r>
              <a:rPr lang="en-US" dirty="0"/>
              <a:t>Men Jin is often needled with Xian </a:t>
            </a:r>
            <a:r>
              <a:rPr lang="en-US" dirty="0" err="1"/>
              <a:t>gu</a:t>
            </a:r>
            <a:r>
              <a:rPr lang="en-US" dirty="0"/>
              <a:t> (Stomach 43), i.e. descending valley. Zhen jiu da </a:t>
            </a:r>
            <a:r>
              <a:rPr lang="en-US" dirty="0" err="1"/>
              <a:t>cheng</a:t>
            </a:r>
            <a:r>
              <a:rPr lang="en-US" dirty="0"/>
              <a:t> </a:t>
            </a:r>
            <a:r>
              <a:rPr lang="zh-CN" altLang="en-US" dirty="0"/>
              <a:t>針灸大成 </a:t>
            </a:r>
            <a:r>
              <a:rPr lang="en-US" altLang="zh-CN" dirty="0"/>
              <a:t>states that Xian </a:t>
            </a:r>
            <a:r>
              <a:rPr lang="en-US" altLang="zh-CN" dirty="0" err="1"/>
              <a:t>gu</a:t>
            </a:r>
            <a:r>
              <a:rPr lang="en-US" altLang="zh-CN" dirty="0"/>
              <a:t> treats Facial and eye swelling, and water disease, tendency to belch, rumbling intestines, abdominal pain, excessive heat disease, sweat without rising, and trembling cold malaria. </a:t>
            </a:r>
          </a:p>
          <a:p>
            <a:pPr marL="0" indent="0">
              <a:buNone/>
            </a:pPr>
            <a:r>
              <a:rPr lang="en-US" dirty="0"/>
              <a:t>Xian </a:t>
            </a:r>
            <a:r>
              <a:rPr lang="en-US" dirty="0" err="1"/>
              <a:t>gu</a:t>
            </a:r>
            <a:r>
              <a:rPr lang="en-US" dirty="0"/>
              <a:t> is the Wood point, when </a:t>
            </a:r>
            <a:r>
              <a:rPr lang="en-US" dirty="0" err="1"/>
              <a:t>yangming</a:t>
            </a:r>
            <a:r>
              <a:rPr lang="en-US" dirty="0"/>
              <a:t> does not descend, metal does not control wood so wood ascends leading to surge of yang qi. </a:t>
            </a:r>
          </a:p>
          <a:p>
            <a:pPr marL="0" indent="0">
              <a:buNone/>
            </a:pPr>
            <a:r>
              <a:rPr lang="en-US" dirty="0"/>
              <a:t>Men </a:t>
            </a:r>
            <a:r>
              <a:rPr lang="en-US" dirty="0" err="1"/>
              <a:t>jin</a:t>
            </a:r>
            <a:r>
              <a:rPr lang="en-US" dirty="0"/>
              <a:t> can affect the intestinal mobility, when the intestines or digestion is compromised it alters the immunological system affecting the brain. Men </a:t>
            </a:r>
            <a:r>
              <a:rPr lang="en-US" dirty="0" err="1"/>
              <a:t>jin</a:t>
            </a:r>
            <a:r>
              <a:rPr lang="en-US" dirty="0"/>
              <a:t> can even change’s one brain chemistry by descending the turbid. </a:t>
            </a:r>
            <a:br>
              <a:rPr lang="en-US" dirty="0"/>
            </a:br>
            <a:r>
              <a:rPr lang="en-US" dirty="0"/>
              <a:t>Stomach governs the decent of the turbid.   </a:t>
            </a:r>
            <a:r>
              <a:rPr lang="en-US" dirty="0" err="1"/>
              <a:t>Immunoneuroendocrine</a:t>
            </a:r>
            <a:r>
              <a:rPr lang="en-US" dirty="0"/>
              <a:t> effect</a:t>
            </a:r>
          </a:p>
          <a:p>
            <a:pPr marL="0" indent="0">
              <a:buNone/>
            </a:pPr>
            <a:endParaRPr lang="en-US" dirty="0"/>
          </a:p>
          <a:p>
            <a:endParaRPr lang="en-US" dirty="0"/>
          </a:p>
        </p:txBody>
      </p:sp>
    </p:spTree>
    <p:extLst>
      <p:ext uri="{BB962C8B-B14F-4D97-AF65-F5344CB8AC3E}">
        <p14:creationId xmlns:p14="http://schemas.microsoft.com/office/powerpoint/2010/main" val="12189230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58E91-1C2C-EF47-FB72-B97921FE0D4F}"/>
              </a:ext>
            </a:extLst>
          </p:cNvPr>
          <p:cNvSpPr>
            <a:spLocks noGrp="1"/>
          </p:cNvSpPr>
          <p:nvPr>
            <p:ph type="title"/>
          </p:nvPr>
        </p:nvSpPr>
        <p:spPr/>
        <p:txBody>
          <a:bodyPr/>
          <a:lstStyle/>
          <a:p>
            <a:r>
              <a:rPr lang="en-US" altLang="zh-TW" dirty="0"/>
              <a:t>Liáng </a:t>
            </a:r>
            <a:r>
              <a:rPr lang="en-US" altLang="zh-TW" dirty="0" err="1"/>
              <a:t>qiū</a:t>
            </a:r>
            <a:r>
              <a:rPr lang="en-US" altLang="zh-TW" dirty="0"/>
              <a:t> (</a:t>
            </a:r>
            <a:r>
              <a:rPr lang="zh-TW" altLang="en-US" dirty="0"/>
              <a:t>梁丘</a:t>
            </a:r>
            <a:r>
              <a:rPr lang="en-US" altLang="zh-TW" dirty="0"/>
              <a:t>) Beam Mound</a:t>
            </a:r>
            <a:endParaRPr lang="en-US" dirty="0"/>
          </a:p>
        </p:txBody>
      </p:sp>
      <p:sp>
        <p:nvSpPr>
          <p:cNvPr id="3" name="Content Placeholder 2">
            <a:extLst>
              <a:ext uri="{FF2B5EF4-FFF2-40B4-BE49-F238E27FC236}">
                <a16:creationId xmlns:a16="http://schemas.microsoft.com/office/drawing/2014/main" id="{D49FDA33-C93A-B527-CDDA-615AC61E39D2}"/>
              </a:ext>
            </a:extLst>
          </p:cNvPr>
          <p:cNvSpPr>
            <a:spLocks noGrp="1"/>
          </p:cNvSpPr>
          <p:nvPr>
            <p:ph idx="1"/>
          </p:nvPr>
        </p:nvSpPr>
        <p:spPr/>
        <p:txBody>
          <a:bodyPr/>
          <a:lstStyle/>
          <a:p>
            <a:pPr marL="0" indent="0">
              <a:buNone/>
            </a:pPr>
            <a:r>
              <a:rPr lang="en-US" dirty="0"/>
              <a:t>Stomach 34- Xi cleft of the stomach</a:t>
            </a:r>
          </a:p>
          <a:p>
            <a:pPr marL="0" indent="0">
              <a:buNone/>
            </a:pPr>
            <a:r>
              <a:rPr lang="en-US" dirty="0"/>
              <a:t>Acute gastric pain, combine with </a:t>
            </a:r>
            <a:r>
              <a:rPr lang="en-US" dirty="0" err="1"/>
              <a:t>Diji</a:t>
            </a:r>
            <a:r>
              <a:rPr lang="en-US" dirty="0"/>
              <a:t> (Spleen 8, Xi cleft) for bleeding. </a:t>
            </a:r>
            <a:br>
              <a:rPr lang="en-US" dirty="0"/>
            </a:br>
            <a:endParaRPr lang="en-US" dirty="0"/>
          </a:p>
          <a:p>
            <a:pPr marL="0" indent="0">
              <a:buNone/>
            </a:pPr>
            <a:r>
              <a:rPr lang="en-US" dirty="0"/>
              <a:t>Rectal bleeding, combine with Kong Zui (Lung 6)</a:t>
            </a:r>
          </a:p>
        </p:txBody>
      </p:sp>
    </p:spTree>
    <p:extLst>
      <p:ext uri="{BB962C8B-B14F-4D97-AF65-F5344CB8AC3E}">
        <p14:creationId xmlns:p14="http://schemas.microsoft.com/office/powerpoint/2010/main" val="15243162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A0703-6475-6D68-358C-B3AEA60FBAB9}"/>
              </a:ext>
            </a:extLst>
          </p:cNvPr>
          <p:cNvSpPr>
            <a:spLocks noGrp="1"/>
          </p:cNvSpPr>
          <p:nvPr>
            <p:ph type="title"/>
          </p:nvPr>
        </p:nvSpPr>
        <p:spPr/>
        <p:txBody>
          <a:bodyPr/>
          <a:lstStyle/>
          <a:p>
            <a:r>
              <a:rPr lang="en-US" dirty="0"/>
              <a:t>San </a:t>
            </a:r>
            <a:r>
              <a:rPr lang="en-US" dirty="0" err="1"/>
              <a:t>mao</a:t>
            </a:r>
            <a:r>
              <a:rPr lang="en-US" dirty="0"/>
              <a:t> </a:t>
            </a:r>
            <a:r>
              <a:rPr lang="zh-CN" altLang="en-US" dirty="0"/>
              <a:t>三毛</a:t>
            </a:r>
            <a:endParaRPr lang="en-US" dirty="0"/>
          </a:p>
        </p:txBody>
      </p:sp>
      <p:sp>
        <p:nvSpPr>
          <p:cNvPr id="3" name="Content Placeholder 2">
            <a:extLst>
              <a:ext uri="{FF2B5EF4-FFF2-40B4-BE49-F238E27FC236}">
                <a16:creationId xmlns:a16="http://schemas.microsoft.com/office/drawing/2014/main" id="{87124A45-3572-9E53-9F07-88144319AB15}"/>
              </a:ext>
            </a:extLst>
          </p:cNvPr>
          <p:cNvSpPr>
            <a:spLocks noGrp="1"/>
          </p:cNvSpPr>
          <p:nvPr>
            <p:ph idx="1"/>
          </p:nvPr>
        </p:nvSpPr>
        <p:spPr/>
        <p:txBody>
          <a:bodyPr>
            <a:normAutofit fontScale="85000" lnSpcReduction="20000"/>
          </a:bodyPr>
          <a:lstStyle/>
          <a:p>
            <a:r>
              <a:rPr lang="en-US" dirty="0"/>
              <a:t>San Mao= Three Hairs</a:t>
            </a:r>
          </a:p>
          <a:p>
            <a:r>
              <a:rPr lang="en-US" dirty="0"/>
              <a:t>Lung branch </a:t>
            </a:r>
            <a:r>
              <a:rPr lang="en-US" dirty="0" err="1"/>
              <a:t>shen</a:t>
            </a:r>
            <a:r>
              <a:rPr lang="en-US" dirty="0"/>
              <a:t> </a:t>
            </a:r>
            <a:r>
              <a:rPr lang="en-US" dirty="0" err="1"/>
              <a:t>jing</a:t>
            </a:r>
            <a:r>
              <a:rPr lang="en-US" dirty="0"/>
              <a:t>, stomach intestines </a:t>
            </a:r>
            <a:r>
              <a:rPr lang="en-US" dirty="0" err="1"/>
              <a:t>shen</a:t>
            </a:r>
            <a:r>
              <a:rPr lang="en-US" dirty="0"/>
              <a:t> </a:t>
            </a:r>
            <a:r>
              <a:rPr lang="en-US" dirty="0" err="1"/>
              <a:t>jing</a:t>
            </a:r>
            <a:r>
              <a:rPr lang="en-US" dirty="0"/>
              <a:t> </a:t>
            </a:r>
          </a:p>
          <a:p>
            <a:r>
              <a:rPr lang="en-US" dirty="0"/>
              <a:t>Location: Palm facing up, in the center of the second metacarpal joint is San </a:t>
            </a:r>
            <a:r>
              <a:rPr lang="en-US" dirty="0" err="1"/>
              <a:t>mao</a:t>
            </a:r>
            <a:r>
              <a:rPr lang="en-US" dirty="0"/>
              <a:t> er, 5 fen distally is San </a:t>
            </a:r>
            <a:r>
              <a:rPr lang="en-US" dirty="0" err="1"/>
              <a:t>mao</a:t>
            </a:r>
            <a:r>
              <a:rPr lang="en-US" dirty="0"/>
              <a:t> </a:t>
            </a:r>
            <a:r>
              <a:rPr lang="en-US" dirty="0" err="1"/>
              <a:t>yi</a:t>
            </a:r>
            <a:r>
              <a:rPr lang="en-US" dirty="0"/>
              <a:t>. 5 fen </a:t>
            </a:r>
            <a:r>
              <a:rPr lang="en-US" dirty="0" err="1"/>
              <a:t>promixal</a:t>
            </a:r>
            <a:r>
              <a:rPr lang="en-US" dirty="0"/>
              <a:t> is San </a:t>
            </a:r>
            <a:r>
              <a:rPr lang="en-US" dirty="0" err="1"/>
              <a:t>mao</a:t>
            </a:r>
            <a:r>
              <a:rPr lang="en-US" dirty="0"/>
              <a:t> San. </a:t>
            </a:r>
          </a:p>
          <a:p>
            <a:r>
              <a:rPr lang="en-US" dirty="0"/>
              <a:t>Indications:  Stomach ulcer, duodenal ulcer, gastric cancer, tuberculosis, lung cancer, nose cancer, bronchitis, asthma, tonsilitis, lung disease </a:t>
            </a:r>
            <a:r>
              <a:rPr lang="zh-TW" altLang="en-US" dirty="0"/>
              <a:t>胃潰瘍，十二指腸潰瘍。胃腺癌，肺結核，肺癌，鼻癌，支氣管炎，氣喘，扁桃腺炎，肺病</a:t>
            </a:r>
          </a:p>
          <a:p>
            <a:r>
              <a:rPr lang="en-US" dirty="0"/>
              <a:t>Note from Hu Wen Zhi: Can choose points from both sides, choose to needle the location where the coloring is green blue for extraordinary effect. San </a:t>
            </a:r>
            <a:r>
              <a:rPr lang="en-US" dirty="0" err="1"/>
              <a:t>mao</a:t>
            </a:r>
            <a:r>
              <a:rPr lang="en-US" dirty="0"/>
              <a:t> is in the lung line is close to the stomach and duodenum aspect of palm diagnosis. This represents stomach and large intestine disease that is affecting the lung. Good for gastritis that affects the skin, combine with San xian (Three immortals, see dermatology lecture)</a:t>
            </a:r>
          </a:p>
          <a:p>
            <a:endParaRPr lang="en-US" dirty="0"/>
          </a:p>
        </p:txBody>
      </p:sp>
    </p:spTree>
    <p:extLst>
      <p:ext uri="{BB962C8B-B14F-4D97-AF65-F5344CB8AC3E}">
        <p14:creationId xmlns:p14="http://schemas.microsoft.com/office/powerpoint/2010/main" val="32727018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hand with all fingers extended, palm facing down.&#10;&#10;AI-generated content may be incorrect.">
            <a:extLst>
              <a:ext uri="{FF2B5EF4-FFF2-40B4-BE49-F238E27FC236}">
                <a16:creationId xmlns:a16="http://schemas.microsoft.com/office/drawing/2014/main" id="{53DFB87E-049A-4BBB-87DD-62D55A3BC62E}"/>
              </a:ext>
            </a:extLst>
          </p:cNvPr>
          <p:cNvPicPr>
            <a:picLocks noChangeAspect="1"/>
          </p:cNvPicPr>
          <p:nvPr/>
        </p:nvPicPr>
        <p:blipFill>
          <a:blip r:embed="rId2"/>
          <a:stretch>
            <a:fillRect/>
          </a:stretch>
        </p:blipFill>
        <p:spPr>
          <a:xfrm>
            <a:off x="2186481" y="643466"/>
            <a:ext cx="7819038" cy="5571067"/>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3426E8CC-7DCA-D338-7848-B4FCF1A167AE}"/>
                  </a:ext>
                </a:extLst>
              </p14:cNvPr>
              <p14:cNvContentPartPr/>
              <p14:nvPr/>
            </p14:nvContentPartPr>
            <p14:xfrm>
              <a:off x="6116451" y="4802349"/>
              <a:ext cx="360" cy="360"/>
            </p14:xfrm>
          </p:contentPart>
        </mc:Choice>
        <mc:Fallback xmlns="">
          <p:pic>
            <p:nvPicPr>
              <p:cNvPr id="4" name="Ink 3">
                <a:extLst>
                  <a:ext uri="{FF2B5EF4-FFF2-40B4-BE49-F238E27FC236}">
                    <a16:creationId xmlns:a16="http://schemas.microsoft.com/office/drawing/2014/main" id="{3426E8CC-7DCA-D338-7848-B4FCF1A167AE}"/>
                  </a:ext>
                </a:extLst>
              </p:cNvPr>
              <p:cNvPicPr/>
              <p:nvPr/>
            </p:nvPicPr>
            <p:blipFill>
              <a:blip r:embed="rId4"/>
              <a:stretch>
                <a:fillRect/>
              </a:stretch>
            </p:blipFill>
            <p:spPr>
              <a:xfrm>
                <a:off x="6053451" y="4739349"/>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BB94FD2A-82F8-2C04-E81D-9240CB315F75}"/>
                  </a:ext>
                </a:extLst>
              </p14:cNvPr>
              <p14:cNvContentPartPr/>
              <p14:nvPr/>
            </p14:nvContentPartPr>
            <p14:xfrm>
              <a:off x="6139491" y="4556469"/>
              <a:ext cx="360" cy="360"/>
            </p14:xfrm>
          </p:contentPart>
        </mc:Choice>
        <mc:Fallback xmlns="">
          <p:pic>
            <p:nvPicPr>
              <p:cNvPr id="5" name="Ink 4">
                <a:extLst>
                  <a:ext uri="{FF2B5EF4-FFF2-40B4-BE49-F238E27FC236}">
                    <a16:creationId xmlns:a16="http://schemas.microsoft.com/office/drawing/2014/main" id="{BB94FD2A-82F8-2C04-E81D-9240CB315F75}"/>
                  </a:ext>
                </a:extLst>
              </p:cNvPr>
              <p:cNvPicPr/>
              <p:nvPr/>
            </p:nvPicPr>
            <p:blipFill>
              <a:blip r:embed="rId4"/>
              <a:stretch>
                <a:fillRect/>
              </a:stretch>
            </p:blipFill>
            <p:spPr>
              <a:xfrm>
                <a:off x="6076491" y="4493829"/>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C5708B2C-5FCD-C73F-4B47-4C1D0E7E64FC}"/>
                  </a:ext>
                </a:extLst>
              </p14:cNvPr>
              <p14:cNvContentPartPr/>
              <p14:nvPr/>
            </p14:nvContentPartPr>
            <p14:xfrm>
              <a:off x="6162531" y="4256949"/>
              <a:ext cx="360" cy="360"/>
            </p14:xfrm>
          </p:contentPart>
        </mc:Choice>
        <mc:Fallback xmlns="">
          <p:pic>
            <p:nvPicPr>
              <p:cNvPr id="7" name="Ink 6">
                <a:extLst>
                  <a:ext uri="{FF2B5EF4-FFF2-40B4-BE49-F238E27FC236}">
                    <a16:creationId xmlns:a16="http://schemas.microsoft.com/office/drawing/2014/main" id="{C5708B2C-5FCD-C73F-4B47-4C1D0E7E64FC}"/>
                  </a:ext>
                </a:extLst>
              </p:cNvPr>
              <p:cNvPicPr/>
              <p:nvPr/>
            </p:nvPicPr>
            <p:blipFill>
              <a:blip r:embed="rId4"/>
              <a:stretch>
                <a:fillRect/>
              </a:stretch>
            </p:blipFill>
            <p:spPr>
              <a:xfrm>
                <a:off x="6099891" y="4193949"/>
                <a:ext cx="126000" cy="126000"/>
              </a:xfrm>
              <a:prstGeom prst="rect">
                <a:avLst/>
              </a:prstGeom>
            </p:spPr>
          </p:pic>
        </mc:Fallback>
      </mc:AlternateContent>
    </p:spTree>
    <p:extLst>
      <p:ext uri="{BB962C8B-B14F-4D97-AF65-F5344CB8AC3E}">
        <p14:creationId xmlns:p14="http://schemas.microsoft.com/office/powerpoint/2010/main" val="19881549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48858-6711-EA27-4CCB-73937AB1F2A1}"/>
              </a:ext>
            </a:extLst>
          </p:cNvPr>
          <p:cNvSpPr>
            <a:spLocks noGrp="1"/>
          </p:cNvSpPr>
          <p:nvPr>
            <p:ph type="title"/>
          </p:nvPr>
        </p:nvSpPr>
        <p:spPr/>
        <p:txBody>
          <a:bodyPr/>
          <a:lstStyle/>
          <a:p>
            <a:r>
              <a:rPr lang="en-US" dirty="0"/>
              <a:t>Cooling the abdomen</a:t>
            </a:r>
          </a:p>
        </p:txBody>
      </p:sp>
      <p:sp>
        <p:nvSpPr>
          <p:cNvPr id="3" name="Content Placeholder 2">
            <a:extLst>
              <a:ext uri="{FF2B5EF4-FFF2-40B4-BE49-F238E27FC236}">
                <a16:creationId xmlns:a16="http://schemas.microsoft.com/office/drawing/2014/main" id="{32AC82C7-F9EB-3C17-C763-6E26C9261E1A}"/>
              </a:ext>
            </a:extLst>
          </p:cNvPr>
          <p:cNvSpPr>
            <a:spLocks noGrp="1"/>
          </p:cNvSpPr>
          <p:nvPr>
            <p:ph idx="1"/>
          </p:nvPr>
        </p:nvSpPr>
        <p:spPr/>
        <p:txBody>
          <a:bodyPr>
            <a:normAutofit fontScale="70000" lnSpcReduction="20000"/>
          </a:bodyPr>
          <a:lstStyle/>
          <a:p>
            <a:r>
              <a:rPr lang="en-US" dirty="0"/>
              <a:t>22.21 and 22.22 (One of the 72 resolving points)</a:t>
            </a:r>
          </a:p>
          <a:p>
            <a:pPr marL="0" indent="0">
              <a:buNone/>
            </a:pPr>
            <a:r>
              <a:rPr lang="en-US" dirty="0"/>
              <a:t>Upper Tall and Lower Tall</a:t>
            </a:r>
          </a:p>
          <a:p>
            <a:pPr marL="0" indent="0">
              <a:buNone/>
            </a:pPr>
            <a:r>
              <a:rPr lang="en-US" dirty="0" err="1"/>
              <a:t>Shenjing</a:t>
            </a:r>
            <a:r>
              <a:rPr lang="en-US" dirty="0"/>
              <a:t>: Kidney and Brain </a:t>
            </a:r>
            <a:r>
              <a:rPr lang="en-US" dirty="0" err="1"/>
              <a:t>shen</a:t>
            </a:r>
            <a:r>
              <a:rPr lang="en-US" dirty="0"/>
              <a:t> </a:t>
            </a:r>
            <a:r>
              <a:rPr lang="en-US" dirty="0" err="1"/>
              <a:t>jing</a:t>
            </a:r>
            <a:endParaRPr lang="en-US" dirty="0"/>
          </a:p>
          <a:p>
            <a:pPr marL="0" indent="0">
              <a:buNone/>
            </a:pPr>
            <a:r>
              <a:rPr lang="en-US" dirty="0"/>
              <a:t>Location: 5 fen proximal to Shou </a:t>
            </a:r>
            <a:r>
              <a:rPr lang="en-US" dirty="0" err="1"/>
              <a:t>jie</a:t>
            </a:r>
            <a:r>
              <a:rPr lang="en-US" dirty="0"/>
              <a:t> er is Shang </a:t>
            </a:r>
            <a:r>
              <a:rPr lang="en-US" dirty="0" err="1"/>
              <a:t>gao</a:t>
            </a:r>
            <a:r>
              <a:rPr lang="en-US" dirty="0"/>
              <a:t>. 1 </a:t>
            </a:r>
            <a:r>
              <a:rPr lang="en-US" dirty="0" err="1"/>
              <a:t>cun</a:t>
            </a:r>
            <a:r>
              <a:rPr lang="en-US" dirty="0"/>
              <a:t> proximal is Xia </a:t>
            </a:r>
            <a:r>
              <a:rPr lang="en-US" dirty="0" err="1"/>
              <a:t>gao</a:t>
            </a:r>
            <a:r>
              <a:rPr lang="en-US" dirty="0"/>
              <a:t>.</a:t>
            </a:r>
          </a:p>
          <a:p>
            <a:r>
              <a:rPr lang="en-US" dirty="0"/>
              <a:t>Functions: Course the channels, regulate the qi, supplement kidney and harmonize stomach </a:t>
            </a:r>
            <a:r>
              <a:rPr lang="zh-TW" altLang="en-US" dirty="0"/>
              <a:t>疏經調氣，補腎和胃</a:t>
            </a:r>
          </a:p>
          <a:p>
            <a:r>
              <a:rPr lang="en-US" dirty="0"/>
              <a:t>Indications:  Costal </a:t>
            </a:r>
            <a:r>
              <a:rPr lang="en-US" dirty="0" err="1"/>
              <a:t>membranitis</a:t>
            </a:r>
            <a:r>
              <a:rPr lang="en-US" dirty="0"/>
              <a:t>, peritonitis, appendicitis, ovaritis, acute small intestine inflammation, increases height  </a:t>
            </a:r>
            <a:r>
              <a:rPr lang="zh-TW" altLang="en-US" dirty="0"/>
              <a:t>肋膜炎、腹膜炎、盲腸炎、卵巢炎、急慢性小腸炎、增高</a:t>
            </a:r>
          </a:p>
          <a:p>
            <a:r>
              <a:rPr lang="en-US" dirty="0"/>
              <a:t>Special effect for Peritonitis. Also has the function of promoting pituitary gland, growth hormone and cerebral cortex excretion, therefore increasing height </a:t>
            </a:r>
            <a:r>
              <a:rPr lang="zh-TW" altLang="en-US" dirty="0"/>
              <a:t>同時具備促進腦下垂體、生長激素、腦神經皮質分泌之作用，故又可以增高</a:t>
            </a:r>
            <a:r>
              <a:rPr lang="en-US" altLang="zh-TW" dirty="0"/>
              <a:t>. </a:t>
            </a:r>
            <a:r>
              <a:rPr lang="en-US" dirty="0"/>
              <a:t>Best results are between 16-20 years old, after 20 chances become smaller. Twenty times of treatment can increase height 5-10 cm.</a:t>
            </a:r>
          </a:p>
          <a:p>
            <a:r>
              <a:rPr lang="en-US" dirty="0"/>
              <a:t> </a:t>
            </a:r>
            <a:r>
              <a:rPr lang="zh-TW" altLang="en-US" dirty="0"/>
              <a:t>下針二十次約可增高五～十公分，有六成機率，超過二十歲以後，效果較小。十六歲～二十歲效果最好。</a:t>
            </a:r>
          </a:p>
          <a:p>
            <a:endParaRPr lang="en-US" dirty="0"/>
          </a:p>
        </p:txBody>
      </p:sp>
    </p:spTree>
    <p:extLst>
      <p:ext uri="{BB962C8B-B14F-4D97-AF65-F5344CB8AC3E}">
        <p14:creationId xmlns:p14="http://schemas.microsoft.com/office/powerpoint/2010/main" val="17496709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1E5815-D54C-487F-A054-6D4930ADE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B4BE1C1-D36C-38D6-7839-18B5AA90D2D0}"/>
              </a:ext>
            </a:extLst>
          </p:cNvPr>
          <p:cNvPicPr>
            <a:picLocks noChangeAspect="1"/>
          </p:cNvPicPr>
          <p:nvPr/>
        </p:nvPicPr>
        <p:blipFill>
          <a:blip r:embed="rId2"/>
          <a:stretch>
            <a:fillRect/>
          </a:stretch>
        </p:blipFill>
        <p:spPr>
          <a:xfrm>
            <a:off x="2406530" y="643468"/>
            <a:ext cx="5713913" cy="5571066"/>
          </a:xfrm>
          <a:prstGeom prst="rect">
            <a:avLst/>
          </a:prstGeom>
        </p:spPr>
      </p:pic>
      <p:sp>
        <p:nvSpPr>
          <p:cNvPr id="10" name="Freeform: Shape 9">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08496"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Tree>
    <p:extLst>
      <p:ext uri="{BB962C8B-B14F-4D97-AF65-F5344CB8AC3E}">
        <p14:creationId xmlns:p14="http://schemas.microsoft.com/office/powerpoint/2010/main" val="14633145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353DD1-0B41-7C6B-EA30-3B23F9603EA3}"/>
              </a:ext>
            </a:extLst>
          </p:cNvPr>
          <p:cNvSpPr>
            <a:spLocks noGrp="1"/>
          </p:cNvSpPr>
          <p:nvPr>
            <p:ph type="title"/>
          </p:nvPr>
        </p:nvSpPr>
        <p:spPr>
          <a:xfrm>
            <a:off x="7320466" y="609600"/>
            <a:ext cx="4140014" cy="1330839"/>
          </a:xfrm>
        </p:spPr>
        <p:txBody>
          <a:bodyPr>
            <a:normAutofit/>
          </a:bodyPr>
          <a:lstStyle/>
          <a:p>
            <a:r>
              <a:rPr lang="en-US"/>
              <a:t>Fu chao </a:t>
            </a:r>
            <a:r>
              <a:rPr lang="zh-CN" altLang="en-US"/>
              <a:t>腑巢</a:t>
            </a:r>
            <a:endParaRPr lang="en-US" dirty="0"/>
          </a:p>
        </p:txBody>
      </p:sp>
      <p:pic>
        <p:nvPicPr>
          <p:cNvPr id="4" name="Picture 3">
            <a:extLst>
              <a:ext uri="{FF2B5EF4-FFF2-40B4-BE49-F238E27FC236}">
                <a16:creationId xmlns:a16="http://schemas.microsoft.com/office/drawing/2014/main" id="{61ABB2DD-2D61-A807-1D1D-419ED763F081}"/>
              </a:ext>
            </a:extLst>
          </p:cNvPr>
          <p:cNvPicPr>
            <a:picLocks noChangeAspect="1"/>
          </p:cNvPicPr>
          <p:nvPr/>
        </p:nvPicPr>
        <p:blipFill>
          <a:blip r:embed="rId2"/>
          <a:srcRect r="29806" b="2"/>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Content Placeholder 2">
            <a:extLst>
              <a:ext uri="{FF2B5EF4-FFF2-40B4-BE49-F238E27FC236}">
                <a16:creationId xmlns:a16="http://schemas.microsoft.com/office/drawing/2014/main" id="{AFBBAD43-DA8B-0FD7-2651-607858D6D290}"/>
              </a:ext>
            </a:extLst>
          </p:cNvPr>
          <p:cNvSpPr>
            <a:spLocks noGrp="1"/>
          </p:cNvSpPr>
          <p:nvPr>
            <p:ph idx="1"/>
          </p:nvPr>
        </p:nvSpPr>
        <p:spPr>
          <a:xfrm>
            <a:off x="7320465" y="2194102"/>
            <a:ext cx="4140013" cy="3908586"/>
          </a:xfrm>
        </p:spPr>
        <p:txBody>
          <a:bodyPr>
            <a:normAutofit/>
          </a:bodyPr>
          <a:lstStyle/>
          <a:p>
            <a:pPr marL="0" indent="0">
              <a:buNone/>
            </a:pPr>
            <a:r>
              <a:rPr lang="en-US" sz="2000" dirty="0"/>
              <a:t>Direct treatment of the </a:t>
            </a:r>
            <a:r>
              <a:rPr lang="zh-TW" altLang="en-US" sz="2000" dirty="0"/>
              <a:t> </a:t>
            </a:r>
            <a:r>
              <a:rPr lang="en-US" altLang="zh-TW" sz="2000" dirty="0"/>
              <a:t>abdominal </a:t>
            </a:r>
            <a:r>
              <a:rPr lang="en-US" sz="2000" dirty="0"/>
              <a:t>membranes</a:t>
            </a:r>
          </a:p>
        </p:txBody>
      </p:sp>
    </p:spTree>
    <p:extLst>
      <p:ext uri="{BB962C8B-B14F-4D97-AF65-F5344CB8AC3E}">
        <p14:creationId xmlns:p14="http://schemas.microsoft.com/office/powerpoint/2010/main" val="262800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B1639-347C-AE4F-D87F-9085526628C2}"/>
              </a:ext>
            </a:extLst>
          </p:cNvPr>
          <p:cNvSpPr>
            <a:spLocks noGrp="1"/>
          </p:cNvSpPr>
          <p:nvPr>
            <p:ph type="title"/>
          </p:nvPr>
        </p:nvSpPr>
        <p:spPr/>
        <p:txBody>
          <a:bodyPr/>
          <a:lstStyle/>
          <a:p>
            <a:r>
              <a:rPr lang="en-US" dirty="0"/>
              <a:t>Labs</a:t>
            </a:r>
          </a:p>
        </p:txBody>
      </p:sp>
      <p:sp>
        <p:nvSpPr>
          <p:cNvPr id="3" name="Content Placeholder 2">
            <a:extLst>
              <a:ext uri="{FF2B5EF4-FFF2-40B4-BE49-F238E27FC236}">
                <a16:creationId xmlns:a16="http://schemas.microsoft.com/office/drawing/2014/main" id="{89E8F007-DE1A-1F95-A771-90A9C1C5D4A9}"/>
              </a:ext>
            </a:extLst>
          </p:cNvPr>
          <p:cNvSpPr>
            <a:spLocks noGrp="1"/>
          </p:cNvSpPr>
          <p:nvPr>
            <p:ph idx="1"/>
          </p:nvPr>
        </p:nvSpPr>
        <p:spPr/>
        <p:txBody>
          <a:bodyPr>
            <a:normAutofit lnSpcReduction="10000"/>
          </a:bodyPr>
          <a:lstStyle/>
          <a:p>
            <a:r>
              <a:rPr lang="en-US" dirty="0"/>
              <a:t>Serology (sometimes used):  Both: have CRP, ESR (inflammation)</a:t>
            </a:r>
          </a:p>
          <a:p>
            <a:r>
              <a:rPr lang="en-US" dirty="0"/>
              <a:t>Stool: Calprotectin elevated (intestinal inflammation)</a:t>
            </a:r>
          </a:p>
          <a:p>
            <a:r>
              <a:rPr lang="en-US" dirty="0"/>
              <a:t> Crohn’s , elevated ASCA = Anti–Saccharomyces cerevisiae antibodies. Targets components of yeast cell walls (mannan)Yeast = part of normal gut/environment exposure, </a:t>
            </a:r>
            <a:r>
              <a:rPr lang="en-US" dirty="0" err="1"/>
              <a:t>signinifying</a:t>
            </a:r>
            <a:r>
              <a:rPr lang="en-US" dirty="0"/>
              <a:t> immune system is reacting against luminal microbial antigens</a:t>
            </a:r>
          </a:p>
          <a:p>
            <a:r>
              <a:rPr lang="en-US" dirty="0"/>
              <a:t>Ulcerative colitis, look at marker of p-ANCA, perinuclear anti-neutrophil cytoplasmic antibodies</a:t>
            </a:r>
          </a:p>
          <a:p>
            <a:r>
              <a:rPr lang="en-US" dirty="0"/>
              <a:t>Targets proteins inside neutrophils. Seen in autoimmune-type reactions</a:t>
            </a:r>
          </a:p>
          <a:p>
            <a:endParaRPr lang="en-US" dirty="0"/>
          </a:p>
        </p:txBody>
      </p:sp>
    </p:spTree>
    <p:extLst>
      <p:ext uri="{BB962C8B-B14F-4D97-AF65-F5344CB8AC3E}">
        <p14:creationId xmlns:p14="http://schemas.microsoft.com/office/powerpoint/2010/main" val="29249030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EC7617-24A0-51CE-D40B-227F6C4292E5}"/>
              </a:ext>
            </a:extLst>
          </p:cNvPr>
          <p:cNvSpPr>
            <a:spLocks noGrp="1"/>
          </p:cNvSpPr>
          <p:nvPr>
            <p:ph type="title"/>
          </p:nvPr>
        </p:nvSpPr>
        <p:spPr>
          <a:xfrm>
            <a:off x="838200" y="365125"/>
            <a:ext cx="10515600" cy="1306443"/>
          </a:xfrm>
        </p:spPr>
        <p:txBody>
          <a:bodyPr>
            <a:normAutofit/>
          </a:bodyPr>
          <a:lstStyle/>
          <a:p>
            <a:r>
              <a:rPr lang="en-US" altLang="zh-TW" sz="4000"/>
              <a:t>Jin</a:t>
            </a:r>
            <a:r>
              <a:rPr lang="zh-TW" altLang="en-US" sz="4000"/>
              <a:t> </a:t>
            </a:r>
            <a:r>
              <a:rPr lang="en-US" altLang="zh-TW" sz="4000"/>
              <a:t>Gui on the intestines</a:t>
            </a:r>
            <a:endParaRPr lang="en-US" sz="4000"/>
          </a:p>
        </p:txBody>
      </p:sp>
      <p:sp>
        <p:nvSpPr>
          <p:cNvPr id="3" name="Content Placeholder 2">
            <a:extLst>
              <a:ext uri="{FF2B5EF4-FFF2-40B4-BE49-F238E27FC236}">
                <a16:creationId xmlns:a16="http://schemas.microsoft.com/office/drawing/2014/main" id="{18EE8E67-F904-74CA-A183-C29327B2EC16}"/>
              </a:ext>
            </a:extLst>
          </p:cNvPr>
          <p:cNvSpPr>
            <a:spLocks noGrp="1"/>
          </p:cNvSpPr>
          <p:nvPr>
            <p:ph idx="1"/>
          </p:nvPr>
        </p:nvSpPr>
        <p:spPr>
          <a:xfrm>
            <a:off x="190500" y="1825625"/>
            <a:ext cx="4800474" cy="4303464"/>
          </a:xfrm>
        </p:spPr>
        <p:txBody>
          <a:bodyPr>
            <a:normAutofit/>
          </a:bodyPr>
          <a:lstStyle/>
          <a:p>
            <a:r>
              <a:rPr lang="en-US" sz="2000" dirty="0"/>
              <a:t>When there is cold in the large intestine, it often results in duck stools/ watery. If there is heat, the stool becomes sticky and malodorous. When cold affects the small intestine, the person experiences a sensation of heaviness in the lower abdomen with bloody stools; when heat is present, hemorrhoids will inevitably occur.</a:t>
            </a:r>
            <a:r>
              <a:rPr lang="zh-TW" altLang="en-US" sz="2000" dirty="0"/>
              <a:t> 大腸有寒者，多鶩溏；有熱者，便腸垢。小腸有寒者，其人下重便血，有熱者，必痔</a:t>
            </a:r>
            <a:endParaRPr lang="en-US" sz="2000" dirty="0"/>
          </a:p>
        </p:txBody>
      </p:sp>
      <p:pic>
        <p:nvPicPr>
          <p:cNvPr id="9" name="Picture 8">
            <a:extLst>
              <a:ext uri="{FF2B5EF4-FFF2-40B4-BE49-F238E27FC236}">
                <a16:creationId xmlns:a16="http://schemas.microsoft.com/office/drawing/2014/main" id="{ABCA52A3-4D60-396C-A141-112A99A6080B}"/>
              </a:ext>
            </a:extLst>
          </p:cNvPr>
          <p:cNvPicPr>
            <a:picLocks noChangeAspect="1"/>
          </p:cNvPicPr>
          <p:nvPr/>
        </p:nvPicPr>
        <p:blipFill>
          <a:blip r:embed="rId2"/>
          <a:srcRect l="1331" r="1180" b="-2"/>
          <a:stretch>
            <a:fillRect/>
          </a:stretch>
        </p:blipFill>
        <p:spPr>
          <a:xfrm>
            <a:off x="5183500" y="1904282"/>
            <a:ext cx="6170299" cy="4224808"/>
          </a:xfrm>
          <a:prstGeom prst="rect">
            <a:avLst/>
          </a:prstGeom>
        </p:spPr>
      </p:pic>
    </p:spTree>
    <p:extLst>
      <p:ext uri="{BB962C8B-B14F-4D97-AF65-F5344CB8AC3E}">
        <p14:creationId xmlns:p14="http://schemas.microsoft.com/office/powerpoint/2010/main" val="42836509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4EC98DE-0467-6EF9-753E-29480EAC8937}"/>
              </a:ext>
            </a:extLst>
          </p:cNvPr>
          <p:cNvSpPr>
            <a:spLocks noGrp="1"/>
          </p:cNvSpPr>
          <p:nvPr>
            <p:ph type="title"/>
          </p:nvPr>
        </p:nvSpPr>
        <p:spPr>
          <a:xfrm>
            <a:off x="1137034" y="609600"/>
            <a:ext cx="4784796" cy="1330840"/>
          </a:xfrm>
        </p:spPr>
        <p:txBody>
          <a:bodyPr>
            <a:normAutofit/>
          </a:bodyPr>
          <a:lstStyle/>
          <a:p>
            <a:r>
              <a:rPr lang="en-US"/>
              <a:t>Ge gen qin lian tang</a:t>
            </a:r>
            <a:endParaRPr lang="en-US" dirty="0"/>
          </a:p>
        </p:txBody>
      </p:sp>
      <p:sp>
        <p:nvSpPr>
          <p:cNvPr id="3" name="Content Placeholder 2">
            <a:extLst>
              <a:ext uri="{FF2B5EF4-FFF2-40B4-BE49-F238E27FC236}">
                <a16:creationId xmlns:a16="http://schemas.microsoft.com/office/drawing/2014/main" id="{F02A4DAB-DEB0-D3C4-FBBD-CB8E3E7A09FB}"/>
              </a:ext>
            </a:extLst>
          </p:cNvPr>
          <p:cNvSpPr>
            <a:spLocks noGrp="1"/>
          </p:cNvSpPr>
          <p:nvPr>
            <p:ph idx="1"/>
          </p:nvPr>
        </p:nvSpPr>
        <p:spPr>
          <a:xfrm>
            <a:off x="333375" y="1857374"/>
            <a:ext cx="5657849" cy="4638675"/>
          </a:xfrm>
        </p:spPr>
        <p:txBody>
          <a:bodyPr>
            <a:normAutofit/>
          </a:bodyPr>
          <a:lstStyle/>
          <a:p>
            <a:pPr marL="0" indent="0">
              <a:buNone/>
            </a:pPr>
            <a:r>
              <a:rPr lang="en-US" altLang="zh-TW" sz="2000" dirty="0" err="1"/>
              <a:t>Yangming-shaoyang</a:t>
            </a:r>
            <a:r>
              <a:rPr lang="en-US" altLang="zh-TW" sz="2000" dirty="0"/>
              <a:t> </a:t>
            </a:r>
          </a:p>
          <a:p>
            <a:pPr marL="0" indent="0">
              <a:buNone/>
            </a:pPr>
            <a:r>
              <a:rPr lang="zh-TW" altLang="en-US" sz="2000" dirty="0"/>
              <a:t>太陽病，桂枝證，醫反下之，利遂不止。脈促者，表未解也；喘而汗出者，葛根黃連黃芩湯主之。</a:t>
            </a:r>
          </a:p>
          <a:p>
            <a:r>
              <a:rPr lang="en-US" sz="2000" dirty="0"/>
              <a:t>In </a:t>
            </a:r>
            <a:r>
              <a:rPr lang="en-US" sz="2000" dirty="0" err="1"/>
              <a:t>Taiyang</a:t>
            </a:r>
            <a:r>
              <a:rPr lang="en-US" sz="2000" dirty="0"/>
              <a:t> disease with Gui Zhi syndrome, if the physician mistakenly administers p</a:t>
            </a:r>
            <a:r>
              <a:rPr lang="en-US" altLang="zh-TW" sz="2000" dirty="0"/>
              <a:t>recipitation</a:t>
            </a:r>
            <a:r>
              <a:rPr lang="en-US" sz="2000" dirty="0"/>
              <a:t>, diarrhea will persist without stopping. If the pulse is rapid (cu), it indicates that the exterior pattern has not resolved; In cases of panting with perspiration, Ge Gen Huang Lian Huang Qin Tang is the principal treatment.</a:t>
            </a:r>
          </a:p>
          <a:p>
            <a:pPr marL="0" indent="0">
              <a:buNone/>
            </a:pPr>
            <a:r>
              <a:rPr lang="en-US" sz="2000" dirty="0"/>
              <a:t>Ge gen 24, Zhi </a:t>
            </a:r>
            <a:r>
              <a:rPr lang="en-US" sz="2000" dirty="0" err="1"/>
              <a:t>gan</a:t>
            </a:r>
            <a:r>
              <a:rPr lang="en-US" sz="2000" dirty="0"/>
              <a:t> </a:t>
            </a:r>
            <a:r>
              <a:rPr lang="en-US" sz="2000" dirty="0" err="1"/>
              <a:t>cao</a:t>
            </a:r>
            <a:r>
              <a:rPr lang="en-US" sz="2000" dirty="0"/>
              <a:t> 6, Huang qin 9, Huang Lian 9</a:t>
            </a:r>
          </a:p>
        </p:txBody>
      </p:sp>
      <p:pic>
        <p:nvPicPr>
          <p:cNvPr id="5" name="Picture 4">
            <a:extLst>
              <a:ext uri="{FF2B5EF4-FFF2-40B4-BE49-F238E27FC236}">
                <a16:creationId xmlns:a16="http://schemas.microsoft.com/office/drawing/2014/main" id="{157D705C-1E44-B874-CF3C-4E7522C3771C}"/>
              </a:ext>
            </a:extLst>
          </p:cNvPr>
          <p:cNvPicPr>
            <a:picLocks noChangeAspect="1"/>
          </p:cNvPicPr>
          <p:nvPr/>
        </p:nvPicPr>
        <p:blipFill>
          <a:blip r:embed="rId2"/>
          <a:stretch>
            <a:fillRect/>
          </a:stretch>
        </p:blipFill>
        <p:spPr>
          <a:xfrm>
            <a:off x="6880610" y="1071282"/>
            <a:ext cx="4737650" cy="4737650"/>
          </a:xfrm>
          <a:prstGeom prst="rect">
            <a:avLst/>
          </a:prstGeom>
        </p:spPr>
      </p:pic>
    </p:spTree>
    <p:extLst>
      <p:ext uri="{BB962C8B-B14F-4D97-AF65-F5344CB8AC3E}">
        <p14:creationId xmlns:p14="http://schemas.microsoft.com/office/powerpoint/2010/main" val="27792687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8FD5E-600D-9326-1C5C-BB1BF697E8AD}"/>
              </a:ext>
            </a:extLst>
          </p:cNvPr>
          <p:cNvSpPr>
            <a:spLocks noGrp="1"/>
          </p:cNvSpPr>
          <p:nvPr>
            <p:ph type="title"/>
          </p:nvPr>
        </p:nvSpPr>
        <p:spPr/>
        <p:txBody>
          <a:bodyPr/>
          <a:lstStyle/>
          <a:p>
            <a:r>
              <a:rPr lang="en-US" dirty="0"/>
              <a:t>Huang qin tang </a:t>
            </a:r>
            <a:r>
              <a:rPr lang="zh-CN" altLang="en-US" dirty="0"/>
              <a:t>黃芩湯</a:t>
            </a:r>
            <a:endParaRPr lang="en-US" dirty="0"/>
          </a:p>
        </p:txBody>
      </p:sp>
      <p:sp>
        <p:nvSpPr>
          <p:cNvPr id="3" name="Content Placeholder 2">
            <a:extLst>
              <a:ext uri="{FF2B5EF4-FFF2-40B4-BE49-F238E27FC236}">
                <a16:creationId xmlns:a16="http://schemas.microsoft.com/office/drawing/2014/main" id="{32DD874A-B27B-7543-D904-E9C7A95D08E7}"/>
              </a:ext>
            </a:extLst>
          </p:cNvPr>
          <p:cNvSpPr>
            <a:spLocks noGrp="1"/>
          </p:cNvSpPr>
          <p:nvPr>
            <p:ph idx="1"/>
          </p:nvPr>
        </p:nvSpPr>
        <p:spPr>
          <a:xfrm>
            <a:off x="838200" y="1825624"/>
            <a:ext cx="10515600" cy="4735719"/>
          </a:xfrm>
        </p:spPr>
        <p:txBody>
          <a:bodyPr>
            <a:normAutofit fontScale="77500" lnSpcReduction="20000"/>
          </a:bodyPr>
          <a:lstStyle/>
          <a:p>
            <a:pPr marL="0" indent="0">
              <a:buNone/>
            </a:pPr>
            <a:r>
              <a:rPr lang="en-US" dirty="0"/>
              <a:t>Shaoyang</a:t>
            </a:r>
            <a:endParaRPr lang="zh-TW" altLang="en-US" dirty="0"/>
          </a:p>
          <a:p>
            <a:pPr marL="0" indent="0">
              <a:buNone/>
            </a:pPr>
            <a:r>
              <a:rPr lang="zh-TW" altLang="en-US" dirty="0"/>
              <a:t>太陽與少陽合病，自下利者，與黃芩湯；若嘔者，黃芩加半夏生薑湯主之。</a:t>
            </a:r>
          </a:p>
          <a:p>
            <a:pPr marL="0" indent="0">
              <a:buNone/>
            </a:pPr>
            <a:r>
              <a:rPr lang="en-US" dirty="0"/>
              <a:t>When </a:t>
            </a:r>
            <a:r>
              <a:rPr lang="en-US" dirty="0" err="1"/>
              <a:t>Taiyang</a:t>
            </a:r>
            <a:r>
              <a:rPr lang="en-US" dirty="0"/>
              <a:t> and </a:t>
            </a:r>
            <a:r>
              <a:rPr lang="en-US" dirty="0" err="1"/>
              <a:t>Shaoying</a:t>
            </a:r>
            <a:r>
              <a:rPr lang="en-US" dirty="0"/>
              <a:t> diseases combine, and spontaneous diarrhea occurs, </a:t>
            </a:r>
            <a:r>
              <a:rPr lang="en-US" dirty="0" err="1"/>
              <a:t>Huangqin</a:t>
            </a:r>
            <a:r>
              <a:rPr lang="en-US" dirty="0"/>
              <a:t> Tang should be administered; If vomiting is present, </a:t>
            </a:r>
            <a:r>
              <a:rPr lang="en-US" dirty="0" err="1"/>
              <a:t>Huangqin</a:t>
            </a:r>
            <a:r>
              <a:rPr lang="en-US" dirty="0"/>
              <a:t> Jia </a:t>
            </a:r>
            <a:r>
              <a:rPr lang="en-US" dirty="0" err="1"/>
              <a:t>Banxia</a:t>
            </a:r>
            <a:r>
              <a:rPr lang="en-US" dirty="0"/>
              <a:t> </a:t>
            </a:r>
            <a:r>
              <a:rPr lang="en-US" dirty="0" err="1"/>
              <a:t>Shengjiang</a:t>
            </a:r>
            <a:r>
              <a:rPr lang="en-US" dirty="0"/>
              <a:t> Tang governs</a:t>
            </a:r>
          </a:p>
          <a:p>
            <a:pPr marL="0" indent="0">
              <a:buNone/>
            </a:pPr>
            <a:r>
              <a:rPr lang="en-US" altLang="zh-TW" dirty="0"/>
              <a:t>Huang qin 9, Bai shao 6, Zhi </a:t>
            </a:r>
            <a:r>
              <a:rPr lang="en-US" altLang="zh-TW" dirty="0" err="1"/>
              <a:t>gan</a:t>
            </a:r>
            <a:r>
              <a:rPr lang="en-US" altLang="zh-TW" dirty="0"/>
              <a:t> </a:t>
            </a:r>
            <a:r>
              <a:rPr lang="en-US" altLang="zh-TW" dirty="0" err="1"/>
              <a:t>cao</a:t>
            </a:r>
            <a:r>
              <a:rPr lang="en-US" altLang="zh-TW" dirty="0"/>
              <a:t> 6, Da </a:t>
            </a:r>
            <a:r>
              <a:rPr lang="en-US" altLang="zh-TW" dirty="0" err="1"/>
              <a:t>zao</a:t>
            </a:r>
            <a:r>
              <a:rPr lang="en-US" altLang="zh-TW" dirty="0"/>
              <a:t> 6</a:t>
            </a:r>
          </a:p>
          <a:p>
            <a:pPr marL="0" indent="0">
              <a:buNone/>
            </a:pPr>
            <a:r>
              <a:rPr lang="zh-TW" altLang="en-US" dirty="0"/>
              <a:t>傷寒脈遲六七日，而反與黃芩湯徹其熱。脈遲為寒，今與黃芩湯，復除其熱，腹中應冷，當不能食；今反能食，此名除中，必死。</a:t>
            </a:r>
          </a:p>
          <a:p>
            <a:pPr marL="0" indent="0">
              <a:buNone/>
            </a:pPr>
            <a:r>
              <a:rPr lang="en-US" dirty="0"/>
              <a:t>In </a:t>
            </a:r>
            <a:r>
              <a:rPr lang="en-US" dirty="0" err="1"/>
              <a:t>shanghan</a:t>
            </a:r>
            <a:r>
              <a:rPr lang="en-US" dirty="0"/>
              <a:t>, a slow pulse for six or seven days, yet followed by administration of </a:t>
            </a:r>
            <a:r>
              <a:rPr lang="en-US" dirty="0" err="1"/>
              <a:t>Huangqin</a:t>
            </a:r>
            <a:r>
              <a:rPr lang="en-US" dirty="0"/>
              <a:t> Tang to </a:t>
            </a:r>
            <a:r>
              <a:rPr lang="en-US" dirty="0" err="1"/>
              <a:t>elimiante</a:t>
            </a:r>
            <a:r>
              <a:rPr lang="en-US" dirty="0"/>
              <a:t> the heat. A slow pulse indicates coldness; now, administration of </a:t>
            </a:r>
            <a:r>
              <a:rPr lang="en-US" dirty="0" err="1"/>
              <a:t>Huangqin</a:t>
            </a:r>
            <a:r>
              <a:rPr lang="en-US" dirty="0"/>
              <a:t> Tang has eliminated the heat, so the abdomen should be cold and appetite lost; if there is instead an ability to eat, this is called Eliminated center/ chu zhong, inevitable death  (CONFUSION of </a:t>
            </a:r>
            <a:r>
              <a:rPr lang="en-US" dirty="0" err="1"/>
              <a:t>Jueyin</a:t>
            </a:r>
            <a:r>
              <a:rPr lang="en-US" dirty="0"/>
              <a:t> for Shaoyang)</a:t>
            </a:r>
          </a:p>
          <a:p>
            <a:pPr marL="0" indent="0">
              <a:buNone/>
            </a:pPr>
            <a:r>
              <a:rPr lang="en-US" dirty="0"/>
              <a:t>Treatment should have been Gan jiang Huang Qin Huang Lian Ren Shen Tang (line 359), 3 liang across</a:t>
            </a:r>
          </a:p>
        </p:txBody>
      </p:sp>
    </p:spTree>
    <p:extLst>
      <p:ext uri="{BB962C8B-B14F-4D97-AF65-F5344CB8AC3E}">
        <p14:creationId xmlns:p14="http://schemas.microsoft.com/office/powerpoint/2010/main" val="24628284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F879AC3-D4CE-493C-ADC7-06205677F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25" name="Freeform: Shape 24">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71A5A1C2-6459-8189-0632-C8DC432ECC20}"/>
              </a:ext>
            </a:extLst>
          </p:cNvPr>
          <p:cNvPicPr>
            <a:picLocks noChangeAspect="1"/>
          </p:cNvPicPr>
          <p:nvPr/>
        </p:nvPicPr>
        <p:blipFill>
          <a:blip r:embed="rId2"/>
          <a:srcRect l="3754" t="19018" r="1878" b="5079"/>
          <a:stretch>
            <a:fillRect/>
          </a:stretch>
        </p:blipFill>
        <p:spPr>
          <a:xfrm>
            <a:off x="3277395" y="643468"/>
            <a:ext cx="7368452" cy="5571066"/>
          </a:xfrm>
          <a:prstGeom prst="rect">
            <a:avLst/>
          </a:prstGeom>
        </p:spPr>
      </p:pic>
    </p:spTree>
    <p:extLst>
      <p:ext uri="{BB962C8B-B14F-4D97-AF65-F5344CB8AC3E}">
        <p14:creationId xmlns:p14="http://schemas.microsoft.com/office/powerpoint/2010/main" val="13913892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DC051-B3FD-0D2E-883E-F39E73BFAC98}"/>
              </a:ext>
            </a:extLst>
          </p:cNvPr>
          <p:cNvSpPr>
            <a:spLocks noGrp="1"/>
          </p:cNvSpPr>
          <p:nvPr>
            <p:ph type="title"/>
          </p:nvPr>
        </p:nvSpPr>
        <p:spPr/>
        <p:txBody>
          <a:bodyPr/>
          <a:lstStyle/>
          <a:p>
            <a:r>
              <a:rPr lang="en-US" dirty="0"/>
              <a:t>Yi </a:t>
            </a:r>
            <a:r>
              <a:rPr lang="en-US" dirty="0" err="1"/>
              <a:t>Yi</a:t>
            </a:r>
            <a:r>
              <a:rPr lang="en-US" dirty="0"/>
              <a:t> Fu Zi Bai Jiang San </a:t>
            </a:r>
            <a:r>
              <a:rPr lang="zh-CN" altLang="en-US" dirty="0"/>
              <a:t>薏苡附子敗醬散</a:t>
            </a:r>
            <a:endParaRPr lang="en-US" dirty="0"/>
          </a:p>
        </p:txBody>
      </p:sp>
      <p:sp>
        <p:nvSpPr>
          <p:cNvPr id="3" name="Content Placeholder 2">
            <a:extLst>
              <a:ext uri="{FF2B5EF4-FFF2-40B4-BE49-F238E27FC236}">
                <a16:creationId xmlns:a16="http://schemas.microsoft.com/office/drawing/2014/main" id="{3789D4CE-36A9-58A5-AF1B-624325328027}"/>
              </a:ext>
            </a:extLst>
          </p:cNvPr>
          <p:cNvSpPr>
            <a:spLocks noGrp="1"/>
          </p:cNvSpPr>
          <p:nvPr>
            <p:ph idx="1"/>
          </p:nvPr>
        </p:nvSpPr>
        <p:spPr>
          <a:xfrm>
            <a:off x="838200" y="1825624"/>
            <a:ext cx="10515600" cy="5032375"/>
          </a:xfrm>
        </p:spPr>
        <p:txBody>
          <a:bodyPr>
            <a:normAutofit fontScale="85000" lnSpcReduction="20000"/>
          </a:bodyPr>
          <a:lstStyle/>
          <a:p>
            <a:pPr marL="0" indent="0">
              <a:buNone/>
            </a:pPr>
            <a:r>
              <a:rPr lang="en-US" dirty="0"/>
              <a:t>Primary </a:t>
            </a:r>
            <a:r>
              <a:rPr lang="en-US" dirty="0" err="1"/>
              <a:t>Taiyin</a:t>
            </a:r>
            <a:r>
              <a:rPr lang="en-US" dirty="0"/>
              <a:t>- secondary </a:t>
            </a:r>
            <a:r>
              <a:rPr lang="en-US" dirty="0" err="1"/>
              <a:t>Yangming</a:t>
            </a:r>
            <a:endParaRPr lang="en-US" dirty="0"/>
          </a:p>
          <a:p>
            <a:pPr marL="0" indent="0">
              <a:buNone/>
            </a:pPr>
            <a:r>
              <a:rPr lang="zh-TW" altLang="en-US" dirty="0"/>
              <a:t>	</a:t>
            </a:r>
          </a:p>
          <a:p>
            <a:pPr marL="0" indent="0">
              <a:buNone/>
            </a:pPr>
            <a:r>
              <a:rPr lang="zh-TW" altLang="en-US" dirty="0"/>
              <a:t>腸癰之為病，其身甲錯，腹皮急，按之濡如腫狀，腹無積飛，身而熱，脈數，此為膿內有癰膿，薏苡附子敗醬散主之。</a:t>
            </a:r>
          </a:p>
          <a:p>
            <a:pPr marL="0" indent="0">
              <a:buNone/>
            </a:pPr>
            <a:r>
              <a:rPr lang="en-US" dirty="0"/>
              <a:t>The disease of intestinal abscess is characterized by a dry and rough skin, taut abdominal skin, softness upon palpation as if there were swelling, no accumulation or obstruction in the abdomen, fever with hot body, rapid pulse. This indicates pus inside; it is treated with Yiyi Fuzi </a:t>
            </a:r>
            <a:r>
              <a:rPr lang="en-US" dirty="0" err="1"/>
              <a:t>Baijiang</a:t>
            </a:r>
            <a:r>
              <a:rPr lang="en-US" dirty="0"/>
              <a:t> San (Job's tears, </a:t>
            </a:r>
            <a:r>
              <a:rPr lang="en-US" dirty="0" err="1"/>
              <a:t>fuzi</a:t>
            </a:r>
            <a:r>
              <a:rPr lang="en-US" dirty="0"/>
              <a:t>, and </a:t>
            </a:r>
            <a:r>
              <a:rPr lang="en-US" dirty="0" err="1"/>
              <a:t>patrinia</a:t>
            </a:r>
            <a:r>
              <a:rPr lang="en-US" dirty="0"/>
              <a:t> herb powder).</a:t>
            </a:r>
          </a:p>
          <a:p>
            <a:pPr marL="0" indent="0">
              <a:buNone/>
            </a:pPr>
            <a:endParaRPr lang="en-US" altLang="zh-TW" dirty="0"/>
          </a:p>
          <a:p>
            <a:pPr marL="0" indent="0">
              <a:buNone/>
            </a:pPr>
            <a:r>
              <a:rPr lang="en-US" altLang="zh-TW" dirty="0"/>
              <a:t>Yi </a:t>
            </a:r>
            <a:r>
              <a:rPr lang="en-US" altLang="zh-TW" dirty="0" err="1"/>
              <a:t>Yi</a:t>
            </a:r>
            <a:r>
              <a:rPr lang="en-US" altLang="zh-TW" dirty="0"/>
              <a:t> Ren 10 (go up to 30 for pus), Fu zi 6 (30 for cold), Bai jiang </a:t>
            </a:r>
            <a:r>
              <a:rPr lang="en-US" altLang="zh-TW" dirty="0" err="1"/>
              <a:t>cao</a:t>
            </a:r>
            <a:r>
              <a:rPr lang="en-US" altLang="zh-TW" dirty="0"/>
              <a:t> 5 (can go up to 15)</a:t>
            </a:r>
            <a:endParaRPr lang="en-US" dirty="0"/>
          </a:p>
          <a:p>
            <a:pPr marL="0" indent="0">
              <a:buNone/>
            </a:pPr>
            <a:endParaRPr lang="en-US" dirty="0"/>
          </a:p>
          <a:p>
            <a:pPr marL="0" indent="0">
              <a:buNone/>
            </a:pPr>
            <a:r>
              <a:rPr lang="en-US" dirty="0"/>
              <a:t>+Fu zi li zhong wan (if pronounced diarrhea)</a:t>
            </a:r>
          </a:p>
        </p:txBody>
      </p:sp>
    </p:spTree>
    <p:extLst>
      <p:ext uri="{BB962C8B-B14F-4D97-AF65-F5344CB8AC3E}">
        <p14:creationId xmlns:p14="http://schemas.microsoft.com/office/powerpoint/2010/main" val="22351107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C1E5815-D54C-487F-A054-6D4930ADE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he image displays a selection of traditional Chinese medicinal ingredients: a bowl of goji berries, shredded meat, and a soup containing wilted lotus leaves, presented with a tag emphasizing quality and authenticity.&#10;&#10;AI-generated content may be incorrect.">
            <a:extLst>
              <a:ext uri="{FF2B5EF4-FFF2-40B4-BE49-F238E27FC236}">
                <a16:creationId xmlns:a16="http://schemas.microsoft.com/office/drawing/2014/main" id="{797C8FAA-9BB1-9FCB-8162-4E8F5E45A509}"/>
              </a:ext>
            </a:extLst>
          </p:cNvPr>
          <p:cNvPicPr>
            <a:picLocks noChangeAspect="1"/>
          </p:cNvPicPr>
          <p:nvPr/>
        </p:nvPicPr>
        <p:blipFill>
          <a:blip r:embed="rId2"/>
          <a:srcRect b="14467"/>
          <a:stretch>
            <a:fillRect/>
          </a:stretch>
        </p:blipFill>
        <p:spPr>
          <a:xfrm>
            <a:off x="1333500" y="847725"/>
            <a:ext cx="7458075" cy="5581650"/>
          </a:xfrm>
          <a:prstGeom prst="rect">
            <a:avLst/>
          </a:prstGeom>
        </p:spPr>
      </p:pic>
      <p:sp>
        <p:nvSpPr>
          <p:cNvPr id="22" name="Freeform: Shape 21">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08496"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Tree>
    <p:extLst>
      <p:ext uri="{BB962C8B-B14F-4D97-AF65-F5344CB8AC3E}">
        <p14:creationId xmlns:p14="http://schemas.microsoft.com/office/powerpoint/2010/main" val="21403661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2587ECF-85E9-4393-9D87-8EB6F3F6C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979E49-C54B-8C13-8895-2126A6DD3477}"/>
              </a:ext>
            </a:extLst>
          </p:cNvPr>
          <p:cNvSpPr>
            <a:spLocks noGrp="1"/>
          </p:cNvSpPr>
          <p:nvPr>
            <p:ph type="title"/>
          </p:nvPr>
        </p:nvSpPr>
        <p:spPr>
          <a:xfrm>
            <a:off x="838199" y="537883"/>
            <a:ext cx="4783697" cy="1942810"/>
          </a:xfrm>
        </p:spPr>
        <p:txBody>
          <a:bodyPr anchor="b">
            <a:normAutofit/>
          </a:bodyPr>
          <a:lstStyle/>
          <a:p>
            <a:r>
              <a:rPr lang="en-US" sz="4000" dirty="0"/>
              <a:t>Chi xiao </a:t>
            </a:r>
            <a:r>
              <a:rPr lang="en-US" sz="4000" dirty="0" err="1"/>
              <a:t>dou</a:t>
            </a:r>
            <a:r>
              <a:rPr lang="en-US" sz="4000" dirty="0"/>
              <a:t> dang </a:t>
            </a:r>
            <a:r>
              <a:rPr lang="en-US" sz="4000" dirty="0" err="1"/>
              <a:t>gui</a:t>
            </a:r>
            <a:r>
              <a:rPr lang="en-US" sz="4000" dirty="0"/>
              <a:t> </a:t>
            </a:r>
            <a:r>
              <a:rPr lang="en-US" sz="4000" dirty="0" err="1"/>
              <a:t>san</a:t>
            </a:r>
            <a:r>
              <a:rPr lang="en-US" sz="4000" dirty="0"/>
              <a:t> </a:t>
            </a:r>
            <a:r>
              <a:rPr lang="zh-CN" altLang="en-US" sz="4000" dirty="0"/>
              <a:t>赤小豆當歸散</a:t>
            </a:r>
            <a:endParaRPr lang="en-US" sz="4000" dirty="0"/>
          </a:p>
        </p:txBody>
      </p:sp>
      <p:sp>
        <p:nvSpPr>
          <p:cNvPr id="3" name="Content Placeholder 2">
            <a:extLst>
              <a:ext uri="{FF2B5EF4-FFF2-40B4-BE49-F238E27FC236}">
                <a16:creationId xmlns:a16="http://schemas.microsoft.com/office/drawing/2014/main" id="{2E303C52-A393-4A8E-054F-0D0F56DB646A}"/>
              </a:ext>
            </a:extLst>
          </p:cNvPr>
          <p:cNvSpPr>
            <a:spLocks noGrp="1"/>
          </p:cNvSpPr>
          <p:nvPr>
            <p:ph idx="1"/>
          </p:nvPr>
        </p:nvSpPr>
        <p:spPr>
          <a:xfrm>
            <a:off x="266701" y="2686323"/>
            <a:ext cx="5355196" cy="3933552"/>
          </a:xfrm>
        </p:spPr>
        <p:txBody>
          <a:bodyPr>
            <a:normAutofit/>
          </a:bodyPr>
          <a:lstStyle/>
          <a:p>
            <a:pPr marL="0" indent="0">
              <a:buNone/>
            </a:pPr>
            <a:r>
              <a:rPr lang="en-US" altLang="zh-TW" sz="1600" dirty="0"/>
              <a:t>Blood stasis with heat </a:t>
            </a:r>
          </a:p>
          <a:p>
            <a:pPr marL="0" indent="0">
              <a:buNone/>
            </a:pPr>
            <a:r>
              <a:rPr lang="zh-TW" altLang="en-US" sz="1600" dirty="0"/>
              <a:t>病者脈數，無熱微煩，默默但欲臥，汗出。初得之三四日，目赤如鳩眼；七八日目四眥黑。若能食者，膿已成也。赤豆當歸散主之。</a:t>
            </a:r>
          </a:p>
          <a:p>
            <a:r>
              <a:rPr lang="en-US" sz="1600" dirty="0"/>
              <a:t>The patient's pulse is rapid; there is no heat effusion but slight vexation, desire to only sleep, and sweating. In the initial stage of three or four days, the eyes appear red like those of a </a:t>
            </a:r>
            <a:r>
              <a:rPr lang="en-US" sz="1600" dirty="0" err="1"/>
              <a:t>turle</a:t>
            </a:r>
            <a:r>
              <a:rPr lang="en-US" sz="1600" dirty="0"/>
              <a:t> dove (think ren 15/ jiu </a:t>
            </a:r>
            <a:r>
              <a:rPr lang="en-US" sz="1600" dirty="0" err="1"/>
              <a:t>wei</a:t>
            </a:r>
            <a:r>
              <a:rPr lang="en-US" sz="1600" dirty="0"/>
              <a:t>). After seven to eight days, the whites of the eyes turn black. If the patient is able to eat, pus has already formed. Chidou Danggui San governs </a:t>
            </a:r>
          </a:p>
          <a:p>
            <a:pPr marL="0" indent="0">
              <a:buNone/>
            </a:pPr>
            <a:r>
              <a:rPr lang="en-US" sz="1600" dirty="0"/>
              <a:t>Chi xiao </a:t>
            </a:r>
            <a:r>
              <a:rPr lang="en-US" sz="1600" dirty="0" err="1"/>
              <a:t>dou</a:t>
            </a:r>
            <a:r>
              <a:rPr lang="en-US" sz="1600" dirty="0"/>
              <a:t> 48, Dang </a:t>
            </a:r>
            <a:r>
              <a:rPr lang="en-US" sz="1600" dirty="0" err="1"/>
              <a:t>gui</a:t>
            </a:r>
            <a:r>
              <a:rPr lang="en-US" sz="1600" dirty="0"/>
              <a:t> 9</a:t>
            </a:r>
          </a:p>
        </p:txBody>
      </p:sp>
      <p:pic>
        <p:nvPicPr>
          <p:cNvPr id="5" name="Picture 4" descr="The image shows a comparison between two sets of red beans, with one set being whole and the other being shelled.&#10;&#10;AI-generated content may be incorrect.">
            <a:extLst>
              <a:ext uri="{FF2B5EF4-FFF2-40B4-BE49-F238E27FC236}">
                <a16:creationId xmlns:a16="http://schemas.microsoft.com/office/drawing/2014/main" id="{46A34CCC-E318-FE93-F024-51D8195F8619}"/>
              </a:ext>
            </a:extLst>
          </p:cNvPr>
          <p:cNvPicPr>
            <a:picLocks noChangeAspect="1"/>
          </p:cNvPicPr>
          <p:nvPr/>
        </p:nvPicPr>
        <p:blipFill>
          <a:blip r:embed="rId2"/>
          <a:stretch>
            <a:fillRect/>
          </a:stretch>
        </p:blipFill>
        <p:spPr>
          <a:xfrm>
            <a:off x="5988424" y="1370430"/>
            <a:ext cx="5936876" cy="4749476"/>
          </a:xfrm>
          <a:prstGeom prst="rect">
            <a:avLst/>
          </a:prstGeom>
        </p:spPr>
      </p:pic>
    </p:spTree>
    <p:extLst>
      <p:ext uri="{BB962C8B-B14F-4D97-AF65-F5344CB8AC3E}">
        <p14:creationId xmlns:p14="http://schemas.microsoft.com/office/powerpoint/2010/main" val="2440346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09E0F10-225D-E0AC-0946-9685980CD706}"/>
              </a:ext>
            </a:extLst>
          </p:cNvPr>
          <p:cNvPicPr>
            <a:picLocks noChangeAspect="1"/>
          </p:cNvPicPr>
          <p:nvPr/>
        </p:nvPicPr>
        <p:blipFill>
          <a:blip r:embed="rId2"/>
          <a:srcRect l="16658" r="5088"/>
          <a:stretch>
            <a:fillRect/>
          </a:stretch>
        </p:blipFill>
        <p:spPr>
          <a:xfrm>
            <a:off x="2522356" y="10"/>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F27776A-514F-6A59-501E-D10BF014FCD6}"/>
              </a:ext>
            </a:extLst>
          </p:cNvPr>
          <p:cNvSpPr>
            <a:spLocks noGrp="1"/>
          </p:cNvSpPr>
          <p:nvPr>
            <p:ph type="title"/>
          </p:nvPr>
        </p:nvSpPr>
        <p:spPr>
          <a:xfrm>
            <a:off x="838200" y="365125"/>
            <a:ext cx="3822189" cy="1899912"/>
          </a:xfrm>
        </p:spPr>
        <p:txBody>
          <a:bodyPr>
            <a:normAutofit/>
          </a:bodyPr>
          <a:lstStyle/>
          <a:p>
            <a:r>
              <a:rPr lang="en-US" altLang="zh-TW" sz="4000" dirty="0"/>
              <a:t>Bai </a:t>
            </a:r>
            <a:r>
              <a:rPr lang="en-US" altLang="zh-TW" sz="4000" dirty="0" err="1"/>
              <a:t>tou</a:t>
            </a:r>
            <a:r>
              <a:rPr lang="en-US" altLang="zh-TW" sz="4000" dirty="0"/>
              <a:t> </a:t>
            </a:r>
            <a:r>
              <a:rPr lang="en-US" altLang="zh-TW" sz="4000" dirty="0" err="1"/>
              <a:t>weng</a:t>
            </a:r>
            <a:endParaRPr lang="en-US" sz="4000" dirty="0"/>
          </a:p>
        </p:txBody>
      </p:sp>
      <p:sp>
        <p:nvSpPr>
          <p:cNvPr id="3" name="Content Placeholder 2">
            <a:extLst>
              <a:ext uri="{FF2B5EF4-FFF2-40B4-BE49-F238E27FC236}">
                <a16:creationId xmlns:a16="http://schemas.microsoft.com/office/drawing/2014/main" id="{F4FD0DAB-537A-A4EC-6A0D-F4BDD5A96361}"/>
              </a:ext>
            </a:extLst>
          </p:cNvPr>
          <p:cNvSpPr>
            <a:spLocks noGrp="1"/>
          </p:cNvSpPr>
          <p:nvPr>
            <p:ph idx="1"/>
          </p:nvPr>
        </p:nvSpPr>
        <p:spPr>
          <a:xfrm>
            <a:off x="267659" y="1711354"/>
            <a:ext cx="4509387" cy="4672668"/>
          </a:xfrm>
        </p:spPr>
        <p:txBody>
          <a:bodyPr>
            <a:normAutofit/>
          </a:bodyPr>
          <a:lstStyle/>
          <a:p>
            <a:pPr marL="0" indent="0">
              <a:buNone/>
            </a:pPr>
            <a:r>
              <a:rPr lang="zh-CN" altLang="en-US" sz="1400" dirty="0"/>
              <a:t>白頭翁</a:t>
            </a:r>
            <a:endParaRPr lang="en-US" sz="1400" dirty="0"/>
          </a:p>
          <a:p>
            <a:pPr marL="0" indent="0">
              <a:buNone/>
            </a:pPr>
            <a:r>
              <a:rPr lang="en-US" sz="1400" dirty="0" err="1"/>
              <a:t>Jueyin-Yangming</a:t>
            </a:r>
            <a:endParaRPr lang="en-US" sz="1400" dirty="0"/>
          </a:p>
          <a:p>
            <a:pPr marL="0" indent="0">
              <a:buNone/>
            </a:pPr>
            <a:r>
              <a:rPr lang="en-US" sz="1400" dirty="0"/>
              <a:t>Bai </a:t>
            </a:r>
            <a:r>
              <a:rPr lang="en-US" sz="1400" dirty="0" err="1"/>
              <a:t>tou</a:t>
            </a:r>
            <a:r>
              <a:rPr lang="en-US" sz="1400" dirty="0"/>
              <a:t> </a:t>
            </a:r>
            <a:r>
              <a:rPr lang="en-US" sz="1400" dirty="0" err="1"/>
              <a:t>weng</a:t>
            </a:r>
            <a:r>
              <a:rPr lang="en-US" sz="1400" dirty="0"/>
              <a:t> 6g, Huang bai 9, Huang Lian 9, Qin Pi 9</a:t>
            </a:r>
          </a:p>
          <a:p>
            <a:pPr marL="0" indent="0">
              <a:buNone/>
            </a:pPr>
            <a:r>
              <a:rPr lang="zh-TW" altLang="en-US" sz="1400" dirty="0"/>
              <a:t>熱利下重者，白頭翁湯主之。</a:t>
            </a:r>
          </a:p>
          <a:p>
            <a:pPr marL="0" indent="0">
              <a:buNone/>
            </a:pPr>
            <a:r>
              <a:rPr lang="en-US" sz="1400" dirty="0"/>
              <a:t>For hot-type diarrhea with a sensation of heaviness in the rectum, Baotouweng Tang governs</a:t>
            </a:r>
          </a:p>
          <a:p>
            <a:pPr marL="0" indent="0">
              <a:buNone/>
            </a:pPr>
            <a:r>
              <a:rPr lang="en-US" altLang="zh-TW" sz="1400" dirty="0"/>
              <a:t>	</a:t>
            </a:r>
          </a:p>
          <a:p>
            <a:pPr marL="0" indent="0">
              <a:buNone/>
            </a:pPr>
            <a:r>
              <a:rPr lang="zh-TW" altLang="en-US" sz="1400" dirty="0"/>
              <a:t>下利，欲飲水者，以有熱故也，白頭翁湯主之</a:t>
            </a:r>
            <a:endParaRPr lang="en-US" sz="1400" dirty="0"/>
          </a:p>
          <a:p>
            <a:pPr marL="0" indent="0">
              <a:buNone/>
            </a:pPr>
            <a:r>
              <a:rPr lang="en-US" sz="1400" dirty="0"/>
              <a:t>When there is diarrhea with a desire to drink water, this means there is heat. BTW governs</a:t>
            </a:r>
          </a:p>
          <a:p>
            <a:pPr marL="0" indent="0">
              <a:buNone/>
            </a:pPr>
            <a:r>
              <a:rPr lang="en-US" sz="1400" dirty="0"/>
              <a:t>If there is extreme vacuity (and bleeding), add Gan </a:t>
            </a:r>
            <a:r>
              <a:rPr lang="en-US" sz="1400" dirty="0" err="1"/>
              <a:t>cao</a:t>
            </a:r>
            <a:r>
              <a:rPr lang="en-US" sz="1400" dirty="0"/>
              <a:t> and </a:t>
            </a:r>
            <a:r>
              <a:rPr lang="en-US" sz="1400" dirty="0" err="1"/>
              <a:t>Ejiao</a:t>
            </a:r>
            <a:endParaRPr lang="en-US" sz="1400" dirty="0"/>
          </a:p>
          <a:p>
            <a:pPr marL="0" indent="0">
              <a:buNone/>
            </a:pPr>
            <a:endParaRPr lang="en-US" sz="1400" dirty="0"/>
          </a:p>
        </p:txBody>
      </p:sp>
    </p:spTree>
    <p:extLst>
      <p:ext uri="{BB962C8B-B14F-4D97-AF65-F5344CB8AC3E}">
        <p14:creationId xmlns:p14="http://schemas.microsoft.com/office/powerpoint/2010/main" val="23146408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he image depicts a solitary, majestic tree standing under a vibrant, swirling sunset sky.&#10;&#10;AI-generated content may be incorrect.">
            <a:extLst>
              <a:ext uri="{FF2B5EF4-FFF2-40B4-BE49-F238E27FC236}">
                <a16:creationId xmlns:a16="http://schemas.microsoft.com/office/drawing/2014/main" id="{EAED4BE7-B265-10D7-0C82-202E38FB8792}"/>
              </a:ext>
            </a:extLst>
          </p:cNvPr>
          <p:cNvPicPr>
            <a:picLocks noChangeAspect="1"/>
          </p:cNvPicPr>
          <p:nvPr/>
        </p:nvPicPr>
        <p:blipFill>
          <a:blip r:embed="rId2"/>
          <a:srcRect l="12229"/>
          <a:stretch>
            <a:fillRect/>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F8FACAC-A35F-09E1-C7B8-0D2445BBFA43}"/>
              </a:ext>
            </a:extLst>
          </p:cNvPr>
          <p:cNvSpPr>
            <a:spLocks noGrp="1"/>
          </p:cNvSpPr>
          <p:nvPr>
            <p:ph type="title"/>
          </p:nvPr>
        </p:nvSpPr>
        <p:spPr>
          <a:xfrm>
            <a:off x="838200" y="365125"/>
            <a:ext cx="3822189" cy="1899912"/>
          </a:xfrm>
        </p:spPr>
        <p:txBody>
          <a:bodyPr>
            <a:normAutofit/>
          </a:bodyPr>
          <a:lstStyle/>
          <a:p>
            <a:r>
              <a:rPr lang="en-US" sz="4000" dirty="0"/>
              <a:t>Tao </a:t>
            </a:r>
            <a:r>
              <a:rPr lang="en-US" sz="4000" dirty="0" err="1"/>
              <a:t>hua</a:t>
            </a:r>
            <a:r>
              <a:rPr lang="en-US" sz="4000" dirty="0"/>
              <a:t> tang </a:t>
            </a:r>
            <a:br>
              <a:rPr lang="en-US" sz="4000" dirty="0"/>
            </a:br>
            <a:r>
              <a:rPr lang="zh-CN" altLang="en-US" sz="4000" dirty="0"/>
              <a:t>桃花湯</a:t>
            </a:r>
            <a:endParaRPr lang="en-US" sz="4000" dirty="0"/>
          </a:p>
        </p:txBody>
      </p:sp>
      <p:sp>
        <p:nvSpPr>
          <p:cNvPr id="3" name="Content Placeholder 2">
            <a:extLst>
              <a:ext uri="{FF2B5EF4-FFF2-40B4-BE49-F238E27FC236}">
                <a16:creationId xmlns:a16="http://schemas.microsoft.com/office/drawing/2014/main" id="{CAA728F8-3D2D-12F7-9294-9F6C4304A49E}"/>
              </a:ext>
            </a:extLst>
          </p:cNvPr>
          <p:cNvSpPr>
            <a:spLocks noGrp="1"/>
          </p:cNvSpPr>
          <p:nvPr>
            <p:ph idx="1"/>
          </p:nvPr>
        </p:nvSpPr>
        <p:spPr>
          <a:xfrm>
            <a:off x="838200" y="2434201"/>
            <a:ext cx="3822189" cy="3742762"/>
          </a:xfrm>
        </p:spPr>
        <p:txBody>
          <a:bodyPr>
            <a:normAutofit/>
          </a:bodyPr>
          <a:lstStyle/>
          <a:p>
            <a:r>
              <a:rPr lang="zh-TW" altLang="en-US" sz="2000" dirty="0"/>
              <a:t>少陰病，下利便膿血者，桃花湯主之。</a:t>
            </a:r>
          </a:p>
          <a:p>
            <a:pPr marL="0" indent="0">
              <a:buNone/>
            </a:pPr>
            <a:r>
              <a:rPr lang="en-US" sz="2000" dirty="0"/>
              <a:t>In </a:t>
            </a:r>
            <a:r>
              <a:rPr lang="en-US" sz="2000" dirty="0" err="1"/>
              <a:t>Shaoyin</a:t>
            </a:r>
            <a:r>
              <a:rPr lang="en-US" sz="2000" dirty="0"/>
              <a:t> disease where diarrhea with pus and blood occurs, Tao Hua Tang (Peach Blossom Decoction) is the recommended treatment.</a:t>
            </a:r>
          </a:p>
          <a:p>
            <a:pPr marL="0" indent="0">
              <a:buNone/>
            </a:pPr>
            <a:r>
              <a:rPr lang="en-US" sz="2000" dirty="0"/>
              <a:t>Chi </a:t>
            </a:r>
            <a:r>
              <a:rPr lang="en-US" sz="2000" dirty="0" err="1"/>
              <a:t>shi</a:t>
            </a:r>
            <a:r>
              <a:rPr lang="en-US" sz="2000" dirty="0"/>
              <a:t> </a:t>
            </a:r>
            <a:r>
              <a:rPr lang="en-US" sz="2000" dirty="0" err="1"/>
              <a:t>zhi</a:t>
            </a:r>
            <a:r>
              <a:rPr lang="en-US" sz="2000" dirty="0"/>
              <a:t> 48, Gan jiang 3, Jing mi 30</a:t>
            </a:r>
          </a:p>
        </p:txBody>
      </p:sp>
    </p:spTree>
    <p:extLst>
      <p:ext uri="{BB962C8B-B14F-4D97-AF65-F5344CB8AC3E}">
        <p14:creationId xmlns:p14="http://schemas.microsoft.com/office/powerpoint/2010/main" val="1954693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37B534-7FA0-D03A-2DC5-07956FB6C251}"/>
              </a:ext>
            </a:extLst>
          </p:cNvPr>
          <p:cNvSpPr>
            <a:spLocks noGrp="1"/>
          </p:cNvSpPr>
          <p:nvPr>
            <p:ph type="title"/>
          </p:nvPr>
        </p:nvSpPr>
        <p:spPr>
          <a:xfrm>
            <a:off x="7320466" y="609600"/>
            <a:ext cx="4140014" cy="1330839"/>
          </a:xfrm>
        </p:spPr>
        <p:txBody>
          <a:bodyPr>
            <a:normAutofit/>
          </a:bodyPr>
          <a:lstStyle/>
          <a:p>
            <a:r>
              <a:rPr lang="en-US" dirty="0"/>
              <a:t>Huang Tu Tang</a:t>
            </a:r>
            <a:br>
              <a:rPr lang="en-US" dirty="0"/>
            </a:br>
            <a:r>
              <a:rPr lang="en-US" dirty="0"/>
              <a:t> </a:t>
            </a:r>
            <a:r>
              <a:rPr lang="zh-CN" altLang="en-US" dirty="0"/>
              <a:t>黃土湯</a:t>
            </a:r>
            <a:endParaRPr lang="en-US" dirty="0"/>
          </a:p>
        </p:txBody>
      </p:sp>
      <p:pic>
        <p:nvPicPr>
          <p:cNvPr id="5" name="Picture 4" descr="A hand holding a handful of coarse, light brown ground spices.&#10;&#10;AI-generated content may be incorrect.">
            <a:extLst>
              <a:ext uri="{FF2B5EF4-FFF2-40B4-BE49-F238E27FC236}">
                <a16:creationId xmlns:a16="http://schemas.microsoft.com/office/drawing/2014/main" id="{A6246FA4-81F3-7ED9-28F0-F2C46CC58311}"/>
              </a:ext>
            </a:extLst>
          </p:cNvPr>
          <p:cNvPicPr>
            <a:picLocks noChangeAspect="1"/>
          </p:cNvPicPr>
          <p:nvPr/>
        </p:nvPicPr>
        <p:blipFill>
          <a:blip r:embed="rId2"/>
          <a:srcRect r="-2" b="632"/>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Content Placeholder 2">
            <a:extLst>
              <a:ext uri="{FF2B5EF4-FFF2-40B4-BE49-F238E27FC236}">
                <a16:creationId xmlns:a16="http://schemas.microsoft.com/office/drawing/2014/main" id="{F89B227B-F785-9A3B-03B6-7819EC6557DD}"/>
              </a:ext>
            </a:extLst>
          </p:cNvPr>
          <p:cNvSpPr>
            <a:spLocks noGrp="1"/>
          </p:cNvSpPr>
          <p:nvPr>
            <p:ph idx="1"/>
          </p:nvPr>
        </p:nvSpPr>
        <p:spPr>
          <a:xfrm>
            <a:off x="7320465" y="2194102"/>
            <a:ext cx="4140013" cy="3908586"/>
          </a:xfrm>
        </p:spPr>
        <p:txBody>
          <a:bodyPr>
            <a:normAutofit/>
          </a:bodyPr>
          <a:lstStyle/>
          <a:p>
            <a:r>
              <a:rPr lang="en-US" sz="2000"/>
              <a:t>Jueyin complex disease </a:t>
            </a:r>
          </a:p>
          <a:p>
            <a:pPr marL="0" indent="0">
              <a:buNone/>
            </a:pPr>
            <a:r>
              <a:rPr lang="en-US" sz="2000"/>
              <a:t>When lower body bleeding manifests in bleeding after defecating, this is distal bleeding</a:t>
            </a:r>
          </a:p>
          <a:p>
            <a:pPr marL="0" indent="0">
              <a:buNone/>
            </a:pPr>
            <a:r>
              <a:rPr lang="zh-TW" altLang="en-US" sz="2000"/>
              <a:t>下血，先便後血，此遠血也，黃土湯主之</a:t>
            </a:r>
            <a:endParaRPr lang="en-US" altLang="zh-TW" sz="2000"/>
          </a:p>
          <a:p>
            <a:pPr marL="0" indent="0">
              <a:buNone/>
            </a:pPr>
            <a:endParaRPr lang="en-US" sz="2000"/>
          </a:p>
          <a:p>
            <a:pPr marL="0" indent="0">
              <a:buNone/>
            </a:pPr>
            <a:r>
              <a:rPr lang="en-US" sz="2000"/>
              <a:t>Huang Tu 24, Fu zi, Sheng di, E Jiao, Bai zhu, Huang qin, Gan cao 9</a:t>
            </a:r>
          </a:p>
          <a:p>
            <a:pPr marL="0" indent="0">
              <a:buNone/>
            </a:pPr>
            <a:endParaRPr lang="en-US" sz="2000"/>
          </a:p>
        </p:txBody>
      </p:sp>
    </p:spTree>
    <p:extLst>
      <p:ext uri="{BB962C8B-B14F-4D97-AF65-F5344CB8AC3E}">
        <p14:creationId xmlns:p14="http://schemas.microsoft.com/office/powerpoint/2010/main" val="2643636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B351F-7377-11C4-EE73-64ED3D484B6B}"/>
              </a:ext>
            </a:extLst>
          </p:cNvPr>
          <p:cNvSpPr>
            <a:spLocks noGrp="1"/>
          </p:cNvSpPr>
          <p:nvPr>
            <p:ph type="title"/>
          </p:nvPr>
        </p:nvSpPr>
        <p:spPr/>
        <p:txBody>
          <a:bodyPr/>
          <a:lstStyle/>
          <a:p>
            <a:r>
              <a:rPr lang="en-US" dirty="0"/>
              <a:t>CM nosology</a:t>
            </a:r>
          </a:p>
        </p:txBody>
      </p:sp>
      <p:sp>
        <p:nvSpPr>
          <p:cNvPr id="3" name="Content Placeholder 2">
            <a:extLst>
              <a:ext uri="{FF2B5EF4-FFF2-40B4-BE49-F238E27FC236}">
                <a16:creationId xmlns:a16="http://schemas.microsoft.com/office/drawing/2014/main" id="{86F66BED-F8C6-CD11-2B10-C132012D5A99}"/>
              </a:ext>
            </a:extLst>
          </p:cNvPr>
          <p:cNvSpPr>
            <a:spLocks noGrp="1"/>
          </p:cNvSpPr>
          <p:nvPr>
            <p:ph idx="1"/>
          </p:nvPr>
        </p:nvSpPr>
        <p:spPr>
          <a:xfrm>
            <a:off x="444674" y="1825625"/>
            <a:ext cx="10909126" cy="4719224"/>
          </a:xfrm>
        </p:spPr>
        <p:txBody>
          <a:bodyPr>
            <a:normAutofit fontScale="77500" lnSpcReduction="20000"/>
          </a:bodyPr>
          <a:lstStyle/>
          <a:p>
            <a:pPr marL="0" indent="0">
              <a:buNone/>
            </a:pPr>
            <a:r>
              <a:rPr lang="en-US" dirty="0"/>
              <a:t>These type of disease fall under dysenteric disorders (</a:t>
            </a:r>
            <a:r>
              <a:rPr lang="zh-TW" altLang="en-US" dirty="0"/>
              <a:t>痢疾类</a:t>
            </a:r>
            <a:r>
              <a:rPr lang="en-US" altLang="zh-TW" dirty="0"/>
              <a:t>)</a:t>
            </a:r>
          </a:p>
          <a:p>
            <a:pPr marL="0" indent="0">
              <a:buNone/>
            </a:pPr>
            <a:r>
              <a:rPr lang="en-US" dirty="0"/>
              <a:t>Dysenteric disorder — </a:t>
            </a:r>
            <a:r>
              <a:rPr lang="en-US" dirty="0" err="1"/>
              <a:t>lì</a:t>
            </a:r>
            <a:r>
              <a:rPr lang="en-US" dirty="0"/>
              <a:t> </a:t>
            </a:r>
            <a:r>
              <a:rPr lang="en-US" dirty="0" err="1"/>
              <a:t>jí</a:t>
            </a:r>
            <a:r>
              <a:rPr lang="en-US" dirty="0"/>
              <a:t> </a:t>
            </a:r>
            <a:r>
              <a:rPr lang="zh-TW" altLang="en-US" dirty="0"/>
              <a:t>痢疾 </a:t>
            </a:r>
            <a:r>
              <a:rPr lang="en-US" dirty="0"/>
              <a:t>General term for dysentery with abdominal pain, tenesmus, and abnormal stools.</a:t>
            </a:r>
          </a:p>
          <a:p>
            <a:pPr marL="0" indent="0">
              <a:buNone/>
            </a:pPr>
            <a:r>
              <a:rPr lang="en-US" dirty="0"/>
              <a:t>Blood dysenteric disorder — </a:t>
            </a:r>
            <a:r>
              <a:rPr lang="en-US" dirty="0" err="1"/>
              <a:t>xuè</a:t>
            </a:r>
            <a:r>
              <a:rPr lang="en-US" dirty="0"/>
              <a:t> </a:t>
            </a:r>
            <a:r>
              <a:rPr lang="en-US" dirty="0" err="1"/>
              <a:t>lì</a:t>
            </a:r>
            <a:r>
              <a:rPr lang="en-US" dirty="0"/>
              <a:t> </a:t>
            </a:r>
            <a:r>
              <a:rPr lang="zh-TW" altLang="en-US" dirty="0"/>
              <a:t>血痢</a:t>
            </a:r>
            <a:r>
              <a:rPr lang="en-US" altLang="zh-TW" dirty="0"/>
              <a:t> </a:t>
            </a:r>
            <a:r>
              <a:rPr lang="en-US" dirty="0"/>
              <a:t>Dysentery characterized by blood in the stools, often with heat, toxin, or blood stasis.</a:t>
            </a:r>
          </a:p>
          <a:p>
            <a:pPr marL="0" indent="0">
              <a:buNone/>
            </a:pPr>
            <a:r>
              <a:rPr lang="en-US" dirty="0"/>
              <a:t>Chronic dysenteric disorder — </a:t>
            </a:r>
            <a:r>
              <a:rPr lang="en-US" dirty="0" err="1"/>
              <a:t>jiǔ</a:t>
            </a:r>
            <a:r>
              <a:rPr lang="en-US" dirty="0"/>
              <a:t> </a:t>
            </a:r>
            <a:r>
              <a:rPr lang="en-US" dirty="0" err="1"/>
              <a:t>lì</a:t>
            </a:r>
            <a:r>
              <a:rPr lang="en-US" dirty="0"/>
              <a:t> </a:t>
            </a:r>
            <a:r>
              <a:rPr lang="zh-TW" altLang="en-US" dirty="0"/>
              <a:t>久痢 </a:t>
            </a:r>
            <a:r>
              <a:rPr lang="en-US" dirty="0"/>
              <a:t>Long-standing or recurrent dysentery, typically involving Spleen deficiency, lingering pathogen, or damage to qi and blood.</a:t>
            </a:r>
          </a:p>
          <a:p>
            <a:pPr marL="0" indent="0">
              <a:buNone/>
            </a:pPr>
            <a:r>
              <a:rPr lang="en-US" dirty="0"/>
              <a:t>Intestinal wind (blood in the stools) — </a:t>
            </a:r>
            <a:r>
              <a:rPr lang="en-US" dirty="0" err="1"/>
              <a:t>cháng</a:t>
            </a:r>
            <a:r>
              <a:rPr lang="en-US" dirty="0"/>
              <a:t> </a:t>
            </a:r>
            <a:r>
              <a:rPr lang="en-US" dirty="0" err="1"/>
              <a:t>fēng</a:t>
            </a:r>
            <a:r>
              <a:rPr lang="en-US" dirty="0"/>
              <a:t> </a:t>
            </a:r>
            <a:r>
              <a:rPr lang="zh-TW" altLang="en-US" dirty="0"/>
              <a:t>腸風</a:t>
            </a:r>
            <a:r>
              <a:rPr lang="en-US" dirty="0"/>
              <a:t>Bleeding from the intestines attributed to wind stirring in the intestines, often painless bleeding; classically contrasted with hemorrhoidal bleeding.</a:t>
            </a:r>
          </a:p>
          <a:p>
            <a:pPr marL="0" indent="0">
              <a:buNone/>
            </a:pPr>
            <a:r>
              <a:rPr lang="en-US" dirty="0"/>
              <a:t>Intermittent dysenteric disorder — </a:t>
            </a:r>
            <a:r>
              <a:rPr lang="en-US" dirty="0" err="1"/>
              <a:t>xiū</a:t>
            </a:r>
            <a:r>
              <a:rPr lang="en-US" dirty="0"/>
              <a:t> </a:t>
            </a:r>
            <a:r>
              <a:rPr lang="en-US" dirty="0" err="1"/>
              <a:t>xī</a:t>
            </a:r>
            <a:r>
              <a:rPr lang="en-US" dirty="0"/>
              <a:t> </a:t>
            </a:r>
            <a:r>
              <a:rPr lang="en-US" dirty="0" err="1"/>
              <a:t>lì</a:t>
            </a:r>
            <a:r>
              <a:rPr lang="en-US" dirty="0"/>
              <a:t> </a:t>
            </a:r>
            <a:r>
              <a:rPr lang="zh-TW" altLang="en-US" dirty="0"/>
              <a:t>休息痢 </a:t>
            </a:r>
            <a:r>
              <a:rPr lang="en-US" dirty="0"/>
              <a:t>Dysentery that alternates between remission and relapse, commonly due to incompletely resolved pathogen with underlying deficiency.</a:t>
            </a:r>
          </a:p>
          <a:p>
            <a:pPr marL="0" indent="0">
              <a:buNone/>
            </a:pPr>
            <a:r>
              <a:rPr lang="en-US" dirty="0"/>
              <a:t>Intestinal afflux — </a:t>
            </a:r>
            <a:r>
              <a:rPr lang="en-US" altLang="zh-CN" dirty="0"/>
              <a:t>C</a:t>
            </a:r>
            <a:r>
              <a:rPr lang="en-US" dirty="0"/>
              <a:t>háng </a:t>
            </a:r>
            <a:r>
              <a:rPr lang="en-US" dirty="0" err="1"/>
              <a:t>pì</a:t>
            </a:r>
            <a:r>
              <a:rPr lang="en-US" dirty="0"/>
              <a:t> </a:t>
            </a:r>
            <a:r>
              <a:rPr lang="zh-TW" altLang="en-US" dirty="0"/>
              <a:t>腸澼 </a:t>
            </a:r>
            <a:r>
              <a:rPr lang="en-US" dirty="0"/>
              <a:t>A classical term referring to chronic intestinal leakage/oozing, often overlapping with chronic dysentery, tenesmus, and persistent abnormal stools.</a:t>
            </a:r>
          </a:p>
        </p:txBody>
      </p:sp>
    </p:spTree>
    <p:extLst>
      <p:ext uri="{BB962C8B-B14F-4D97-AF65-F5344CB8AC3E}">
        <p14:creationId xmlns:p14="http://schemas.microsoft.com/office/powerpoint/2010/main" val="80836653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30FBD2C-3D02-40C2-BA06-221265AB84AC}">
  <we:reference id="wa200005566" version="3.0.0.3" store="en-US" storeType="OMEX"/>
  <we:alternateReferences>
    <we:reference id="wa200005566" version="3.0.0.3"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Theme</Template>
  <TotalTime>4616</TotalTime>
  <Words>11236</Words>
  <Application>Microsoft Office PowerPoint</Application>
  <PresentationFormat>Widescreen</PresentationFormat>
  <Paragraphs>425</Paragraphs>
  <Slides>89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89</vt:i4>
      </vt:variant>
    </vt:vector>
  </HeadingPairs>
  <TitlesOfParts>
    <vt:vector size="95" baseType="lpstr">
      <vt:lpstr>Aptos</vt:lpstr>
      <vt:lpstr>Aptos Display</vt:lpstr>
      <vt:lpstr>Arial</vt:lpstr>
      <vt:lpstr>Calibri</vt:lpstr>
      <vt:lpstr>Wingdings</vt:lpstr>
      <vt:lpstr>Office Theme</vt:lpstr>
      <vt:lpstr>Inflammatory bowel disease </vt:lpstr>
      <vt:lpstr>PowerPoint Presentation</vt:lpstr>
      <vt:lpstr>Thanks</vt:lpstr>
      <vt:lpstr>Follow the Cloud</vt:lpstr>
      <vt:lpstr>Western Pathophysiology</vt:lpstr>
      <vt:lpstr>Clinical differentiation </vt:lpstr>
      <vt:lpstr>Imaging</vt:lpstr>
      <vt:lpstr>Labs</vt:lpstr>
      <vt:lpstr>CM nosology</vt:lpstr>
      <vt:lpstr>PowerPoint Presentation</vt:lpstr>
      <vt:lpstr>Pi Wei 脾胃</vt:lpstr>
      <vt:lpstr>Death pulse 死脈</vt:lpstr>
      <vt:lpstr>Zang fu vs Liu Jing</vt:lpstr>
      <vt:lpstr>Modern Pi Wei books</vt:lpstr>
      <vt:lpstr>Spleen stomach anatomical distinctions</vt:lpstr>
      <vt:lpstr>Mutual increase of Vacuity and Repletion</vt:lpstr>
      <vt:lpstr>Mutual dependance of Ascending and Descending </vt:lpstr>
      <vt:lpstr>Taiyin and Yangming physiological distinctions</vt:lpstr>
      <vt:lpstr>Dampness and dryness</vt:lpstr>
      <vt:lpstr>Vacuity-Repletion tendencies</vt:lpstr>
      <vt:lpstr>Tang Zong Hai on the Small intestine</vt:lpstr>
      <vt:lpstr>Small intestine anatomical connections</vt:lpstr>
      <vt:lpstr>Small intestine physiology</vt:lpstr>
      <vt:lpstr>Membranes and digestive processes</vt:lpstr>
      <vt:lpstr>Membrane inflammation</vt:lpstr>
      <vt:lpstr>Zhang Zhong Jing 張仲景</vt:lpstr>
      <vt:lpstr>Li Dong Yuan 李東垣</vt:lpstr>
      <vt:lpstr>Yin Fire 陰火</vt:lpstr>
      <vt:lpstr>Yin Fire Orthodox Mechanism</vt:lpstr>
      <vt:lpstr>Yin fire from the Small intestine</vt:lpstr>
      <vt:lpstr>Bǔ Pí Wèi Xiè Yīn Huǒ Shēng Yáng Tāng 補脾胃瀉陰火升陽湯 </vt:lpstr>
      <vt:lpstr>Three principles-三理 </vt:lpstr>
      <vt:lpstr>Tung 77-88 region</vt:lpstr>
      <vt:lpstr>Complex diseases </vt:lpstr>
      <vt:lpstr>First resolving binds 先解結</vt:lpstr>
      <vt:lpstr>PowerPoint Presentation</vt:lpstr>
      <vt:lpstr>Nanjing Abdominal Map</vt:lpstr>
      <vt:lpstr>Nanjing pulse map</vt:lpstr>
      <vt:lpstr>Tu Xing 土興 Tu Xing (unnumbered) </vt:lpstr>
      <vt:lpstr>PowerPoint Presentation</vt:lpstr>
      <vt:lpstr>Tu Hang 土航 Earth Boat (two points)</vt:lpstr>
      <vt:lpstr>PowerPoint Presentation</vt:lpstr>
      <vt:lpstr>Finger Stomach 指胃</vt:lpstr>
      <vt:lpstr>PowerPoint Presentation</vt:lpstr>
      <vt:lpstr>Zhi Wu Jin/ Finger 5 gold</vt:lpstr>
      <vt:lpstr>PowerPoint Presentation</vt:lpstr>
      <vt:lpstr>Zheng Tu 正土/ correct earth</vt:lpstr>
      <vt:lpstr>PowerPoint Presentation</vt:lpstr>
      <vt:lpstr>Tu Shui 土水</vt:lpstr>
      <vt:lpstr>Tu shui bing ji</vt:lpstr>
      <vt:lpstr>PowerPoint Presentation</vt:lpstr>
      <vt:lpstr>Ling gu, da bai, Zhong bai combo</vt:lpstr>
      <vt:lpstr>Dao of Zu san li</vt:lpstr>
      <vt:lpstr>Wu dang Daoist, Fei Yi 非遺, on Zu san Li </vt:lpstr>
      <vt:lpstr>Zu san li continued</vt:lpstr>
      <vt:lpstr>Zu san li summary</vt:lpstr>
      <vt:lpstr>Wu dang Daoist on Yang ling quan/ GB 34</vt:lpstr>
      <vt:lpstr>Tong Tian 通天</vt:lpstr>
      <vt:lpstr>PowerPoint Presentation</vt:lpstr>
      <vt:lpstr>Tong Chang 通腸 </vt:lpstr>
      <vt:lpstr>PowerPoint Presentation</vt:lpstr>
      <vt:lpstr>Tong Wei 通胃</vt:lpstr>
      <vt:lpstr>Tong wei commentary</vt:lpstr>
      <vt:lpstr>Chang Men 腸門</vt:lpstr>
      <vt:lpstr>PowerPoint Presentation</vt:lpstr>
      <vt:lpstr>San Qi 三其 </vt:lpstr>
      <vt:lpstr>San Qi continued</vt:lpstr>
      <vt:lpstr>San qi precautions</vt:lpstr>
      <vt:lpstr>PowerPoint Presentation</vt:lpstr>
      <vt:lpstr>Tu Wei 土胃/ Earth stomach</vt:lpstr>
      <vt:lpstr>PowerPoint Presentation</vt:lpstr>
      <vt:lpstr>Men jin 門金</vt:lpstr>
      <vt:lpstr>On Men Jin </vt:lpstr>
      <vt:lpstr>Liáng qiū (梁丘) Beam Mound</vt:lpstr>
      <vt:lpstr>San mao 三毛</vt:lpstr>
      <vt:lpstr>PowerPoint Presentation</vt:lpstr>
      <vt:lpstr>Cooling the abdomen</vt:lpstr>
      <vt:lpstr>PowerPoint Presentation</vt:lpstr>
      <vt:lpstr>Fu chao 腑巢</vt:lpstr>
      <vt:lpstr>Jin Gui on the intestines</vt:lpstr>
      <vt:lpstr>Ge gen qin lian tang</vt:lpstr>
      <vt:lpstr>Huang qin tang 黃芩湯</vt:lpstr>
      <vt:lpstr>PowerPoint Presentation</vt:lpstr>
      <vt:lpstr>Yi Yi Fu Zi Bai Jiang San 薏苡附子敗醬散</vt:lpstr>
      <vt:lpstr>PowerPoint Presentation</vt:lpstr>
      <vt:lpstr>Chi xiao dou dang gui san 赤小豆當歸散</vt:lpstr>
      <vt:lpstr>Bai tou weng</vt:lpstr>
      <vt:lpstr>Tao hua tang  桃花湯</vt:lpstr>
      <vt:lpstr>Huang Tu Tang  黃土湯</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Ivan Zavala</dc:creator>
  <cp:lastModifiedBy>Ivan Zavala</cp:lastModifiedBy>
  <cp:revision>1</cp:revision>
  <dcterms:created xsi:type="dcterms:W3CDTF">2026-01-28T05:34:50Z</dcterms:created>
  <dcterms:modified xsi:type="dcterms:W3CDTF">2026-05-08T03:53:15Z</dcterms:modified>
</cp:coreProperties>
</file>