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8" r:id="rId3"/>
    <p:sldId id="269" r:id="rId4"/>
    <p:sldId id="257" r:id="rId5"/>
    <p:sldId id="259" r:id="rId6"/>
    <p:sldId id="260" r:id="rId7"/>
    <p:sldId id="292" r:id="rId8"/>
    <p:sldId id="261" r:id="rId9"/>
    <p:sldId id="262" r:id="rId10"/>
    <p:sldId id="263" r:id="rId11"/>
    <p:sldId id="270" r:id="rId12"/>
    <p:sldId id="291" r:id="rId13"/>
    <p:sldId id="275" r:id="rId14"/>
    <p:sldId id="276" r:id="rId15"/>
    <p:sldId id="278" r:id="rId16"/>
    <p:sldId id="280" r:id="rId17"/>
    <p:sldId id="281" r:id="rId18"/>
    <p:sldId id="282" r:id="rId19"/>
    <p:sldId id="271" r:id="rId20"/>
    <p:sldId id="274" r:id="rId21"/>
    <p:sldId id="283" r:id="rId22"/>
    <p:sldId id="273" r:id="rId23"/>
    <p:sldId id="279" r:id="rId24"/>
    <p:sldId id="308" r:id="rId25"/>
    <p:sldId id="268" r:id="rId26"/>
    <p:sldId id="286" r:id="rId27"/>
    <p:sldId id="284" r:id="rId28"/>
    <p:sldId id="294" r:id="rId29"/>
    <p:sldId id="304" r:id="rId30"/>
    <p:sldId id="285" r:id="rId31"/>
    <p:sldId id="295" r:id="rId32"/>
    <p:sldId id="289" r:id="rId33"/>
    <p:sldId id="272" r:id="rId34"/>
    <p:sldId id="297" r:id="rId35"/>
    <p:sldId id="298" r:id="rId36"/>
    <p:sldId id="296" r:id="rId37"/>
    <p:sldId id="299" r:id="rId38"/>
    <p:sldId id="287" r:id="rId39"/>
    <p:sldId id="303" r:id="rId40"/>
    <p:sldId id="288" r:id="rId41"/>
    <p:sldId id="266" r:id="rId42"/>
    <p:sldId id="301" r:id="rId43"/>
    <p:sldId id="300" r:id="rId44"/>
    <p:sldId id="293" r:id="rId45"/>
    <p:sldId id="305" r:id="rId46"/>
    <p:sldId id="302" r:id="rId47"/>
    <p:sldId id="306" r:id="rId48"/>
    <p:sldId id="307" r:id="rId49"/>
    <p:sldId id="267" r:id="rId50"/>
    <p:sldId id="322" r:id="rId51"/>
    <p:sldId id="323" r:id="rId52"/>
    <p:sldId id="324" r:id="rId53"/>
    <p:sldId id="325" r:id="rId54"/>
    <p:sldId id="265" r:id="rId55"/>
    <p:sldId id="309" r:id="rId56"/>
    <p:sldId id="311" r:id="rId57"/>
    <p:sldId id="312" r:id="rId58"/>
    <p:sldId id="313" r:id="rId59"/>
    <p:sldId id="314" r:id="rId60"/>
    <p:sldId id="316" r:id="rId61"/>
    <p:sldId id="310" r:id="rId62"/>
    <p:sldId id="315" r:id="rId63"/>
    <p:sldId id="317" r:id="rId64"/>
    <p:sldId id="321" r:id="rId65"/>
    <p:sldId id="319" r:id="rId66"/>
    <p:sldId id="318" r:id="rId67"/>
    <p:sldId id="320" r:id="rId68"/>
    <p:sldId id="290"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F32167-3160-40FC-BEBC-7D44956EE2A9}" v="88" dt="2025-07-10T08:46:32.5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22" autoAdjust="0"/>
    <p:restoredTop sz="94660"/>
  </p:normalViewPr>
  <p:slideViewPr>
    <p:cSldViewPr snapToGrid="0">
      <p:cViewPr varScale="1">
        <p:scale>
          <a:sx n="92" d="100"/>
          <a:sy n="92" d="100"/>
        </p:scale>
        <p:origin x="42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Zavala" userId="058716458f264bdb" providerId="LiveId" clId="{24F32167-3160-40FC-BEBC-7D44956EE2A9}"/>
    <pc:docChg chg="undo redo custSel addSld delSld modSld sldOrd">
      <pc:chgData name="Ivan Zavala" userId="058716458f264bdb" providerId="LiveId" clId="{24F32167-3160-40FC-BEBC-7D44956EE2A9}" dt="2025-08-06T03:01:21.412" v="32264" actId="2696"/>
      <pc:docMkLst>
        <pc:docMk/>
      </pc:docMkLst>
      <pc:sldChg chg="addSp delSp modSp mod setBg setClrOvrMap delDesignElem">
        <pc:chgData name="Ivan Zavala" userId="058716458f264bdb" providerId="LiveId" clId="{24F32167-3160-40FC-BEBC-7D44956EE2A9}" dt="2025-07-10T08:49:56.376" v="32244" actId="26606"/>
        <pc:sldMkLst>
          <pc:docMk/>
          <pc:sldMk cId="117992263" sldId="256"/>
        </pc:sldMkLst>
        <pc:spChg chg="mod">
          <ac:chgData name="Ivan Zavala" userId="058716458f264bdb" providerId="LiveId" clId="{24F32167-3160-40FC-BEBC-7D44956EE2A9}" dt="2025-07-10T08:49:55.966" v="32243" actId="26606"/>
          <ac:spMkLst>
            <pc:docMk/>
            <pc:sldMk cId="117992263" sldId="256"/>
            <ac:spMk id="2" creationId="{CCB4E3C3-D420-0DAC-E072-D3216BE1B88B}"/>
          </ac:spMkLst>
        </pc:spChg>
        <pc:spChg chg="mod">
          <ac:chgData name="Ivan Zavala" userId="058716458f264bdb" providerId="LiveId" clId="{24F32167-3160-40FC-BEBC-7D44956EE2A9}" dt="2025-07-10T08:49:55.966" v="32243" actId="26606"/>
          <ac:spMkLst>
            <pc:docMk/>
            <pc:sldMk cId="117992263" sldId="256"/>
            <ac:spMk id="3" creationId="{A982DCCF-E534-8F76-26B3-978EF91C0A63}"/>
          </ac:spMkLst>
        </pc:spChg>
        <pc:spChg chg="add del">
          <ac:chgData name="Ivan Zavala" userId="058716458f264bdb" providerId="LiveId" clId="{24F32167-3160-40FC-BEBC-7D44956EE2A9}" dt="2025-07-10T08:49:56.376" v="32244" actId="26606"/>
          <ac:spMkLst>
            <pc:docMk/>
            <pc:sldMk cId="117992263" sldId="256"/>
            <ac:spMk id="43" creationId="{C6EDEBB9-8437-4875-ABEA-0AEDE2C90D72}"/>
          </ac:spMkLst>
        </pc:spChg>
        <pc:picChg chg="add mod ord">
          <ac:chgData name="Ivan Zavala" userId="058716458f264bdb" providerId="LiveId" clId="{24F32167-3160-40FC-BEBC-7D44956EE2A9}" dt="2025-07-10T08:49:55.966" v="32243" actId="26606"/>
          <ac:picMkLst>
            <pc:docMk/>
            <pc:sldMk cId="117992263" sldId="256"/>
            <ac:picMk id="19" creationId="{FAB47A9E-6874-88B7-D894-8CE1C74A8C47}"/>
          </ac:picMkLst>
        </pc:picChg>
      </pc:sldChg>
      <pc:sldChg chg="addSp delSp modSp mod setBg setClrOvrMap">
        <pc:chgData name="Ivan Zavala" userId="058716458f264bdb" providerId="LiveId" clId="{24F32167-3160-40FC-BEBC-7D44956EE2A9}" dt="2025-07-04T07:38:58.875" v="9270" actId="14100"/>
        <pc:sldMkLst>
          <pc:docMk/>
          <pc:sldMk cId="2616739426" sldId="257"/>
        </pc:sldMkLst>
      </pc:sldChg>
      <pc:sldChg chg="addSp delSp modSp new mod setBg delDesignElem">
        <pc:chgData name="Ivan Zavala" userId="058716458f264bdb" providerId="LiveId" clId="{24F32167-3160-40FC-BEBC-7D44956EE2A9}" dt="2025-07-03T06:50:18.145" v="165"/>
        <pc:sldMkLst>
          <pc:docMk/>
          <pc:sldMk cId="2407602353" sldId="258"/>
        </pc:sldMkLst>
      </pc:sldChg>
      <pc:sldChg chg="addSp delSp modSp new mod setBg">
        <pc:chgData name="Ivan Zavala" userId="058716458f264bdb" providerId="LiveId" clId="{24F32167-3160-40FC-BEBC-7D44956EE2A9}" dt="2025-07-03T07:53:36.934" v="1256" actId="26606"/>
        <pc:sldMkLst>
          <pc:docMk/>
          <pc:sldMk cId="3732254100" sldId="259"/>
        </pc:sldMkLst>
      </pc:sldChg>
      <pc:sldChg chg="addSp delSp modSp new mod setBg setClrOvrMap">
        <pc:chgData name="Ivan Zavala" userId="058716458f264bdb" providerId="LiveId" clId="{24F32167-3160-40FC-BEBC-7D44956EE2A9}" dt="2025-07-03T07:45:26.579" v="1007" actId="20577"/>
        <pc:sldMkLst>
          <pc:docMk/>
          <pc:sldMk cId="1860213216" sldId="260"/>
        </pc:sldMkLst>
      </pc:sldChg>
      <pc:sldChg chg="addSp delSp modSp new mod setBg">
        <pc:chgData name="Ivan Zavala" userId="058716458f264bdb" providerId="LiveId" clId="{24F32167-3160-40FC-BEBC-7D44956EE2A9}" dt="2025-07-10T08:51:43.294" v="32258" actId="27614"/>
        <pc:sldMkLst>
          <pc:docMk/>
          <pc:sldMk cId="2084862243" sldId="261"/>
        </pc:sldMkLst>
        <pc:spChg chg="mod">
          <ac:chgData name="Ivan Zavala" userId="058716458f264bdb" providerId="LiveId" clId="{24F32167-3160-40FC-BEBC-7D44956EE2A9}" dt="2025-07-10T08:51:36.169" v="32257" actId="26606"/>
          <ac:spMkLst>
            <pc:docMk/>
            <pc:sldMk cId="2084862243" sldId="261"/>
            <ac:spMk id="2" creationId="{20C0C8FD-8CA2-F6B6-77BC-18092C5932F2}"/>
          </ac:spMkLst>
        </pc:spChg>
        <pc:spChg chg="add">
          <ac:chgData name="Ivan Zavala" userId="058716458f264bdb" providerId="LiveId" clId="{24F32167-3160-40FC-BEBC-7D44956EE2A9}" dt="2025-07-10T08:51:36.169" v="32257" actId="26606"/>
          <ac:spMkLst>
            <pc:docMk/>
            <pc:sldMk cId="2084862243" sldId="261"/>
            <ac:spMk id="12" creationId="{3EA4EEE3-B601-9A76-E6CF-1B1A969A5AC7}"/>
          </ac:spMkLst>
        </pc:spChg>
        <pc:picChg chg="add mod">
          <ac:chgData name="Ivan Zavala" userId="058716458f264bdb" providerId="LiveId" clId="{24F32167-3160-40FC-BEBC-7D44956EE2A9}" dt="2025-07-10T08:51:43.294" v="32258" actId="27614"/>
          <ac:picMkLst>
            <pc:docMk/>
            <pc:sldMk cId="2084862243" sldId="261"/>
            <ac:picMk id="13" creationId="{376C7C69-8410-F79C-841F-28761F059307}"/>
          </ac:picMkLst>
        </pc:picChg>
      </pc:sldChg>
      <pc:sldChg chg="modSp new mod">
        <pc:chgData name="Ivan Zavala" userId="058716458f264bdb" providerId="LiveId" clId="{24F32167-3160-40FC-BEBC-7D44956EE2A9}" dt="2025-07-04T01:55:00.158" v="2330" actId="27636"/>
        <pc:sldMkLst>
          <pc:docMk/>
          <pc:sldMk cId="2236490625" sldId="262"/>
        </pc:sldMkLst>
      </pc:sldChg>
      <pc:sldChg chg="addSp modSp new mod setBg">
        <pc:chgData name="Ivan Zavala" userId="058716458f264bdb" providerId="LiveId" clId="{24F32167-3160-40FC-BEBC-7D44956EE2A9}" dt="2025-07-04T07:41:10.566" v="9291" actId="255"/>
        <pc:sldMkLst>
          <pc:docMk/>
          <pc:sldMk cId="1892665709" sldId="263"/>
        </pc:sldMkLst>
      </pc:sldChg>
      <pc:sldChg chg="modSp new del mod">
        <pc:chgData name="Ivan Zavala" userId="058716458f264bdb" providerId="LiveId" clId="{24F32167-3160-40FC-BEBC-7D44956EE2A9}" dt="2025-07-10T06:38:31.411" v="30430" actId="2696"/>
        <pc:sldMkLst>
          <pc:docMk/>
          <pc:sldMk cId="645943059" sldId="264"/>
        </pc:sldMkLst>
      </pc:sldChg>
      <pc:sldChg chg="addSp modSp new mod ord setBg">
        <pc:chgData name="Ivan Zavala" userId="058716458f264bdb" providerId="LiveId" clId="{24F32167-3160-40FC-BEBC-7D44956EE2A9}" dt="2025-07-10T04:28:47.517" v="29813" actId="20577"/>
        <pc:sldMkLst>
          <pc:docMk/>
          <pc:sldMk cId="2383732035" sldId="265"/>
        </pc:sldMkLst>
        <pc:spChg chg="mod">
          <ac:chgData name="Ivan Zavala" userId="058716458f264bdb" providerId="LiveId" clId="{24F32167-3160-40FC-BEBC-7D44956EE2A9}" dt="2025-07-09T06:55:01.450" v="28866" actId="26606"/>
          <ac:spMkLst>
            <pc:docMk/>
            <pc:sldMk cId="2383732035" sldId="265"/>
            <ac:spMk id="2" creationId="{662C5831-C3FD-4C30-1443-1866218BADFD}"/>
          </ac:spMkLst>
        </pc:spChg>
        <pc:spChg chg="mod ord">
          <ac:chgData name="Ivan Zavala" userId="058716458f264bdb" providerId="LiveId" clId="{24F32167-3160-40FC-BEBC-7D44956EE2A9}" dt="2025-07-10T04:28:47.517" v="29813" actId="20577"/>
          <ac:spMkLst>
            <pc:docMk/>
            <pc:sldMk cId="2383732035" sldId="265"/>
            <ac:spMk id="3" creationId="{F84C2D83-9BEF-3D26-E3A5-625CB3F6E886}"/>
          </ac:spMkLst>
        </pc:spChg>
        <pc:spChg chg="add">
          <ac:chgData name="Ivan Zavala" userId="058716458f264bdb" providerId="LiveId" clId="{24F32167-3160-40FC-BEBC-7D44956EE2A9}" dt="2025-07-09T06:55:01.450" v="28866" actId="26606"/>
          <ac:spMkLst>
            <pc:docMk/>
            <pc:sldMk cId="2383732035" sldId="265"/>
            <ac:spMk id="9" creationId="{B5C3FE1E-0A7F-41BE-A568-1BF85E2E8DD8}"/>
          </ac:spMkLst>
        </pc:spChg>
        <pc:picChg chg="add mod">
          <ac:chgData name="Ivan Zavala" userId="058716458f264bdb" providerId="LiveId" clId="{24F32167-3160-40FC-BEBC-7D44956EE2A9}" dt="2025-07-09T06:55:04.064" v="28868" actId="962"/>
          <ac:picMkLst>
            <pc:docMk/>
            <pc:sldMk cId="2383732035" sldId="265"/>
            <ac:picMk id="4" creationId="{9DEC5ABC-7823-6640-AEB5-7B388EEBB1F9}"/>
          </ac:picMkLst>
        </pc:picChg>
      </pc:sldChg>
      <pc:sldChg chg="modSp new mod ord">
        <pc:chgData name="Ivan Zavala" userId="058716458f264bdb" providerId="LiveId" clId="{24F32167-3160-40FC-BEBC-7D44956EE2A9}" dt="2025-07-09T02:55:38.895" v="18865" actId="27636"/>
        <pc:sldMkLst>
          <pc:docMk/>
          <pc:sldMk cId="2171032788" sldId="266"/>
        </pc:sldMkLst>
        <pc:spChg chg="mod">
          <ac:chgData name="Ivan Zavala" userId="058716458f264bdb" providerId="LiveId" clId="{24F32167-3160-40FC-BEBC-7D44956EE2A9}" dt="2025-07-09T02:40:14.432" v="18182"/>
          <ac:spMkLst>
            <pc:docMk/>
            <pc:sldMk cId="2171032788" sldId="266"/>
            <ac:spMk id="2" creationId="{BB7F2048-BA16-2662-A28A-4D0F8F744128}"/>
          </ac:spMkLst>
        </pc:spChg>
        <pc:spChg chg="mod">
          <ac:chgData name="Ivan Zavala" userId="058716458f264bdb" providerId="LiveId" clId="{24F32167-3160-40FC-BEBC-7D44956EE2A9}" dt="2025-07-09T02:55:38.895" v="18865" actId="27636"/>
          <ac:spMkLst>
            <pc:docMk/>
            <pc:sldMk cId="2171032788" sldId="266"/>
            <ac:spMk id="3" creationId="{226F4E9E-1E53-44EF-5DA1-17DB6C6BF132}"/>
          </ac:spMkLst>
        </pc:spChg>
      </pc:sldChg>
      <pc:sldChg chg="addSp delSp modSp new mod ord setBg">
        <pc:chgData name="Ivan Zavala" userId="058716458f264bdb" providerId="LiveId" clId="{24F32167-3160-40FC-BEBC-7D44956EE2A9}" dt="2025-07-10T08:13:24.681" v="31232" actId="27636"/>
        <pc:sldMkLst>
          <pc:docMk/>
          <pc:sldMk cId="3045014318" sldId="267"/>
        </pc:sldMkLst>
        <pc:spChg chg="mod">
          <ac:chgData name="Ivan Zavala" userId="058716458f264bdb" providerId="LiveId" clId="{24F32167-3160-40FC-BEBC-7D44956EE2A9}" dt="2025-07-10T04:24:30.156" v="29805" actId="26606"/>
          <ac:spMkLst>
            <pc:docMk/>
            <pc:sldMk cId="3045014318" sldId="267"/>
            <ac:spMk id="2" creationId="{CA7D843D-B8CA-403A-71E1-832947E39700}"/>
          </ac:spMkLst>
        </pc:spChg>
        <pc:spChg chg="mod ord">
          <ac:chgData name="Ivan Zavala" userId="058716458f264bdb" providerId="LiveId" clId="{24F32167-3160-40FC-BEBC-7D44956EE2A9}" dt="2025-07-10T08:13:24.681" v="31232" actId="27636"/>
          <ac:spMkLst>
            <pc:docMk/>
            <pc:sldMk cId="3045014318" sldId="267"/>
            <ac:spMk id="3" creationId="{E0B02346-061B-A751-8B13-14BF09A67A4D}"/>
          </ac:spMkLst>
        </pc:spChg>
        <pc:spChg chg="add">
          <ac:chgData name="Ivan Zavala" userId="058716458f264bdb" providerId="LiveId" clId="{24F32167-3160-40FC-BEBC-7D44956EE2A9}" dt="2025-07-10T04:24:30.156" v="29805" actId="26606"/>
          <ac:spMkLst>
            <pc:docMk/>
            <pc:sldMk cId="3045014318" sldId="267"/>
            <ac:spMk id="6" creationId="{B5C3FE1E-0A7F-41BE-A568-1BF85E2E8DD8}"/>
          </ac:spMkLst>
        </pc:spChg>
        <pc:picChg chg="add mod">
          <ac:chgData name="Ivan Zavala" userId="058716458f264bdb" providerId="LiveId" clId="{24F32167-3160-40FC-BEBC-7D44956EE2A9}" dt="2025-07-10T04:24:33.637" v="29806" actId="14100"/>
          <ac:picMkLst>
            <pc:docMk/>
            <pc:sldMk cId="3045014318" sldId="267"/>
            <ac:picMk id="4" creationId="{A1F25C29-02E1-8560-2001-54FE90863223}"/>
          </ac:picMkLst>
        </pc:picChg>
      </pc:sldChg>
      <pc:sldChg chg="addSp modSp new mod ord setBg">
        <pc:chgData name="Ivan Zavala" userId="058716458f264bdb" providerId="LiveId" clId="{24F32167-3160-40FC-BEBC-7D44956EE2A9}" dt="2025-07-05T05:33:53.303" v="12780" actId="20577"/>
        <pc:sldMkLst>
          <pc:docMk/>
          <pc:sldMk cId="1621096348" sldId="268"/>
        </pc:sldMkLst>
      </pc:sldChg>
      <pc:sldChg chg="addSp delSp modSp new mod setBg">
        <pc:chgData name="Ivan Zavala" userId="058716458f264bdb" providerId="LiveId" clId="{24F32167-3160-40FC-BEBC-7D44956EE2A9}" dt="2025-07-10T08:51:02.515" v="32252" actId="26606"/>
        <pc:sldMkLst>
          <pc:docMk/>
          <pc:sldMk cId="969771975" sldId="269"/>
        </pc:sldMkLst>
        <pc:spChg chg="mod">
          <ac:chgData name="Ivan Zavala" userId="058716458f264bdb" providerId="LiveId" clId="{24F32167-3160-40FC-BEBC-7D44956EE2A9}" dt="2025-07-10T08:51:02.515" v="32252" actId="26606"/>
          <ac:spMkLst>
            <pc:docMk/>
            <pc:sldMk cId="969771975" sldId="269"/>
            <ac:spMk id="2" creationId="{18D1B73C-8C78-8F70-DAD5-18A90C5F05F2}"/>
          </ac:spMkLst>
        </pc:spChg>
        <pc:spChg chg="mod">
          <ac:chgData name="Ivan Zavala" userId="058716458f264bdb" providerId="LiveId" clId="{24F32167-3160-40FC-BEBC-7D44956EE2A9}" dt="2025-07-10T08:51:02.515" v="32252" actId="26606"/>
          <ac:spMkLst>
            <pc:docMk/>
            <pc:sldMk cId="969771975" sldId="269"/>
            <ac:spMk id="3" creationId="{16DB31FD-218B-7F19-9117-954260C9A933}"/>
          </ac:spMkLst>
        </pc:spChg>
        <pc:spChg chg="add">
          <ac:chgData name="Ivan Zavala" userId="058716458f264bdb" providerId="LiveId" clId="{24F32167-3160-40FC-BEBC-7D44956EE2A9}" dt="2025-07-10T08:51:02.515" v="32252" actId="26606"/>
          <ac:spMkLst>
            <pc:docMk/>
            <pc:sldMk cId="969771975" sldId="269"/>
            <ac:spMk id="14" creationId="{AD6F6937-3B5A-4391-9F37-58A571B362A9}"/>
          </ac:spMkLst>
        </pc:spChg>
      </pc:sldChg>
      <pc:sldChg chg="addSp delSp modSp new mod setBg setClrOvrMap">
        <pc:chgData name="Ivan Zavala" userId="058716458f264bdb" providerId="LiveId" clId="{24F32167-3160-40FC-BEBC-7D44956EE2A9}" dt="2025-07-04T08:15:04.901" v="10422" actId="14100"/>
        <pc:sldMkLst>
          <pc:docMk/>
          <pc:sldMk cId="4001594848" sldId="270"/>
        </pc:sldMkLst>
      </pc:sldChg>
      <pc:sldChg chg="addSp delSp modSp new mod ord setBg setClrOvrMap">
        <pc:chgData name="Ivan Zavala" userId="058716458f264bdb" providerId="LiveId" clId="{24F32167-3160-40FC-BEBC-7D44956EE2A9}" dt="2025-07-04T07:35:45.283" v="9206" actId="20577"/>
        <pc:sldMkLst>
          <pc:docMk/>
          <pc:sldMk cId="3419004629" sldId="271"/>
        </pc:sldMkLst>
      </pc:sldChg>
      <pc:sldChg chg="modSp new mod ord">
        <pc:chgData name="Ivan Zavala" userId="058716458f264bdb" providerId="LiveId" clId="{24F32167-3160-40FC-BEBC-7D44956EE2A9}" dt="2025-07-05T06:39:47.176" v="16443" actId="20577"/>
        <pc:sldMkLst>
          <pc:docMk/>
          <pc:sldMk cId="2368583640" sldId="272"/>
        </pc:sldMkLst>
      </pc:sldChg>
      <pc:sldChg chg="addSp delSp modSp new mod ord setBg setClrOvrMap">
        <pc:chgData name="Ivan Zavala" userId="058716458f264bdb" providerId="LiveId" clId="{24F32167-3160-40FC-BEBC-7D44956EE2A9}" dt="2025-07-04T07:18:25.524" v="8390" actId="14100"/>
        <pc:sldMkLst>
          <pc:docMk/>
          <pc:sldMk cId="1165096784" sldId="273"/>
        </pc:sldMkLst>
      </pc:sldChg>
      <pc:sldChg chg="addSp modSp new mod ord setBg">
        <pc:chgData name="Ivan Zavala" userId="058716458f264bdb" providerId="LiveId" clId="{24F32167-3160-40FC-BEBC-7D44956EE2A9}" dt="2025-07-04T08:37:43.016" v="11263" actId="20577"/>
        <pc:sldMkLst>
          <pc:docMk/>
          <pc:sldMk cId="398489704" sldId="274"/>
        </pc:sldMkLst>
      </pc:sldChg>
      <pc:sldChg chg="addSp modSp new mod setBg">
        <pc:chgData name="Ivan Zavala" userId="058716458f264bdb" providerId="LiveId" clId="{24F32167-3160-40FC-BEBC-7D44956EE2A9}" dt="2025-07-04T08:16:56.900" v="10623" actId="20577"/>
        <pc:sldMkLst>
          <pc:docMk/>
          <pc:sldMk cId="3750155881" sldId="275"/>
        </pc:sldMkLst>
      </pc:sldChg>
      <pc:sldChg chg="addSp modSp new mod setBg">
        <pc:chgData name="Ivan Zavala" userId="058716458f264bdb" providerId="LiveId" clId="{24F32167-3160-40FC-BEBC-7D44956EE2A9}" dt="2025-07-04T08:20:26.712" v="10715" actId="20577"/>
        <pc:sldMkLst>
          <pc:docMk/>
          <pc:sldMk cId="565308531" sldId="276"/>
        </pc:sldMkLst>
      </pc:sldChg>
      <pc:sldChg chg="modSp new del mod">
        <pc:chgData name="Ivan Zavala" userId="058716458f264bdb" providerId="LiveId" clId="{24F32167-3160-40FC-BEBC-7D44956EE2A9}" dt="2025-07-04T06:49:19.026" v="6967" actId="2696"/>
        <pc:sldMkLst>
          <pc:docMk/>
          <pc:sldMk cId="743165685" sldId="277"/>
        </pc:sldMkLst>
      </pc:sldChg>
      <pc:sldChg chg="modSp new mod ord">
        <pc:chgData name="Ivan Zavala" userId="058716458f264bdb" providerId="LiveId" clId="{24F32167-3160-40FC-BEBC-7D44956EE2A9}" dt="2025-07-04T07:06:13.793" v="8012" actId="27636"/>
        <pc:sldMkLst>
          <pc:docMk/>
          <pc:sldMk cId="869839873" sldId="278"/>
        </pc:sldMkLst>
      </pc:sldChg>
      <pc:sldChg chg="addSp delSp modSp add mod setBg">
        <pc:chgData name="Ivan Zavala" userId="058716458f264bdb" providerId="LiveId" clId="{24F32167-3160-40FC-BEBC-7D44956EE2A9}" dt="2025-07-09T05:57:52.620" v="26588" actId="20577"/>
        <pc:sldMkLst>
          <pc:docMk/>
          <pc:sldMk cId="173463444" sldId="279"/>
        </pc:sldMkLst>
        <pc:spChg chg="add mod">
          <ac:chgData name="Ivan Zavala" userId="058716458f264bdb" providerId="LiveId" clId="{24F32167-3160-40FC-BEBC-7D44956EE2A9}" dt="2025-07-09T05:57:52.620" v="26588" actId="20577"/>
          <ac:spMkLst>
            <pc:docMk/>
            <pc:sldMk cId="173463444" sldId="279"/>
            <ac:spMk id="8" creationId="{8DD9862C-BA16-3054-DACC-D03DFE03D6D0}"/>
          </ac:spMkLst>
        </pc:spChg>
      </pc:sldChg>
      <pc:sldChg chg="modSp new mod">
        <pc:chgData name="Ivan Zavala" userId="058716458f264bdb" providerId="LiveId" clId="{24F32167-3160-40FC-BEBC-7D44956EE2A9}" dt="2025-07-14T03:59:21.728" v="32262" actId="20577"/>
        <pc:sldMkLst>
          <pc:docMk/>
          <pc:sldMk cId="2167107516" sldId="280"/>
        </pc:sldMkLst>
        <pc:spChg chg="mod">
          <ac:chgData name="Ivan Zavala" userId="058716458f264bdb" providerId="LiveId" clId="{24F32167-3160-40FC-BEBC-7D44956EE2A9}" dt="2025-07-14T03:59:21.728" v="32262" actId="20577"/>
          <ac:spMkLst>
            <pc:docMk/>
            <pc:sldMk cId="2167107516" sldId="280"/>
            <ac:spMk id="3" creationId="{632B039E-D0C7-D50E-928B-C9FEAE911C68}"/>
          </ac:spMkLst>
        </pc:spChg>
      </pc:sldChg>
      <pc:sldChg chg="modSp new mod">
        <pc:chgData name="Ivan Zavala" userId="058716458f264bdb" providerId="LiveId" clId="{24F32167-3160-40FC-BEBC-7D44956EE2A9}" dt="2025-07-04T07:06:59.529" v="8110" actId="20577"/>
        <pc:sldMkLst>
          <pc:docMk/>
          <pc:sldMk cId="2466571857" sldId="281"/>
        </pc:sldMkLst>
      </pc:sldChg>
      <pc:sldChg chg="addSp delSp modSp new mod setBg">
        <pc:chgData name="Ivan Zavala" userId="058716458f264bdb" providerId="LiveId" clId="{24F32167-3160-40FC-BEBC-7D44956EE2A9}" dt="2025-07-05T06:22:36.306" v="15018" actId="20577"/>
        <pc:sldMkLst>
          <pc:docMk/>
          <pc:sldMk cId="888491143" sldId="282"/>
        </pc:sldMkLst>
      </pc:sldChg>
      <pc:sldChg chg="modSp new mod">
        <pc:chgData name="Ivan Zavala" userId="058716458f264bdb" providerId="LiveId" clId="{24F32167-3160-40FC-BEBC-7D44956EE2A9}" dt="2025-07-04T08:31:36.476" v="10994" actId="20577"/>
        <pc:sldMkLst>
          <pc:docMk/>
          <pc:sldMk cId="1987426628" sldId="283"/>
        </pc:sldMkLst>
      </pc:sldChg>
      <pc:sldChg chg="addSp delSp modSp new mod ord setBg addAnim delAnim setClrOvrMap">
        <pc:chgData name="Ivan Zavala" userId="058716458f264bdb" providerId="LiveId" clId="{24F32167-3160-40FC-BEBC-7D44956EE2A9}" dt="2025-07-09T03:59:05.292" v="21239" actId="20577"/>
        <pc:sldMkLst>
          <pc:docMk/>
          <pc:sldMk cId="2622282730" sldId="284"/>
        </pc:sldMkLst>
        <pc:spChg chg="mod">
          <ac:chgData name="Ivan Zavala" userId="058716458f264bdb" providerId="LiveId" clId="{24F32167-3160-40FC-BEBC-7D44956EE2A9}" dt="2025-07-09T03:54:29.819" v="20809" actId="26606"/>
          <ac:spMkLst>
            <pc:docMk/>
            <pc:sldMk cId="2622282730" sldId="284"/>
            <ac:spMk id="2" creationId="{6F70FA19-93E5-92B4-D3B0-2AB2E1502434}"/>
          </ac:spMkLst>
        </pc:spChg>
        <pc:spChg chg="mod ord">
          <ac:chgData name="Ivan Zavala" userId="058716458f264bdb" providerId="LiveId" clId="{24F32167-3160-40FC-BEBC-7D44956EE2A9}" dt="2025-07-09T03:59:05.292" v="21239" actId="20577"/>
          <ac:spMkLst>
            <pc:docMk/>
            <pc:sldMk cId="2622282730" sldId="284"/>
            <ac:spMk id="3" creationId="{78830C6C-2110-F363-72E2-308D5FC41D52}"/>
          </ac:spMkLst>
        </pc:spChg>
        <pc:spChg chg="add">
          <ac:chgData name="Ivan Zavala" userId="058716458f264bdb" providerId="LiveId" clId="{24F32167-3160-40FC-BEBC-7D44956EE2A9}" dt="2025-07-09T03:54:29.819" v="20809" actId="26606"/>
          <ac:spMkLst>
            <pc:docMk/>
            <pc:sldMk cId="2622282730" sldId="284"/>
            <ac:spMk id="24" creationId="{712C8716-F84C-46D5-985C-2076A734585A}"/>
          </ac:spMkLst>
        </pc:spChg>
        <pc:spChg chg="add">
          <ac:chgData name="Ivan Zavala" userId="058716458f264bdb" providerId="LiveId" clId="{24F32167-3160-40FC-BEBC-7D44956EE2A9}" dt="2025-07-09T03:54:29.819" v="20809" actId="26606"/>
          <ac:spMkLst>
            <pc:docMk/>
            <pc:sldMk cId="2622282730" sldId="284"/>
            <ac:spMk id="26" creationId="{A2AABEFD-D737-4E9B-A997-1C1507F5237F}"/>
          </ac:spMkLst>
        </pc:spChg>
        <pc:picChg chg="add mod ord">
          <ac:chgData name="Ivan Zavala" userId="058716458f264bdb" providerId="LiveId" clId="{24F32167-3160-40FC-BEBC-7D44956EE2A9}" dt="2025-07-09T03:55:01.458" v="20817" actId="14100"/>
          <ac:picMkLst>
            <pc:docMk/>
            <pc:sldMk cId="2622282730" sldId="284"/>
            <ac:picMk id="4" creationId="{0A5697C1-64DF-6CAA-0967-1CB2BED69A8A}"/>
          </ac:picMkLst>
        </pc:picChg>
        <pc:picChg chg="add mod">
          <ac:chgData name="Ivan Zavala" userId="058716458f264bdb" providerId="LiveId" clId="{24F32167-3160-40FC-BEBC-7D44956EE2A9}" dt="2025-07-09T03:55:10.531" v="20818" actId="14100"/>
          <ac:picMkLst>
            <pc:docMk/>
            <pc:sldMk cId="2622282730" sldId="284"/>
            <ac:picMk id="5" creationId="{1EDDC293-6000-B421-CD37-7D3F6CA23E0F}"/>
          </ac:picMkLst>
        </pc:picChg>
      </pc:sldChg>
      <pc:sldChg chg="addSp modSp new mod ord setBg">
        <pc:chgData name="Ivan Zavala" userId="058716458f264bdb" providerId="LiveId" clId="{24F32167-3160-40FC-BEBC-7D44956EE2A9}" dt="2025-07-05T05:48:19.678" v="13266" actId="20577"/>
        <pc:sldMkLst>
          <pc:docMk/>
          <pc:sldMk cId="3320553439" sldId="285"/>
        </pc:sldMkLst>
      </pc:sldChg>
      <pc:sldChg chg="addSp delSp modSp new mod ord setBg">
        <pc:chgData name="Ivan Zavala" userId="058716458f264bdb" providerId="LiveId" clId="{24F32167-3160-40FC-BEBC-7D44956EE2A9}" dt="2025-07-05T05:35:53.663" v="12790" actId="26606"/>
        <pc:sldMkLst>
          <pc:docMk/>
          <pc:sldMk cId="2666929847" sldId="286"/>
        </pc:sldMkLst>
      </pc:sldChg>
      <pc:sldChg chg="addSp delSp modSp new mod setBg">
        <pc:chgData name="Ivan Zavala" userId="058716458f264bdb" providerId="LiveId" clId="{24F32167-3160-40FC-BEBC-7D44956EE2A9}" dt="2025-07-09T03:47:34.625" v="20540" actId="20577"/>
        <pc:sldMkLst>
          <pc:docMk/>
          <pc:sldMk cId="2642303227" sldId="287"/>
        </pc:sldMkLst>
        <pc:spChg chg="mod">
          <ac:chgData name="Ivan Zavala" userId="058716458f264bdb" providerId="LiveId" clId="{24F32167-3160-40FC-BEBC-7D44956EE2A9}" dt="2025-07-09T03:17:47.823" v="19412" actId="20577"/>
          <ac:spMkLst>
            <pc:docMk/>
            <pc:sldMk cId="2642303227" sldId="287"/>
            <ac:spMk id="2" creationId="{F5022727-CE26-743D-C15F-9AD177EAB1A1}"/>
          </ac:spMkLst>
        </pc:spChg>
        <pc:spChg chg="mod ord">
          <ac:chgData name="Ivan Zavala" userId="058716458f264bdb" providerId="LiveId" clId="{24F32167-3160-40FC-BEBC-7D44956EE2A9}" dt="2025-07-09T03:47:34.625" v="20540" actId="20577"/>
          <ac:spMkLst>
            <pc:docMk/>
            <pc:sldMk cId="2642303227" sldId="287"/>
            <ac:spMk id="3" creationId="{5D1824BF-D364-98F2-2FF6-0BA430572CB8}"/>
          </ac:spMkLst>
        </pc:spChg>
        <pc:spChg chg="add">
          <ac:chgData name="Ivan Zavala" userId="058716458f264bdb" providerId="LiveId" clId="{24F32167-3160-40FC-BEBC-7D44956EE2A9}" dt="2025-07-09T03:15:12.739" v="19352" actId="26606"/>
          <ac:spMkLst>
            <pc:docMk/>
            <pc:sldMk cId="2642303227" sldId="287"/>
            <ac:spMk id="11" creationId="{5D4BBAA4-5350-4225-A232-680E7C33436B}"/>
          </ac:spMkLst>
        </pc:spChg>
        <pc:spChg chg="add">
          <ac:chgData name="Ivan Zavala" userId="058716458f264bdb" providerId="LiveId" clId="{24F32167-3160-40FC-BEBC-7D44956EE2A9}" dt="2025-07-09T03:15:12.739" v="19352" actId="26606"/>
          <ac:spMkLst>
            <pc:docMk/>
            <pc:sldMk cId="2642303227" sldId="287"/>
            <ac:spMk id="13" creationId="{80574B87-291D-42D5-849E-368485E048A1}"/>
          </ac:spMkLst>
        </pc:spChg>
        <pc:spChg chg="add">
          <ac:chgData name="Ivan Zavala" userId="058716458f264bdb" providerId="LiveId" clId="{24F32167-3160-40FC-BEBC-7D44956EE2A9}" dt="2025-07-09T03:15:12.739" v="19352" actId="26606"/>
          <ac:spMkLst>
            <pc:docMk/>
            <pc:sldMk cId="2642303227" sldId="287"/>
            <ac:spMk id="15" creationId="{DDBB8A1B-F478-46E3-B3D4-FC7E87D51182}"/>
          </ac:spMkLst>
        </pc:spChg>
        <pc:picChg chg="add mod">
          <ac:chgData name="Ivan Zavala" userId="058716458f264bdb" providerId="LiveId" clId="{24F32167-3160-40FC-BEBC-7D44956EE2A9}" dt="2025-07-09T03:15:12.739" v="19352" actId="26606"/>
          <ac:picMkLst>
            <pc:docMk/>
            <pc:sldMk cId="2642303227" sldId="287"/>
            <ac:picMk id="5" creationId="{30916C71-D895-FA8E-54CC-3BC3248867CF}"/>
          </ac:picMkLst>
        </pc:picChg>
        <pc:picChg chg="add mod">
          <ac:chgData name="Ivan Zavala" userId="058716458f264bdb" providerId="LiveId" clId="{24F32167-3160-40FC-BEBC-7D44956EE2A9}" dt="2025-07-09T03:15:12.739" v="19352" actId="26606"/>
          <ac:picMkLst>
            <pc:docMk/>
            <pc:sldMk cId="2642303227" sldId="287"/>
            <ac:picMk id="6" creationId="{59091E50-6AAB-23B6-603B-C9ABC42F8665}"/>
          </ac:picMkLst>
        </pc:picChg>
      </pc:sldChg>
      <pc:sldChg chg="addSp delSp modSp new mod setBg">
        <pc:chgData name="Ivan Zavala" userId="058716458f264bdb" providerId="LiveId" clId="{24F32167-3160-40FC-BEBC-7D44956EE2A9}" dt="2025-07-09T05:46:36.588" v="25954" actId="26606"/>
        <pc:sldMkLst>
          <pc:docMk/>
          <pc:sldMk cId="3673521312" sldId="288"/>
        </pc:sldMkLst>
        <pc:spChg chg="mod">
          <ac:chgData name="Ivan Zavala" userId="058716458f264bdb" providerId="LiveId" clId="{24F32167-3160-40FC-BEBC-7D44956EE2A9}" dt="2025-07-09T05:46:36.588" v="25954" actId="26606"/>
          <ac:spMkLst>
            <pc:docMk/>
            <pc:sldMk cId="3673521312" sldId="288"/>
            <ac:spMk id="2" creationId="{598FECE6-EAFB-07E7-7DAF-29F5DC946371}"/>
          </ac:spMkLst>
        </pc:spChg>
        <pc:spChg chg="mod ord">
          <ac:chgData name="Ivan Zavala" userId="058716458f264bdb" providerId="LiveId" clId="{24F32167-3160-40FC-BEBC-7D44956EE2A9}" dt="2025-07-09T05:46:36.588" v="25954" actId="26606"/>
          <ac:spMkLst>
            <pc:docMk/>
            <pc:sldMk cId="3673521312" sldId="288"/>
            <ac:spMk id="3" creationId="{B14632EC-313A-60F1-4476-131BDD944525}"/>
          </ac:spMkLst>
        </pc:spChg>
        <pc:spChg chg="add">
          <ac:chgData name="Ivan Zavala" userId="058716458f264bdb" providerId="LiveId" clId="{24F32167-3160-40FC-BEBC-7D44956EE2A9}" dt="2025-07-09T05:46:36.588" v="25954" actId="26606"/>
          <ac:spMkLst>
            <pc:docMk/>
            <pc:sldMk cId="3673521312" sldId="288"/>
            <ac:spMk id="6" creationId="{B5C3FE1E-0A7F-41BE-A568-1BF85E2E8DD8}"/>
          </ac:spMkLst>
        </pc:spChg>
        <pc:picChg chg="add mod">
          <ac:chgData name="Ivan Zavala" userId="058716458f264bdb" providerId="LiveId" clId="{24F32167-3160-40FC-BEBC-7D44956EE2A9}" dt="2025-07-09T05:46:36.588" v="25954" actId="26606"/>
          <ac:picMkLst>
            <pc:docMk/>
            <pc:sldMk cId="3673521312" sldId="288"/>
            <ac:picMk id="4" creationId="{6C1C227D-0345-DCDF-04AB-4228FA3AF5F4}"/>
          </ac:picMkLst>
        </pc:picChg>
      </pc:sldChg>
      <pc:sldChg chg="addSp modSp new mod setBg">
        <pc:chgData name="Ivan Zavala" userId="058716458f264bdb" providerId="LiveId" clId="{24F32167-3160-40FC-BEBC-7D44956EE2A9}" dt="2025-07-05T06:29:46.615" v="15925" actId="20577"/>
        <pc:sldMkLst>
          <pc:docMk/>
          <pc:sldMk cId="4273967260" sldId="289"/>
        </pc:sldMkLst>
      </pc:sldChg>
      <pc:sldChg chg="addSp delSp modSp new mod ord setBg setClrOvrMap">
        <pc:chgData name="Ivan Zavala" userId="058716458f264bdb" providerId="LiveId" clId="{24F32167-3160-40FC-BEBC-7D44956EE2A9}" dt="2025-07-09T05:33:43.577" v="25375"/>
        <pc:sldMkLst>
          <pc:docMk/>
          <pc:sldMk cId="3209976180" sldId="290"/>
        </pc:sldMkLst>
        <pc:spChg chg="mod">
          <ac:chgData name="Ivan Zavala" userId="058716458f264bdb" providerId="LiveId" clId="{24F32167-3160-40FC-BEBC-7D44956EE2A9}" dt="2025-07-09T03:26:35.118" v="19776" actId="26606"/>
          <ac:spMkLst>
            <pc:docMk/>
            <pc:sldMk cId="3209976180" sldId="290"/>
            <ac:spMk id="2" creationId="{600933EE-A926-4A51-F06A-53DA19009E5D}"/>
          </ac:spMkLst>
        </pc:spChg>
        <pc:spChg chg="mod ord">
          <ac:chgData name="Ivan Zavala" userId="058716458f264bdb" providerId="LiveId" clId="{24F32167-3160-40FC-BEBC-7D44956EE2A9}" dt="2025-07-09T03:41:07.878" v="20482" actId="20577"/>
          <ac:spMkLst>
            <pc:docMk/>
            <pc:sldMk cId="3209976180" sldId="290"/>
            <ac:spMk id="3" creationId="{D94FB7F7-3C55-7DD2-84C4-044C4ABE1407}"/>
          </ac:spMkLst>
        </pc:spChg>
        <pc:spChg chg="add del">
          <ac:chgData name="Ivan Zavala" userId="058716458f264bdb" providerId="LiveId" clId="{24F32167-3160-40FC-BEBC-7D44956EE2A9}" dt="2025-07-09T03:27:09.526" v="19785" actId="26606"/>
          <ac:spMkLst>
            <pc:docMk/>
            <pc:sldMk cId="3209976180" sldId="290"/>
            <ac:spMk id="11" creationId="{D9D9D0AB-1E2F-44A8-B9C6-FA4098301883}"/>
          </ac:spMkLst>
        </pc:spChg>
        <pc:spChg chg="add del">
          <ac:chgData name="Ivan Zavala" userId="058716458f264bdb" providerId="LiveId" clId="{24F32167-3160-40FC-BEBC-7D44956EE2A9}" dt="2025-07-09T03:27:09.526" v="19785" actId="26606"/>
          <ac:spMkLst>
            <pc:docMk/>
            <pc:sldMk cId="3209976180" sldId="290"/>
            <ac:spMk id="13" creationId="{50E2AEF9-3220-4407-B76B-1B6E3952E8E3}"/>
          </ac:spMkLst>
        </pc:spChg>
        <pc:spChg chg="add del">
          <ac:chgData name="Ivan Zavala" userId="058716458f264bdb" providerId="LiveId" clId="{24F32167-3160-40FC-BEBC-7D44956EE2A9}" dt="2025-07-09T03:27:09.526" v="19785" actId="26606"/>
          <ac:spMkLst>
            <pc:docMk/>
            <pc:sldMk cId="3209976180" sldId="290"/>
            <ac:spMk id="15" creationId="{2CAFBD32-D3B9-4AA1-8A52-E7788A9556B8}"/>
          </ac:spMkLst>
        </pc:spChg>
        <pc:spChg chg="add del">
          <ac:chgData name="Ivan Zavala" userId="058716458f264bdb" providerId="LiveId" clId="{24F32167-3160-40FC-BEBC-7D44956EE2A9}" dt="2025-07-09T03:27:09.526" v="19785" actId="26606"/>
          <ac:spMkLst>
            <pc:docMk/>
            <pc:sldMk cId="3209976180" sldId="290"/>
            <ac:spMk id="17" creationId="{7B1FFF1B-D8E7-43C1-963D-013BA4049457}"/>
          </ac:spMkLst>
        </pc:spChg>
        <pc:picChg chg="add mod ord">
          <ac:chgData name="Ivan Zavala" userId="058716458f264bdb" providerId="LiveId" clId="{24F32167-3160-40FC-BEBC-7D44956EE2A9}" dt="2025-07-09T04:19:51.685" v="22383" actId="1076"/>
          <ac:picMkLst>
            <pc:docMk/>
            <pc:sldMk cId="3209976180" sldId="290"/>
            <ac:picMk id="4" creationId="{A6E2045D-496B-C8D1-3DA5-B947388BD068}"/>
          </ac:picMkLst>
        </pc:picChg>
        <pc:picChg chg="add del mod modCrop">
          <ac:chgData name="Ivan Zavala" userId="058716458f264bdb" providerId="LiveId" clId="{24F32167-3160-40FC-BEBC-7D44956EE2A9}" dt="2025-07-09T03:27:06.730" v="19783" actId="26606"/>
          <ac:picMkLst>
            <pc:docMk/>
            <pc:sldMk cId="3209976180" sldId="290"/>
            <ac:picMk id="5" creationId="{818259E2-6B25-3E85-03FD-051E72C190B3}"/>
          </ac:picMkLst>
        </pc:picChg>
        <pc:picChg chg="add mod">
          <ac:chgData name="Ivan Zavala" userId="058716458f264bdb" providerId="LiveId" clId="{24F32167-3160-40FC-BEBC-7D44956EE2A9}" dt="2025-07-09T03:26:35.118" v="19776" actId="26606"/>
          <ac:picMkLst>
            <pc:docMk/>
            <pc:sldMk cId="3209976180" sldId="290"/>
            <ac:picMk id="6" creationId="{22F90F7B-A3C5-C3F1-CDA2-8E3B94117E55}"/>
          </ac:picMkLst>
        </pc:picChg>
      </pc:sldChg>
      <pc:sldChg chg="modSp new mod ord">
        <pc:chgData name="Ivan Zavala" userId="058716458f264bdb" providerId="LiveId" clId="{24F32167-3160-40FC-BEBC-7D44956EE2A9}" dt="2025-07-05T06:21:59.752" v="14914" actId="20577"/>
        <pc:sldMkLst>
          <pc:docMk/>
          <pc:sldMk cId="1053860266" sldId="291"/>
        </pc:sldMkLst>
      </pc:sldChg>
      <pc:sldChg chg="addSp delSp modSp new mod setBg">
        <pc:chgData name="Ivan Zavala" userId="058716458f264bdb" providerId="LiveId" clId="{24F32167-3160-40FC-BEBC-7D44956EE2A9}" dt="2025-07-14T03:56:15.064" v="32260" actId="20577"/>
        <pc:sldMkLst>
          <pc:docMk/>
          <pc:sldMk cId="3520348048" sldId="292"/>
        </pc:sldMkLst>
        <pc:spChg chg="add mod">
          <ac:chgData name="Ivan Zavala" userId="058716458f264bdb" providerId="LiveId" clId="{24F32167-3160-40FC-BEBC-7D44956EE2A9}" dt="2025-07-14T03:56:15.064" v="32260" actId="20577"/>
          <ac:spMkLst>
            <pc:docMk/>
            <pc:sldMk cId="3520348048" sldId="292"/>
            <ac:spMk id="8" creationId="{2725E9A8-9726-05B2-B0D7-C2F930CC55D8}"/>
          </ac:spMkLst>
        </pc:spChg>
        <pc:picChg chg="add mod">
          <ac:chgData name="Ivan Zavala" userId="058716458f264bdb" providerId="LiveId" clId="{24F32167-3160-40FC-BEBC-7D44956EE2A9}" dt="2025-07-10T08:49:55.176" v="32241" actId="14100"/>
          <ac:picMkLst>
            <pc:docMk/>
            <pc:sldMk cId="3520348048" sldId="292"/>
            <ac:picMk id="4" creationId="{484FAF81-C0FD-AA67-A2D7-61A1C57A97CB}"/>
          </ac:picMkLst>
        </pc:picChg>
      </pc:sldChg>
      <pc:sldChg chg="addSp delSp modSp new mod ord setBg">
        <pc:chgData name="Ivan Zavala" userId="058716458f264bdb" providerId="LiveId" clId="{24F32167-3160-40FC-BEBC-7D44956EE2A9}" dt="2025-07-09T04:54:31.691" v="23337" actId="20577"/>
        <pc:sldMkLst>
          <pc:docMk/>
          <pc:sldMk cId="2594101954" sldId="293"/>
        </pc:sldMkLst>
        <pc:spChg chg="mod">
          <ac:chgData name="Ivan Zavala" userId="058716458f264bdb" providerId="LiveId" clId="{24F32167-3160-40FC-BEBC-7D44956EE2A9}" dt="2025-07-09T04:54:31.691" v="23337" actId="20577"/>
          <ac:spMkLst>
            <pc:docMk/>
            <pc:sldMk cId="2594101954" sldId="293"/>
            <ac:spMk id="2" creationId="{B9C4D22F-DCF4-12B5-5813-6E8E7FC6BFC6}"/>
          </ac:spMkLst>
        </pc:spChg>
        <pc:spChg chg="add mod">
          <ac:chgData name="Ivan Zavala" userId="058716458f264bdb" providerId="LiveId" clId="{24F32167-3160-40FC-BEBC-7D44956EE2A9}" dt="2025-07-09T04:53:42.772" v="23311" actId="20577"/>
          <ac:spMkLst>
            <pc:docMk/>
            <pc:sldMk cId="2594101954" sldId="293"/>
            <ac:spMk id="8" creationId="{31EE1EEF-57ED-97C7-8FF9-F58172A3F850}"/>
          </ac:spMkLst>
        </pc:spChg>
        <pc:spChg chg="add">
          <ac:chgData name="Ivan Zavala" userId="058716458f264bdb" providerId="LiveId" clId="{24F32167-3160-40FC-BEBC-7D44956EE2A9}" dt="2025-07-09T04:47:05.901" v="22991" actId="26606"/>
          <ac:spMkLst>
            <pc:docMk/>
            <pc:sldMk cId="2594101954" sldId="293"/>
            <ac:spMk id="11" creationId="{B5C3FE1E-0A7F-41BE-A568-1BF85E2E8DD8}"/>
          </ac:spMkLst>
        </pc:spChg>
        <pc:picChg chg="add mod">
          <ac:chgData name="Ivan Zavala" userId="058716458f264bdb" providerId="LiveId" clId="{24F32167-3160-40FC-BEBC-7D44956EE2A9}" dt="2025-07-09T04:47:05.901" v="22991" actId="26606"/>
          <ac:picMkLst>
            <pc:docMk/>
            <pc:sldMk cId="2594101954" sldId="293"/>
            <ac:picMk id="4" creationId="{EAD4491F-94CB-0B02-CFF3-53CC37193FB1}"/>
          </ac:picMkLst>
        </pc:picChg>
      </pc:sldChg>
      <pc:sldChg chg="modSp new mod ord">
        <pc:chgData name="Ivan Zavala" userId="058716458f264bdb" providerId="LiveId" clId="{24F32167-3160-40FC-BEBC-7D44956EE2A9}" dt="2025-07-09T03:29:00.346" v="19868"/>
        <pc:sldMkLst>
          <pc:docMk/>
          <pc:sldMk cId="2622187336" sldId="294"/>
        </pc:sldMkLst>
      </pc:sldChg>
      <pc:sldChg chg="addSp delSp modSp new mod setBg setClrOvrMap">
        <pc:chgData name="Ivan Zavala" userId="058716458f264bdb" providerId="LiveId" clId="{24F32167-3160-40FC-BEBC-7D44956EE2A9}" dt="2025-07-05T05:42:21.334" v="12922" actId="27614"/>
        <pc:sldMkLst>
          <pc:docMk/>
          <pc:sldMk cId="243864157" sldId="295"/>
        </pc:sldMkLst>
      </pc:sldChg>
      <pc:sldChg chg="addSp modSp new mod ord setBg">
        <pc:chgData name="Ivan Zavala" userId="058716458f264bdb" providerId="LiveId" clId="{24F32167-3160-40FC-BEBC-7D44956EE2A9}" dt="2025-07-09T03:06:24.112" v="19172" actId="20577"/>
        <pc:sldMkLst>
          <pc:docMk/>
          <pc:sldMk cId="3952311118" sldId="296"/>
        </pc:sldMkLst>
        <pc:spChg chg="mod ord">
          <ac:chgData name="Ivan Zavala" userId="058716458f264bdb" providerId="LiveId" clId="{24F32167-3160-40FC-BEBC-7D44956EE2A9}" dt="2025-07-09T03:06:24.112" v="19172" actId="20577"/>
          <ac:spMkLst>
            <pc:docMk/>
            <pc:sldMk cId="3952311118" sldId="296"/>
            <ac:spMk id="3" creationId="{F4C91C70-E4EC-17CC-8A29-ADF4407B3266}"/>
          </ac:spMkLst>
        </pc:spChg>
      </pc:sldChg>
      <pc:sldChg chg="modSp new mod">
        <pc:chgData name="Ivan Zavala" userId="058716458f264bdb" providerId="LiveId" clId="{24F32167-3160-40FC-BEBC-7D44956EE2A9}" dt="2025-07-05T06:43:54.685" v="16698" actId="20577"/>
        <pc:sldMkLst>
          <pc:docMk/>
          <pc:sldMk cId="2569436147" sldId="297"/>
        </pc:sldMkLst>
      </pc:sldChg>
      <pc:sldChg chg="addSp delSp modSp new mod setBg setClrOvrMap">
        <pc:chgData name="Ivan Zavala" userId="058716458f264bdb" providerId="LiveId" clId="{24F32167-3160-40FC-BEBC-7D44956EE2A9}" dt="2025-07-05T06:52:33.662" v="17470" actId="20577"/>
        <pc:sldMkLst>
          <pc:docMk/>
          <pc:sldMk cId="876638145" sldId="298"/>
        </pc:sldMkLst>
      </pc:sldChg>
      <pc:sldChg chg="addSp delSp modSp new mod setBg">
        <pc:chgData name="Ivan Zavala" userId="058716458f264bdb" providerId="LiveId" clId="{24F32167-3160-40FC-BEBC-7D44956EE2A9}" dt="2025-07-07T21:32:07.352" v="17677" actId="20577"/>
        <pc:sldMkLst>
          <pc:docMk/>
          <pc:sldMk cId="386645954" sldId="299"/>
        </pc:sldMkLst>
        <pc:spChg chg="mod">
          <ac:chgData name="Ivan Zavala" userId="058716458f264bdb" providerId="LiveId" clId="{24F32167-3160-40FC-BEBC-7D44956EE2A9}" dt="2025-07-07T21:31:24.863" v="17531" actId="26606"/>
          <ac:spMkLst>
            <pc:docMk/>
            <pc:sldMk cId="386645954" sldId="299"/>
            <ac:spMk id="2" creationId="{C4EF4B1E-63D4-A8C8-33C9-29087677D2E1}"/>
          </ac:spMkLst>
        </pc:spChg>
        <pc:spChg chg="add mod ord">
          <ac:chgData name="Ivan Zavala" userId="058716458f264bdb" providerId="LiveId" clId="{24F32167-3160-40FC-BEBC-7D44956EE2A9}" dt="2025-07-07T21:32:07.352" v="17677" actId="20577"/>
          <ac:spMkLst>
            <pc:docMk/>
            <pc:sldMk cId="386645954" sldId="299"/>
            <ac:spMk id="8" creationId="{D1DBD9A0-54FE-075A-A14B-0B70B610F708}"/>
          </ac:spMkLst>
        </pc:spChg>
        <pc:picChg chg="add mod modCrop">
          <ac:chgData name="Ivan Zavala" userId="058716458f264bdb" providerId="LiveId" clId="{24F32167-3160-40FC-BEBC-7D44956EE2A9}" dt="2025-07-07T21:31:24.863" v="17531" actId="26606"/>
          <ac:picMkLst>
            <pc:docMk/>
            <pc:sldMk cId="386645954" sldId="299"/>
            <ac:picMk id="4" creationId="{FE408A9C-0362-A12F-3424-F51000277035}"/>
          </ac:picMkLst>
        </pc:picChg>
      </pc:sldChg>
      <pc:sldChg chg="addSp delSp modSp new mod ord setBg">
        <pc:chgData name="Ivan Zavala" userId="058716458f264bdb" providerId="LiveId" clId="{24F32167-3160-40FC-BEBC-7D44956EE2A9}" dt="2025-07-09T02:58:53.796" v="18960"/>
        <pc:sldMkLst>
          <pc:docMk/>
          <pc:sldMk cId="3382903189" sldId="300"/>
        </pc:sldMkLst>
        <pc:spChg chg="mod">
          <ac:chgData name="Ivan Zavala" userId="058716458f264bdb" providerId="LiveId" clId="{24F32167-3160-40FC-BEBC-7D44956EE2A9}" dt="2025-07-09T02:43:46.948" v="18273" actId="26606"/>
          <ac:spMkLst>
            <pc:docMk/>
            <pc:sldMk cId="3382903189" sldId="300"/>
            <ac:spMk id="2" creationId="{D48233BD-4C31-F0E2-D3B0-BB7A884F40CD}"/>
          </ac:spMkLst>
        </pc:spChg>
        <pc:spChg chg="add">
          <ac:chgData name="Ivan Zavala" userId="058716458f264bdb" providerId="LiveId" clId="{24F32167-3160-40FC-BEBC-7D44956EE2A9}" dt="2025-07-09T02:43:46.948" v="18273" actId="26606"/>
          <ac:spMkLst>
            <pc:docMk/>
            <pc:sldMk cId="3382903189" sldId="300"/>
            <ac:spMk id="16" creationId="{B5C3FE1E-0A7F-41BE-A568-1BF85E2E8DD8}"/>
          </ac:spMkLst>
        </pc:spChg>
        <pc:spChg chg="add mod">
          <ac:chgData name="Ivan Zavala" userId="058716458f264bdb" providerId="LiveId" clId="{24F32167-3160-40FC-BEBC-7D44956EE2A9}" dt="2025-07-09T02:57:20.390" v="18958" actId="20577"/>
          <ac:spMkLst>
            <pc:docMk/>
            <pc:sldMk cId="3382903189" sldId="300"/>
            <ac:spMk id="17" creationId="{267D8681-8C7D-5631-99C1-EE01731A4F11}"/>
          </ac:spMkLst>
        </pc:spChg>
        <pc:picChg chg="add mod">
          <ac:chgData name="Ivan Zavala" userId="058716458f264bdb" providerId="LiveId" clId="{24F32167-3160-40FC-BEBC-7D44956EE2A9}" dt="2025-07-09T02:43:46.948" v="18273" actId="26606"/>
          <ac:picMkLst>
            <pc:docMk/>
            <pc:sldMk cId="3382903189" sldId="300"/>
            <ac:picMk id="4" creationId="{56487921-47DF-8D62-3EAD-B00B5A60059D}"/>
          </ac:picMkLst>
        </pc:picChg>
      </pc:sldChg>
      <pc:sldChg chg="modSp new mod ord">
        <pc:chgData name="Ivan Zavala" userId="058716458f264bdb" providerId="LiveId" clId="{24F32167-3160-40FC-BEBC-7D44956EE2A9}" dt="2025-07-09T02:59:08.456" v="18965"/>
        <pc:sldMkLst>
          <pc:docMk/>
          <pc:sldMk cId="1606691687" sldId="301"/>
        </pc:sldMkLst>
        <pc:spChg chg="mod">
          <ac:chgData name="Ivan Zavala" userId="058716458f264bdb" providerId="LiveId" clId="{24F32167-3160-40FC-BEBC-7D44956EE2A9}" dt="2025-07-09T02:58:59.714" v="18963" actId="20577"/>
          <ac:spMkLst>
            <pc:docMk/>
            <pc:sldMk cId="1606691687" sldId="301"/>
            <ac:spMk id="2" creationId="{A07E366D-EC98-ABAB-6BA0-9F71872E4245}"/>
          </ac:spMkLst>
        </pc:spChg>
        <pc:spChg chg="mod">
          <ac:chgData name="Ivan Zavala" userId="058716458f264bdb" providerId="LiveId" clId="{24F32167-3160-40FC-BEBC-7D44956EE2A9}" dt="2025-07-09T02:51:42.770" v="18763" actId="20577"/>
          <ac:spMkLst>
            <pc:docMk/>
            <pc:sldMk cId="1606691687" sldId="301"/>
            <ac:spMk id="3" creationId="{48B64802-3049-08BE-46DF-B6EA6969BDC6}"/>
          </ac:spMkLst>
        </pc:spChg>
      </pc:sldChg>
      <pc:sldChg chg="addSp delSp modSp new mod ord setBg setClrOvrMap">
        <pc:chgData name="Ivan Zavala" userId="058716458f264bdb" providerId="LiveId" clId="{24F32167-3160-40FC-BEBC-7D44956EE2A9}" dt="2025-07-09T05:33:32.197" v="25367"/>
        <pc:sldMkLst>
          <pc:docMk/>
          <pc:sldMk cId="2846123823" sldId="302"/>
        </pc:sldMkLst>
        <pc:spChg chg="mod">
          <ac:chgData name="Ivan Zavala" userId="058716458f264bdb" providerId="LiveId" clId="{24F32167-3160-40FC-BEBC-7D44956EE2A9}" dt="2025-07-09T05:01:18.336" v="23384" actId="26606"/>
          <ac:spMkLst>
            <pc:docMk/>
            <pc:sldMk cId="2846123823" sldId="302"/>
            <ac:spMk id="2" creationId="{72988757-BB65-E3DA-C59E-333C65EEF007}"/>
          </ac:spMkLst>
        </pc:spChg>
        <pc:spChg chg="mod ord">
          <ac:chgData name="Ivan Zavala" userId="058716458f264bdb" providerId="LiveId" clId="{24F32167-3160-40FC-BEBC-7D44956EE2A9}" dt="2025-07-09T05:13:27.066" v="24837" actId="20577"/>
          <ac:spMkLst>
            <pc:docMk/>
            <pc:sldMk cId="2846123823" sldId="302"/>
            <ac:spMk id="3" creationId="{230807A1-49E7-AA61-4C9D-AAA2F0BE1D7C}"/>
          </ac:spMkLst>
        </pc:spChg>
        <pc:picChg chg="add mod">
          <ac:chgData name="Ivan Zavala" userId="058716458f264bdb" providerId="LiveId" clId="{24F32167-3160-40FC-BEBC-7D44956EE2A9}" dt="2025-07-09T05:01:18.336" v="23384" actId="26606"/>
          <ac:picMkLst>
            <pc:docMk/>
            <pc:sldMk cId="2846123823" sldId="302"/>
            <ac:picMk id="4" creationId="{D3A77E43-0C93-5774-122A-D893F709075F}"/>
          </ac:picMkLst>
        </pc:picChg>
      </pc:sldChg>
      <pc:sldChg chg="addSp delSp modSp new del mod setBg">
        <pc:chgData name="Ivan Zavala" userId="058716458f264bdb" providerId="LiveId" clId="{24F32167-3160-40FC-BEBC-7D44956EE2A9}" dt="2025-07-09T03:15:43.070" v="19354" actId="2696"/>
        <pc:sldMkLst>
          <pc:docMk/>
          <pc:sldMk cId="2191241680" sldId="303"/>
        </pc:sldMkLst>
      </pc:sldChg>
      <pc:sldChg chg="addSp delSp modSp new mod setBg">
        <pc:chgData name="Ivan Zavala" userId="058716458f264bdb" providerId="LiveId" clId="{24F32167-3160-40FC-BEBC-7D44956EE2A9}" dt="2025-07-09T03:47:46.635" v="20541" actId="26606"/>
        <pc:sldMkLst>
          <pc:docMk/>
          <pc:sldMk cId="4028107348" sldId="303"/>
        </pc:sldMkLst>
        <pc:spChg chg="mod">
          <ac:chgData name="Ivan Zavala" userId="058716458f264bdb" providerId="LiveId" clId="{24F32167-3160-40FC-BEBC-7D44956EE2A9}" dt="2025-07-09T03:47:46.635" v="20541" actId="26606"/>
          <ac:spMkLst>
            <pc:docMk/>
            <pc:sldMk cId="4028107348" sldId="303"/>
            <ac:spMk id="2" creationId="{C20950CC-CE9A-C2A4-A0D7-904ABFF78B63}"/>
          </ac:spMkLst>
        </pc:spChg>
        <pc:spChg chg="add">
          <ac:chgData name="Ivan Zavala" userId="058716458f264bdb" providerId="LiveId" clId="{24F32167-3160-40FC-BEBC-7D44956EE2A9}" dt="2025-07-09T03:47:46.635" v="20541" actId="26606"/>
          <ac:spMkLst>
            <pc:docMk/>
            <pc:sldMk cId="4028107348" sldId="303"/>
            <ac:spMk id="9" creationId="{CD333CBE-B699-4E3B-9F45-C045F773434F}"/>
          </ac:spMkLst>
        </pc:spChg>
        <pc:spChg chg="add">
          <ac:chgData name="Ivan Zavala" userId="058716458f264bdb" providerId="LiveId" clId="{24F32167-3160-40FC-BEBC-7D44956EE2A9}" dt="2025-07-09T03:47:46.635" v="20541" actId="26606"/>
          <ac:spMkLst>
            <pc:docMk/>
            <pc:sldMk cId="4028107348" sldId="303"/>
            <ac:spMk id="11" creationId="{FCA118C4-32A6-466D-8453-BA738103A062}"/>
          </ac:spMkLst>
        </pc:spChg>
        <pc:picChg chg="add mod">
          <ac:chgData name="Ivan Zavala" userId="058716458f264bdb" providerId="LiveId" clId="{24F32167-3160-40FC-BEBC-7D44956EE2A9}" dt="2025-07-09T03:47:46.635" v="20541" actId="26606"/>
          <ac:picMkLst>
            <pc:docMk/>
            <pc:sldMk cId="4028107348" sldId="303"/>
            <ac:picMk id="4" creationId="{EB4F04C1-976B-B502-563B-B02815783B00}"/>
          </ac:picMkLst>
        </pc:picChg>
      </pc:sldChg>
      <pc:sldChg chg="addSp modSp new mod setBg">
        <pc:chgData name="Ivan Zavala" userId="058716458f264bdb" providerId="LiveId" clId="{24F32167-3160-40FC-BEBC-7D44956EE2A9}" dt="2025-07-09T04:12:22.107" v="22150" actId="20577"/>
        <pc:sldMkLst>
          <pc:docMk/>
          <pc:sldMk cId="1330725210" sldId="304"/>
        </pc:sldMkLst>
        <pc:spChg chg="mod">
          <ac:chgData name="Ivan Zavala" userId="058716458f264bdb" providerId="LiveId" clId="{24F32167-3160-40FC-BEBC-7D44956EE2A9}" dt="2025-07-09T04:07:00.918" v="21909" actId="26606"/>
          <ac:spMkLst>
            <pc:docMk/>
            <pc:sldMk cId="1330725210" sldId="304"/>
            <ac:spMk id="2" creationId="{C8E162AF-B686-655D-0BC1-0153BCB44328}"/>
          </ac:spMkLst>
        </pc:spChg>
        <pc:spChg chg="mod ord">
          <ac:chgData name="Ivan Zavala" userId="058716458f264bdb" providerId="LiveId" clId="{24F32167-3160-40FC-BEBC-7D44956EE2A9}" dt="2025-07-09T04:12:22.107" v="22150" actId="20577"/>
          <ac:spMkLst>
            <pc:docMk/>
            <pc:sldMk cId="1330725210" sldId="304"/>
            <ac:spMk id="3" creationId="{758523E4-EF9D-7958-CD2A-B074ACA2CFD7}"/>
          </ac:spMkLst>
        </pc:spChg>
        <pc:spChg chg="add">
          <ac:chgData name="Ivan Zavala" userId="058716458f264bdb" providerId="LiveId" clId="{24F32167-3160-40FC-BEBC-7D44956EE2A9}" dt="2025-07-09T04:07:00.918" v="21909" actId="26606"/>
          <ac:spMkLst>
            <pc:docMk/>
            <pc:sldMk cId="1330725210" sldId="304"/>
            <ac:spMk id="9" creationId="{B5C3FE1E-0A7F-41BE-A568-1BF85E2E8DD8}"/>
          </ac:spMkLst>
        </pc:spChg>
        <pc:picChg chg="add mod">
          <ac:chgData name="Ivan Zavala" userId="058716458f264bdb" providerId="LiveId" clId="{24F32167-3160-40FC-BEBC-7D44956EE2A9}" dt="2025-07-09T04:07:00.918" v="21909" actId="26606"/>
          <ac:picMkLst>
            <pc:docMk/>
            <pc:sldMk cId="1330725210" sldId="304"/>
            <ac:picMk id="4" creationId="{8C8D9893-6358-36C6-CC82-1A6EBFFF7095}"/>
          </ac:picMkLst>
        </pc:picChg>
      </pc:sldChg>
      <pc:sldChg chg="addSp modSp new mod setBg">
        <pc:chgData name="Ivan Zavala" userId="058716458f264bdb" providerId="LiveId" clId="{24F32167-3160-40FC-BEBC-7D44956EE2A9}" dt="2025-07-09T04:56:37.990" v="23380" actId="27636"/>
        <pc:sldMkLst>
          <pc:docMk/>
          <pc:sldMk cId="910219686" sldId="305"/>
        </pc:sldMkLst>
        <pc:spChg chg="mod">
          <ac:chgData name="Ivan Zavala" userId="058716458f264bdb" providerId="LiveId" clId="{24F32167-3160-40FC-BEBC-7D44956EE2A9}" dt="2025-07-09T04:54:03.407" v="23316" actId="20577"/>
          <ac:spMkLst>
            <pc:docMk/>
            <pc:sldMk cId="910219686" sldId="305"/>
            <ac:spMk id="2" creationId="{5AD35AC7-E9D1-3763-53F9-98F41B880D42}"/>
          </ac:spMkLst>
        </pc:spChg>
        <pc:spChg chg="mod ord">
          <ac:chgData name="Ivan Zavala" userId="058716458f264bdb" providerId="LiveId" clId="{24F32167-3160-40FC-BEBC-7D44956EE2A9}" dt="2025-07-09T04:56:37.990" v="23380" actId="27636"/>
          <ac:spMkLst>
            <pc:docMk/>
            <pc:sldMk cId="910219686" sldId="305"/>
            <ac:spMk id="3" creationId="{45AE8CB7-3145-5F35-9AC7-5132060B522D}"/>
          </ac:spMkLst>
        </pc:spChg>
        <pc:spChg chg="add">
          <ac:chgData name="Ivan Zavala" userId="058716458f264bdb" providerId="LiveId" clId="{24F32167-3160-40FC-BEBC-7D44956EE2A9}" dt="2025-07-09T04:42:53.311" v="22813" actId="26606"/>
          <ac:spMkLst>
            <pc:docMk/>
            <pc:sldMk cId="910219686" sldId="305"/>
            <ac:spMk id="10" creationId="{B5C3FE1E-0A7F-41BE-A568-1BF85E2E8DD8}"/>
          </ac:spMkLst>
        </pc:spChg>
        <pc:picChg chg="add mod">
          <ac:chgData name="Ivan Zavala" userId="058716458f264bdb" providerId="LiveId" clId="{24F32167-3160-40FC-BEBC-7D44956EE2A9}" dt="2025-07-09T04:42:53.311" v="22813" actId="26606"/>
          <ac:picMkLst>
            <pc:docMk/>
            <pc:sldMk cId="910219686" sldId="305"/>
            <ac:picMk id="5" creationId="{572F5A75-3238-58D1-51DA-612EA55BC41E}"/>
          </ac:picMkLst>
        </pc:picChg>
      </pc:sldChg>
      <pc:sldChg chg="modSp new mod ord">
        <pc:chgData name="Ivan Zavala" userId="058716458f264bdb" providerId="LiveId" clId="{24F32167-3160-40FC-BEBC-7D44956EE2A9}" dt="2025-07-09T05:33:34.223" v="25369"/>
        <pc:sldMkLst>
          <pc:docMk/>
          <pc:sldMk cId="1090233021" sldId="306"/>
        </pc:sldMkLst>
        <pc:spChg chg="mod">
          <ac:chgData name="Ivan Zavala" userId="058716458f264bdb" providerId="LiveId" clId="{24F32167-3160-40FC-BEBC-7D44956EE2A9}" dt="2025-07-09T05:02:44.852" v="23508" actId="20577"/>
          <ac:spMkLst>
            <pc:docMk/>
            <pc:sldMk cId="1090233021" sldId="306"/>
            <ac:spMk id="2" creationId="{F3015CAF-AE59-23E4-E4A1-6580346B5C82}"/>
          </ac:spMkLst>
        </pc:spChg>
        <pc:spChg chg="mod">
          <ac:chgData name="Ivan Zavala" userId="058716458f264bdb" providerId="LiveId" clId="{24F32167-3160-40FC-BEBC-7D44956EE2A9}" dt="2025-07-09T05:27:31.976" v="25173" actId="20577"/>
          <ac:spMkLst>
            <pc:docMk/>
            <pc:sldMk cId="1090233021" sldId="306"/>
            <ac:spMk id="3" creationId="{5C8AC83B-9039-2EE6-9B8B-D9028BD5EFC4}"/>
          </ac:spMkLst>
        </pc:spChg>
      </pc:sldChg>
      <pc:sldChg chg="addSp modSp new mod ord setBg">
        <pc:chgData name="Ivan Zavala" userId="058716458f264bdb" providerId="LiveId" clId="{24F32167-3160-40FC-BEBC-7D44956EE2A9}" dt="2025-07-09T05:33:35.476" v="25371"/>
        <pc:sldMkLst>
          <pc:docMk/>
          <pc:sldMk cId="3943107546" sldId="307"/>
        </pc:sldMkLst>
        <pc:spChg chg="mod">
          <ac:chgData name="Ivan Zavala" userId="058716458f264bdb" providerId="LiveId" clId="{24F32167-3160-40FC-BEBC-7D44956EE2A9}" dt="2025-07-09T05:31:28.989" v="25344" actId="26606"/>
          <ac:spMkLst>
            <pc:docMk/>
            <pc:sldMk cId="3943107546" sldId="307"/>
            <ac:spMk id="2" creationId="{B4E68401-23FC-DBF6-AAF1-3006281142A1}"/>
          </ac:spMkLst>
        </pc:spChg>
        <pc:spChg chg="mod ord">
          <ac:chgData name="Ivan Zavala" userId="058716458f264bdb" providerId="LiveId" clId="{24F32167-3160-40FC-BEBC-7D44956EE2A9}" dt="2025-07-09T05:32:28.586" v="25361" actId="20577"/>
          <ac:spMkLst>
            <pc:docMk/>
            <pc:sldMk cId="3943107546" sldId="307"/>
            <ac:spMk id="3" creationId="{8DB73615-4F22-6484-D01F-9013D4E5DB5A}"/>
          </ac:spMkLst>
        </pc:spChg>
        <pc:picChg chg="add mod">
          <ac:chgData name="Ivan Zavala" userId="058716458f264bdb" providerId="LiveId" clId="{24F32167-3160-40FC-BEBC-7D44956EE2A9}" dt="2025-07-09T05:31:28.989" v="25344" actId="26606"/>
          <ac:picMkLst>
            <pc:docMk/>
            <pc:sldMk cId="3943107546" sldId="307"/>
            <ac:picMk id="4" creationId="{EEB55220-A26E-9768-9493-AA8404B47AAD}"/>
          </ac:picMkLst>
        </pc:picChg>
      </pc:sldChg>
      <pc:sldChg chg="modSp new mod">
        <pc:chgData name="Ivan Zavala" userId="058716458f264bdb" providerId="LiveId" clId="{24F32167-3160-40FC-BEBC-7D44956EE2A9}" dt="2025-07-09T05:55:21.430" v="26367" actId="20577"/>
        <pc:sldMkLst>
          <pc:docMk/>
          <pc:sldMk cId="3217876297" sldId="308"/>
        </pc:sldMkLst>
        <pc:spChg chg="mod">
          <ac:chgData name="Ivan Zavala" userId="058716458f264bdb" providerId="LiveId" clId="{24F32167-3160-40FC-BEBC-7D44956EE2A9}" dt="2025-07-09T05:55:21.430" v="26367" actId="20577"/>
          <ac:spMkLst>
            <pc:docMk/>
            <pc:sldMk cId="3217876297" sldId="308"/>
            <ac:spMk id="2" creationId="{7D269045-7423-F467-3176-3F34F9D77640}"/>
          </ac:spMkLst>
        </pc:spChg>
        <pc:spChg chg="mod">
          <ac:chgData name="Ivan Zavala" userId="058716458f264bdb" providerId="LiveId" clId="{24F32167-3160-40FC-BEBC-7D44956EE2A9}" dt="2025-07-09T05:55:13.820" v="26362" actId="5793"/>
          <ac:spMkLst>
            <pc:docMk/>
            <pc:sldMk cId="3217876297" sldId="308"/>
            <ac:spMk id="3" creationId="{1FADDA8F-ED2E-B0A4-0C88-9B4B250F16C4}"/>
          </ac:spMkLst>
        </pc:spChg>
      </pc:sldChg>
      <pc:sldChg chg="modSp new mod">
        <pc:chgData name="Ivan Zavala" userId="058716458f264bdb" providerId="LiveId" clId="{24F32167-3160-40FC-BEBC-7D44956EE2A9}" dt="2025-07-09T06:28:59.616" v="27688" actId="27636"/>
        <pc:sldMkLst>
          <pc:docMk/>
          <pc:sldMk cId="1660596987" sldId="309"/>
        </pc:sldMkLst>
        <pc:spChg chg="mod">
          <ac:chgData name="Ivan Zavala" userId="058716458f264bdb" providerId="LiveId" clId="{24F32167-3160-40FC-BEBC-7D44956EE2A9}" dt="2025-07-09T06:23:12.266" v="27244" actId="20577"/>
          <ac:spMkLst>
            <pc:docMk/>
            <pc:sldMk cId="1660596987" sldId="309"/>
            <ac:spMk id="2" creationId="{8C0339F8-23CC-26C4-93AC-A720C625C6A1}"/>
          </ac:spMkLst>
        </pc:spChg>
        <pc:spChg chg="mod">
          <ac:chgData name="Ivan Zavala" userId="058716458f264bdb" providerId="LiveId" clId="{24F32167-3160-40FC-BEBC-7D44956EE2A9}" dt="2025-07-09T06:28:59.616" v="27688" actId="27636"/>
          <ac:spMkLst>
            <pc:docMk/>
            <pc:sldMk cId="1660596987" sldId="309"/>
            <ac:spMk id="3" creationId="{CB6C91BC-BEAD-3733-2ECA-22E255A245A1}"/>
          </ac:spMkLst>
        </pc:spChg>
      </pc:sldChg>
      <pc:sldChg chg="addSp delSp modSp new mod ord setBg">
        <pc:chgData name="Ivan Zavala" userId="058716458f264bdb" providerId="LiveId" clId="{24F32167-3160-40FC-BEBC-7D44956EE2A9}" dt="2025-07-10T08:40:18.096" v="32047" actId="26606"/>
        <pc:sldMkLst>
          <pc:docMk/>
          <pc:sldMk cId="3839733591" sldId="310"/>
        </pc:sldMkLst>
        <pc:spChg chg="mod">
          <ac:chgData name="Ivan Zavala" userId="058716458f264bdb" providerId="LiveId" clId="{24F32167-3160-40FC-BEBC-7D44956EE2A9}" dt="2025-07-10T08:40:18.096" v="32047" actId="26606"/>
          <ac:spMkLst>
            <pc:docMk/>
            <pc:sldMk cId="3839733591" sldId="310"/>
            <ac:spMk id="2" creationId="{41AAF646-5486-D6F3-5F23-ED59C1F7CC69}"/>
          </ac:spMkLst>
        </pc:spChg>
        <pc:spChg chg="mod ord">
          <ac:chgData name="Ivan Zavala" userId="058716458f264bdb" providerId="LiveId" clId="{24F32167-3160-40FC-BEBC-7D44956EE2A9}" dt="2025-07-10T08:40:18.096" v="32047" actId="26606"/>
          <ac:spMkLst>
            <pc:docMk/>
            <pc:sldMk cId="3839733591" sldId="310"/>
            <ac:spMk id="3" creationId="{18D75FFD-62A6-5513-679E-8E5E19474A7C}"/>
          </ac:spMkLst>
        </pc:spChg>
        <pc:picChg chg="add mod">
          <ac:chgData name="Ivan Zavala" userId="058716458f264bdb" providerId="LiveId" clId="{24F32167-3160-40FC-BEBC-7D44956EE2A9}" dt="2025-07-10T08:40:18.096" v="32047" actId="26606"/>
          <ac:picMkLst>
            <pc:docMk/>
            <pc:sldMk cId="3839733591" sldId="310"/>
            <ac:picMk id="4" creationId="{4DE94698-770E-317E-71D9-969411AE6C2B}"/>
          </ac:picMkLst>
        </pc:picChg>
      </pc:sldChg>
      <pc:sldChg chg="modSp new mod">
        <pc:chgData name="Ivan Zavala" userId="058716458f264bdb" providerId="LiveId" clId="{24F32167-3160-40FC-BEBC-7D44956EE2A9}" dt="2025-07-09T06:31:05.107" v="27968" actId="20577"/>
        <pc:sldMkLst>
          <pc:docMk/>
          <pc:sldMk cId="3060680790" sldId="311"/>
        </pc:sldMkLst>
        <pc:spChg chg="mod">
          <ac:chgData name="Ivan Zavala" userId="058716458f264bdb" providerId="LiveId" clId="{24F32167-3160-40FC-BEBC-7D44956EE2A9}" dt="2025-07-09T06:29:55.721" v="27780" actId="20577"/>
          <ac:spMkLst>
            <pc:docMk/>
            <pc:sldMk cId="3060680790" sldId="311"/>
            <ac:spMk id="2" creationId="{47E717C7-FA90-5792-216E-9630C63A0631}"/>
          </ac:spMkLst>
        </pc:spChg>
        <pc:spChg chg="mod">
          <ac:chgData name="Ivan Zavala" userId="058716458f264bdb" providerId="LiveId" clId="{24F32167-3160-40FC-BEBC-7D44956EE2A9}" dt="2025-07-09T06:31:05.107" v="27968" actId="20577"/>
          <ac:spMkLst>
            <pc:docMk/>
            <pc:sldMk cId="3060680790" sldId="311"/>
            <ac:spMk id="3" creationId="{DF8CB813-E547-394A-FCAF-C28194573101}"/>
          </ac:spMkLst>
        </pc:spChg>
      </pc:sldChg>
      <pc:sldChg chg="modSp new mod">
        <pc:chgData name="Ivan Zavala" userId="058716458f264bdb" providerId="LiveId" clId="{24F32167-3160-40FC-BEBC-7D44956EE2A9}" dt="2025-07-09T06:52:58.434" v="28861" actId="20577"/>
        <pc:sldMkLst>
          <pc:docMk/>
          <pc:sldMk cId="1624379264" sldId="312"/>
        </pc:sldMkLst>
        <pc:spChg chg="mod">
          <ac:chgData name="Ivan Zavala" userId="058716458f264bdb" providerId="LiveId" clId="{24F32167-3160-40FC-BEBC-7D44956EE2A9}" dt="2025-07-09T06:52:12.708" v="28784" actId="20577"/>
          <ac:spMkLst>
            <pc:docMk/>
            <pc:sldMk cId="1624379264" sldId="312"/>
            <ac:spMk id="2" creationId="{F1A5C527-3B7C-8087-14D8-DC88DDC24C0D}"/>
          </ac:spMkLst>
        </pc:spChg>
        <pc:spChg chg="mod">
          <ac:chgData name="Ivan Zavala" userId="058716458f264bdb" providerId="LiveId" clId="{24F32167-3160-40FC-BEBC-7D44956EE2A9}" dt="2025-07-09T06:52:58.434" v="28861" actId="20577"/>
          <ac:spMkLst>
            <pc:docMk/>
            <pc:sldMk cId="1624379264" sldId="312"/>
            <ac:spMk id="3" creationId="{3BEBD3BE-786D-7622-D8BE-98EE99CD1EEA}"/>
          </ac:spMkLst>
        </pc:spChg>
      </pc:sldChg>
      <pc:sldChg chg="modSp new mod ord">
        <pc:chgData name="Ivan Zavala" userId="058716458f264bdb" providerId="LiveId" clId="{24F32167-3160-40FC-BEBC-7D44956EE2A9}" dt="2025-07-10T08:07:45.695" v="30939"/>
        <pc:sldMkLst>
          <pc:docMk/>
          <pc:sldMk cId="3458765043" sldId="313"/>
        </pc:sldMkLst>
        <pc:spChg chg="mod">
          <ac:chgData name="Ivan Zavala" userId="058716458f264bdb" providerId="LiveId" clId="{24F32167-3160-40FC-BEBC-7D44956EE2A9}" dt="2025-07-09T06:40:00.493" v="28408" actId="20577"/>
          <ac:spMkLst>
            <pc:docMk/>
            <pc:sldMk cId="3458765043" sldId="313"/>
            <ac:spMk id="2" creationId="{B3D0B8C2-97CB-D535-2483-42FB3EA6C88C}"/>
          </ac:spMkLst>
        </pc:spChg>
        <pc:spChg chg="mod">
          <ac:chgData name="Ivan Zavala" userId="058716458f264bdb" providerId="LiveId" clId="{24F32167-3160-40FC-BEBC-7D44956EE2A9}" dt="2025-07-09T06:44:35.024" v="28646" actId="27636"/>
          <ac:spMkLst>
            <pc:docMk/>
            <pc:sldMk cId="3458765043" sldId="313"/>
            <ac:spMk id="3" creationId="{84E37096-BFD8-A4D6-5EE2-8078E430CAC6}"/>
          </ac:spMkLst>
        </pc:spChg>
      </pc:sldChg>
      <pc:sldChg chg="modSp new mod ord">
        <pc:chgData name="Ivan Zavala" userId="058716458f264bdb" providerId="LiveId" clId="{24F32167-3160-40FC-BEBC-7D44956EE2A9}" dt="2025-07-10T08:07:49.351" v="30941"/>
        <pc:sldMkLst>
          <pc:docMk/>
          <pc:sldMk cId="3446236531" sldId="314"/>
        </pc:sldMkLst>
        <pc:spChg chg="mod">
          <ac:chgData name="Ivan Zavala" userId="058716458f264bdb" providerId="LiveId" clId="{24F32167-3160-40FC-BEBC-7D44956EE2A9}" dt="2025-07-09T06:44:26.390" v="28644" actId="20577"/>
          <ac:spMkLst>
            <pc:docMk/>
            <pc:sldMk cId="3446236531" sldId="314"/>
            <ac:spMk id="2" creationId="{A4013FFF-C0CD-6E1F-5510-AFEDD5873B89}"/>
          </ac:spMkLst>
        </pc:spChg>
        <pc:spChg chg="mod">
          <ac:chgData name="Ivan Zavala" userId="058716458f264bdb" providerId="LiveId" clId="{24F32167-3160-40FC-BEBC-7D44956EE2A9}" dt="2025-07-09T06:44:48.068" v="28675" actId="20577"/>
          <ac:spMkLst>
            <pc:docMk/>
            <pc:sldMk cId="3446236531" sldId="314"/>
            <ac:spMk id="3" creationId="{3FD2E378-B5B2-9B61-244A-DF1FA1678BFB}"/>
          </ac:spMkLst>
        </pc:spChg>
      </pc:sldChg>
      <pc:sldChg chg="modSp new mod ord">
        <pc:chgData name="Ivan Zavala" userId="058716458f264bdb" providerId="LiveId" clId="{24F32167-3160-40FC-BEBC-7D44956EE2A9}" dt="2025-07-10T04:38:39.789" v="30428" actId="20577"/>
        <pc:sldMkLst>
          <pc:docMk/>
          <pc:sldMk cId="2946627094" sldId="315"/>
        </pc:sldMkLst>
        <pc:spChg chg="mod">
          <ac:chgData name="Ivan Zavala" userId="058716458f264bdb" providerId="LiveId" clId="{24F32167-3160-40FC-BEBC-7D44956EE2A9}" dt="2025-07-10T03:50:44.364" v="29163" actId="20577"/>
          <ac:spMkLst>
            <pc:docMk/>
            <pc:sldMk cId="2946627094" sldId="315"/>
            <ac:spMk id="2" creationId="{73B07CCB-65D0-E9C9-9E41-3811A4D249D5}"/>
          </ac:spMkLst>
        </pc:spChg>
        <pc:spChg chg="mod">
          <ac:chgData name="Ivan Zavala" userId="058716458f264bdb" providerId="LiveId" clId="{24F32167-3160-40FC-BEBC-7D44956EE2A9}" dt="2025-07-10T04:38:39.789" v="30428" actId="20577"/>
          <ac:spMkLst>
            <pc:docMk/>
            <pc:sldMk cId="2946627094" sldId="315"/>
            <ac:spMk id="3" creationId="{21AF8616-20FB-8DA0-0928-EA3C428B9660}"/>
          </ac:spMkLst>
        </pc:spChg>
      </pc:sldChg>
      <pc:sldChg chg="modSp new mod ord">
        <pc:chgData name="Ivan Zavala" userId="058716458f264bdb" providerId="LiveId" clId="{24F32167-3160-40FC-BEBC-7D44956EE2A9}" dt="2025-07-10T08:29:06.887" v="31895"/>
        <pc:sldMkLst>
          <pc:docMk/>
          <pc:sldMk cId="3431423219" sldId="316"/>
        </pc:sldMkLst>
        <pc:spChg chg="mod">
          <ac:chgData name="Ivan Zavala" userId="058716458f264bdb" providerId="LiveId" clId="{24F32167-3160-40FC-BEBC-7D44956EE2A9}" dt="2025-07-10T03:54:06.315" v="29228" actId="20577"/>
          <ac:spMkLst>
            <pc:docMk/>
            <pc:sldMk cId="3431423219" sldId="316"/>
            <ac:spMk id="2" creationId="{0BF4EA3B-A51A-7392-07F8-C20035C67028}"/>
          </ac:spMkLst>
        </pc:spChg>
        <pc:spChg chg="mod">
          <ac:chgData name="Ivan Zavala" userId="058716458f264bdb" providerId="LiveId" clId="{24F32167-3160-40FC-BEBC-7D44956EE2A9}" dt="2025-07-10T03:57:54.789" v="29404" actId="20577"/>
          <ac:spMkLst>
            <pc:docMk/>
            <pc:sldMk cId="3431423219" sldId="316"/>
            <ac:spMk id="3" creationId="{0A74F673-A9AD-0147-46DD-B31368E52954}"/>
          </ac:spMkLst>
        </pc:spChg>
      </pc:sldChg>
      <pc:sldChg chg="addSp modSp new mod setBg">
        <pc:chgData name="Ivan Zavala" userId="058716458f264bdb" providerId="LiveId" clId="{24F32167-3160-40FC-BEBC-7D44956EE2A9}" dt="2025-07-10T08:41:41.714" v="32049" actId="26606"/>
        <pc:sldMkLst>
          <pc:docMk/>
          <pc:sldMk cId="3934833959" sldId="317"/>
        </pc:sldMkLst>
        <pc:spChg chg="mod">
          <ac:chgData name="Ivan Zavala" userId="058716458f264bdb" providerId="LiveId" clId="{24F32167-3160-40FC-BEBC-7D44956EE2A9}" dt="2025-07-10T08:41:41.714" v="32049" actId="26606"/>
          <ac:spMkLst>
            <pc:docMk/>
            <pc:sldMk cId="3934833959" sldId="317"/>
            <ac:spMk id="2" creationId="{82037B26-85B8-D976-A06C-614BAC13783F}"/>
          </ac:spMkLst>
        </pc:spChg>
        <pc:spChg chg="mod">
          <ac:chgData name="Ivan Zavala" userId="058716458f264bdb" providerId="LiveId" clId="{24F32167-3160-40FC-BEBC-7D44956EE2A9}" dt="2025-07-10T08:41:41.714" v="32049" actId="26606"/>
          <ac:spMkLst>
            <pc:docMk/>
            <pc:sldMk cId="3934833959" sldId="317"/>
            <ac:spMk id="3" creationId="{8E5A308E-B71E-AB71-D734-75F6DC58745F}"/>
          </ac:spMkLst>
        </pc:spChg>
        <pc:picChg chg="add mod">
          <ac:chgData name="Ivan Zavala" userId="058716458f264bdb" providerId="LiveId" clId="{24F32167-3160-40FC-BEBC-7D44956EE2A9}" dt="2025-07-10T08:41:41.714" v="32049" actId="26606"/>
          <ac:picMkLst>
            <pc:docMk/>
            <pc:sldMk cId="3934833959" sldId="317"/>
            <ac:picMk id="4" creationId="{B7A2836B-F8EA-67A4-6BDC-74CA06D9BBA0}"/>
          </ac:picMkLst>
        </pc:picChg>
      </pc:sldChg>
      <pc:sldChg chg="modSp new mod">
        <pc:chgData name="Ivan Zavala" userId="058716458f264bdb" providerId="LiveId" clId="{24F32167-3160-40FC-BEBC-7D44956EE2A9}" dt="2025-07-10T08:06:43.510" v="30935"/>
        <pc:sldMkLst>
          <pc:docMk/>
          <pc:sldMk cId="1076381582" sldId="318"/>
        </pc:sldMkLst>
        <pc:spChg chg="mod">
          <ac:chgData name="Ivan Zavala" userId="058716458f264bdb" providerId="LiveId" clId="{24F32167-3160-40FC-BEBC-7D44956EE2A9}" dt="2025-07-10T07:59:35.728" v="30708" actId="20577"/>
          <ac:spMkLst>
            <pc:docMk/>
            <pc:sldMk cId="1076381582" sldId="318"/>
            <ac:spMk id="2" creationId="{24309647-5F84-0241-2E4C-94ADB76CF095}"/>
          </ac:spMkLst>
        </pc:spChg>
        <pc:spChg chg="mod">
          <ac:chgData name="Ivan Zavala" userId="058716458f264bdb" providerId="LiveId" clId="{24F32167-3160-40FC-BEBC-7D44956EE2A9}" dt="2025-07-10T08:06:43.510" v="30935"/>
          <ac:spMkLst>
            <pc:docMk/>
            <pc:sldMk cId="1076381582" sldId="318"/>
            <ac:spMk id="3" creationId="{C2BB2782-7F2D-1BAA-61D8-DBC1ECAA86C2}"/>
          </ac:spMkLst>
        </pc:spChg>
      </pc:sldChg>
      <pc:sldChg chg="addSp modSp new mod setBg">
        <pc:chgData name="Ivan Zavala" userId="058716458f264bdb" providerId="LiveId" clId="{24F32167-3160-40FC-BEBC-7D44956EE2A9}" dt="2025-07-10T08:02:25.974" v="30849"/>
        <pc:sldMkLst>
          <pc:docMk/>
          <pc:sldMk cId="3744682148" sldId="319"/>
        </pc:sldMkLst>
        <pc:spChg chg="mod">
          <ac:chgData name="Ivan Zavala" userId="058716458f264bdb" providerId="LiveId" clId="{24F32167-3160-40FC-BEBC-7D44956EE2A9}" dt="2025-07-10T07:58:31.080" v="30680" actId="26606"/>
          <ac:spMkLst>
            <pc:docMk/>
            <pc:sldMk cId="3744682148" sldId="319"/>
            <ac:spMk id="2" creationId="{171CF3CF-DE51-71A2-B885-D89AD8F7EB26}"/>
          </ac:spMkLst>
        </pc:spChg>
        <pc:spChg chg="mod">
          <ac:chgData name="Ivan Zavala" userId="058716458f264bdb" providerId="LiveId" clId="{24F32167-3160-40FC-BEBC-7D44956EE2A9}" dt="2025-07-10T08:02:25.974" v="30849"/>
          <ac:spMkLst>
            <pc:docMk/>
            <pc:sldMk cId="3744682148" sldId="319"/>
            <ac:spMk id="3" creationId="{59561BFA-B5BF-1C77-FA89-09B9E319424F}"/>
          </ac:spMkLst>
        </pc:spChg>
        <pc:picChg chg="add mod">
          <ac:chgData name="Ivan Zavala" userId="058716458f264bdb" providerId="LiveId" clId="{24F32167-3160-40FC-BEBC-7D44956EE2A9}" dt="2025-07-10T07:58:34.910" v="30682" actId="962"/>
          <ac:picMkLst>
            <pc:docMk/>
            <pc:sldMk cId="3744682148" sldId="319"/>
            <ac:picMk id="4" creationId="{8FD16617-C051-2AFF-0A78-87AA41083F7E}"/>
          </ac:picMkLst>
        </pc:picChg>
      </pc:sldChg>
      <pc:sldChg chg="addSp delSp modSp new mod setBg setClrOvrMap">
        <pc:chgData name="Ivan Zavala" userId="058716458f264bdb" providerId="LiveId" clId="{24F32167-3160-40FC-BEBC-7D44956EE2A9}" dt="2025-07-10T08:50:04.565" v="32247" actId="26606"/>
        <pc:sldMkLst>
          <pc:docMk/>
          <pc:sldMk cId="1701338736" sldId="320"/>
        </pc:sldMkLst>
        <pc:spChg chg="mod">
          <ac:chgData name="Ivan Zavala" userId="058716458f264bdb" providerId="LiveId" clId="{24F32167-3160-40FC-BEBC-7D44956EE2A9}" dt="2025-07-10T08:50:04.565" v="32247" actId="26606"/>
          <ac:spMkLst>
            <pc:docMk/>
            <pc:sldMk cId="1701338736" sldId="320"/>
            <ac:spMk id="2" creationId="{062616A0-9467-3C5D-6454-D1C1ADFCC7AC}"/>
          </ac:spMkLst>
        </pc:spChg>
        <pc:spChg chg="mod ord">
          <ac:chgData name="Ivan Zavala" userId="058716458f264bdb" providerId="LiveId" clId="{24F32167-3160-40FC-BEBC-7D44956EE2A9}" dt="2025-07-10T08:50:04.565" v="32247" actId="26606"/>
          <ac:spMkLst>
            <pc:docMk/>
            <pc:sldMk cId="1701338736" sldId="320"/>
            <ac:spMk id="3" creationId="{2BDF3CD6-8013-0DAF-73C5-C8485ABABFA1}"/>
          </ac:spMkLst>
        </pc:spChg>
        <pc:spChg chg="add del">
          <ac:chgData name="Ivan Zavala" userId="058716458f264bdb" providerId="LiveId" clId="{24F32167-3160-40FC-BEBC-7D44956EE2A9}" dt="2025-07-10T08:50:04.565" v="32247" actId="26606"/>
          <ac:spMkLst>
            <pc:docMk/>
            <pc:sldMk cId="1701338736" sldId="320"/>
            <ac:spMk id="10" creationId="{712C8716-F84C-46D5-985C-2076A734585A}"/>
          </ac:spMkLst>
        </pc:spChg>
        <pc:spChg chg="add del">
          <ac:chgData name="Ivan Zavala" userId="058716458f264bdb" providerId="LiveId" clId="{24F32167-3160-40FC-BEBC-7D44956EE2A9}" dt="2025-07-10T08:50:04.565" v="32247" actId="26606"/>
          <ac:spMkLst>
            <pc:docMk/>
            <pc:sldMk cId="1701338736" sldId="320"/>
            <ac:spMk id="12" creationId="{A2AABEFD-D737-4E9B-A997-1C1507F5237F}"/>
          </ac:spMkLst>
        </pc:spChg>
        <pc:picChg chg="add mod ord">
          <ac:chgData name="Ivan Zavala" userId="058716458f264bdb" providerId="LiveId" clId="{24F32167-3160-40FC-BEBC-7D44956EE2A9}" dt="2025-07-10T08:50:04.565" v="32247" actId="26606"/>
          <ac:picMkLst>
            <pc:docMk/>
            <pc:sldMk cId="1701338736" sldId="320"/>
            <ac:picMk id="4" creationId="{8ED16D1E-7CFF-2AE4-E79C-124057532CB8}"/>
          </ac:picMkLst>
        </pc:picChg>
        <pc:picChg chg="add mod ord">
          <ac:chgData name="Ivan Zavala" userId="058716458f264bdb" providerId="LiveId" clId="{24F32167-3160-40FC-BEBC-7D44956EE2A9}" dt="2025-07-10T08:50:04.565" v="32247" actId="26606"/>
          <ac:picMkLst>
            <pc:docMk/>
            <pc:sldMk cId="1701338736" sldId="320"/>
            <ac:picMk id="5" creationId="{FA8B4E5B-0523-0200-C05F-3288CE2CD72C}"/>
          </ac:picMkLst>
        </pc:picChg>
      </pc:sldChg>
      <pc:sldChg chg="addSp modSp new mod setBg">
        <pc:chgData name="Ivan Zavala" userId="058716458f264bdb" providerId="LiveId" clId="{24F32167-3160-40FC-BEBC-7D44956EE2A9}" dt="2025-07-10T08:43:08.232" v="32055" actId="26606"/>
        <pc:sldMkLst>
          <pc:docMk/>
          <pc:sldMk cId="2039643000" sldId="321"/>
        </pc:sldMkLst>
        <pc:spChg chg="mod">
          <ac:chgData name="Ivan Zavala" userId="058716458f264bdb" providerId="LiveId" clId="{24F32167-3160-40FC-BEBC-7D44956EE2A9}" dt="2025-07-10T08:43:08.232" v="32055" actId="26606"/>
          <ac:spMkLst>
            <pc:docMk/>
            <pc:sldMk cId="2039643000" sldId="321"/>
            <ac:spMk id="2" creationId="{658667F6-0720-299C-F815-020FE653376C}"/>
          </ac:spMkLst>
        </pc:spChg>
        <pc:spChg chg="mod ord">
          <ac:chgData name="Ivan Zavala" userId="058716458f264bdb" providerId="LiveId" clId="{24F32167-3160-40FC-BEBC-7D44956EE2A9}" dt="2025-07-10T08:43:08.232" v="32055" actId="26606"/>
          <ac:spMkLst>
            <pc:docMk/>
            <pc:sldMk cId="2039643000" sldId="321"/>
            <ac:spMk id="3" creationId="{B659BBDE-788B-0B4E-AC16-FE36EEBB60E8}"/>
          </ac:spMkLst>
        </pc:spChg>
        <pc:picChg chg="add mod">
          <ac:chgData name="Ivan Zavala" userId="058716458f264bdb" providerId="LiveId" clId="{24F32167-3160-40FC-BEBC-7D44956EE2A9}" dt="2025-07-10T08:43:08.232" v="32055" actId="26606"/>
          <ac:picMkLst>
            <pc:docMk/>
            <pc:sldMk cId="2039643000" sldId="321"/>
            <ac:picMk id="4" creationId="{6E24142F-5854-5373-D45F-372C1FEA900D}"/>
          </ac:picMkLst>
        </pc:picChg>
      </pc:sldChg>
      <pc:sldChg chg="modSp new mod">
        <pc:chgData name="Ivan Zavala" userId="058716458f264bdb" providerId="LiveId" clId="{24F32167-3160-40FC-BEBC-7D44956EE2A9}" dt="2025-07-10T08:16:46.094" v="31267" actId="20577"/>
        <pc:sldMkLst>
          <pc:docMk/>
          <pc:sldMk cId="3144004110" sldId="322"/>
        </pc:sldMkLst>
        <pc:spChg chg="mod">
          <ac:chgData name="Ivan Zavala" userId="058716458f264bdb" providerId="LiveId" clId="{24F32167-3160-40FC-BEBC-7D44956EE2A9}" dt="2025-07-10T08:08:47.189" v="30981" actId="20577"/>
          <ac:spMkLst>
            <pc:docMk/>
            <pc:sldMk cId="3144004110" sldId="322"/>
            <ac:spMk id="2" creationId="{71A726FD-FFDD-4C54-7CFA-3C52DF23AACE}"/>
          </ac:spMkLst>
        </pc:spChg>
        <pc:spChg chg="mod">
          <ac:chgData name="Ivan Zavala" userId="058716458f264bdb" providerId="LiveId" clId="{24F32167-3160-40FC-BEBC-7D44956EE2A9}" dt="2025-07-10T08:16:46.094" v="31267" actId="20577"/>
          <ac:spMkLst>
            <pc:docMk/>
            <pc:sldMk cId="3144004110" sldId="322"/>
            <ac:spMk id="3" creationId="{1BBA1B9E-4CE0-AB6A-5DCC-1CA6FE122188}"/>
          </ac:spMkLst>
        </pc:spChg>
      </pc:sldChg>
      <pc:sldChg chg="modSp new mod">
        <pc:chgData name="Ivan Zavala" userId="058716458f264bdb" providerId="LiveId" clId="{24F32167-3160-40FC-BEBC-7D44956EE2A9}" dt="2025-07-10T08:24:15.875" v="31704" actId="20577"/>
        <pc:sldMkLst>
          <pc:docMk/>
          <pc:sldMk cId="595910768" sldId="323"/>
        </pc:sldMkLst>
        <pc:spChg chg="mod">
          <ac:chgData name="Ivan Zavala" userId="058716458f264bdb" providerId="LiveId" clId="{24F32167-3160-40FC-BEBC-7D44956EE2A9}" dt="2025-07-10T08:17:10.845" v="31290"/>
          <ac:spMkLst>
            <pc:docMk/>
            <pc:sldMk cId="595910768" sldId="323"/>
            <ac:spMk id="2" creationId="{D10815DE-3484-51AB-B3D3-F4CCDB0469DA}"/>
          </ac:spMkLst>
        </pc:spChg>
        <pc:spChg chg="mod">
          <ac:chgData name="Ivan Zavala" userId="058716458f264bdb" providerId="LiveId" clId="{24F32167-3160-40FC-BEBC-7D44956EE2A9}" dt="2025-07-10T08:24:15.875" v="31704" actId="20577"/>
          <ac:spMkLst>
            <pc:docMk/>
            <pc:sldMk cId="595910768" sldId="323"/>
            <ac:spMk id="3" creationId="{025E1EAF-CC0E-1F05-7967-B22C2650AD8F}"/>
          </ac:spMkLst>
        </pc:spChg>
      </pc:sldChg>
      <pc:sldChg chg="modSp new mod">
        <pc:chgData name="Ivan Zavala" userId="058716458f264bdb" providerId="LiveId" clId="{24F32167-3160-40FC-BEBC-7D44956EE2A9}" dt="2025-07-10T08:26:46.368" v="31820" actId="27636"/>
        <pc:sldMkLst>
          <pc:docMk/>
          <pc:sldMk cId="3255875111" sldId="324"/>
        </pc:sldMkLst>
        <pc:spChg chg="mod">
          <ac:chgData name="Ivan Zavala" userId="058716458f264bdb" providerId="LiveId" clId="{24F32167-3160-40FC-BEBC-7D44956EE2A9}" dt="2025-07-10T08:25:02.230" v="31730" actId="20577"/>
          <ac:spMkLst>
            <pc:docMk/>
            <pc:sldMk cId="3255875111" sldId="324"/>
            <ac:spMk id="2" creationId="{60749CAE-CA2F-713E-4ABF-3E2A3A995029}"/>
          </ac:spMkLst>
        </pc:spChg>
        <pc:spChg chg="mod">
          <ac:chgData name="Ivan Zavala" userId="058716458f264bdb" providerId="LiveId" clId="{24F32167-3160-40FC-BEBC-7D44956EE2A9}" dt="2025-07-10T08:26:46.368" v="31820" actId="27636"/>
          <ac:spMkLst>
            <pc:docMk/>
            <pc:sldMk cId="3255875111" sldId="324"/>
            <ac:spMk id="3" creationId="{8732EFE8-D988-182E-FFC7-C235F4CB246F}"/>
          </ac:spMkLst>
        </pc:spChg>
      </pc:sldChg>
      <pc:sldChg chg="modSp new mod">
        <pc:chgData name="Ivan Zavala" userId="058716458f264bdb" providerId="LiveId" clId="{24F32167-3160-40FC-BEBC-7D44956EE2A9}" dt="2025-07-10T08:28:35.598" v="31891" actId="20577"/>
        <pc:sldMkLst>
          <pc:docMk/>
          <pc:sldMk cId="3946672367" sldId="325"/>
        </pc:sldMkLst>
        <pc:spChg chg="mod">
          <ac:chgData name="Ivan Zavala" userId="058716458f264bdb" providerId="LiveId" clId="{24F32167-3160-40FC-BEBC-7D44956EE2A9}" dt="2025-07-10T08:27:47.610" v="31864" actId="20577"/>
          <ac:spMkLst>
            <pc:docMk/>
            <pc:sldMk cId="3946672367" sldId="325"/>
            <ac:spMk id="2" creationId="{0D720D22-990C-B816-9B42-7517E8293C40}"/>
          </ac:spMkLst>
        </pc:spChg>
        <pc:spChg chg="mod">
          <ac:chgData name="Ivan Zavala" userId="058716458f264bdb" providerId="LiveId" clId="{24F32167-3160-40FC-BEBC-7D44956EE2A9}" dt="2025-07-10T08:28:35.598" v="31891" actId="20577"/>
          <ac:spMkLst>
            <pc:docMk/>
            <pc:sldMk cId="3946672367" sldId="325"/>
            <ac:spMk id="3" creationId="{044E76A9-80F5-037B-D010-79DE8A09D9A5}"/>
          </ac:spMkLst>
        </pc:spChg>
      </pc:sldChg>
      <pc:sldChg chg="new del">
        <pc:chgData name="Ivan Zavala" userId="058716458f264bdb" providerId="LiveId" clId="{24F32167-3160-40FC-BEBC-7D44956EE2A9}" dt="2025-08-06T03:01:21.412" v="32264" actId="2696"/>
        <pc:sldMkLst>
          <pc:docMk/>
          <pc:sldMk cId="2005262310" sldId="32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C128FA71-3A18-48C0-980F-4B68F7F63042}" type="datetime1">
              <a:rPr lang="en-US" smtClean="0"/>
              <a:t>8/4/2025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479786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4EDB3-C0E8-45F8-9E1D-1B6C8D1880C0}" type="datetime1">
              <a:rPr lang="en-US" smtClean="0"/>
              <a:t>8/4/2025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4728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0EC4B-54ED-4041-B552-9BA760FA3DBA}" type="datetime1">
              <a:rPr lang="en-US" smtClean="0"/>
              <a:t>8/4/2025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57804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C1210E-201E-4473-82AC-2466F5386C38}" type="datetime1">
              <a:rPr lang="en-US" smtClean="0"/>
              <a:t>8/4/2025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4103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EA198-6CAB-4B8F-B93F-1F9C8C4B6CE7}" type="datetime1">
              <a:rPr lang="en-US" smtClean="0"/>
              <a:t>8/4/2025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27423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06041F-4525-44D5-AA4F-332294BF1F56}" type="datetime1">
              <a:rPr lang="en-US" smtClean="0"/>
              <a:t>8/4/2025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11686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557091-BBDF-4EB9-BA6B-2BB67AC4FC0F}" type="datetime1">
              <a:rPr lang="en-US" smtClean="0"/>
              <a:t>8/4/2025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31749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6B226B-77A6-410C-9796-083F278E0125}" type="datetime1">
              <a:rPr lang="en-US" smtClean="0"/>
              <a:t>8/4/2025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87955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A578B-D289-4C40-8593-3D356C49DA58}" type="datetime1">
              <a:rPr lang="en-US" smtClean="0"/>
              <a:t>8/4/2025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18073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713DFAE3-14DB-48A7-A80F-80DDB072CE3D}" type="datetime1">
              <a:rPr lang="en-US" smtClean="0"/>
              <a:t>8/4/2025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130423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92C5EAEF-6478-4102-8F5D-A5FE9FC97ACB}" type="datetime1">
              <a:rPr lang="en-US" smtClean="0"/>
              <a:t>8/4/2025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66825717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7F45AC6-C491-4585-A584-9CE2AF7D5500}" type="datetime1">
              <a:rPr lang="en-US" smtClean="0"/>
              <a:t>8/4/2025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72299042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C6EDEBB9-8437-4875-ABEA-0AEDE2C9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 y="0"/>
            <a:ext cx="12202287" cy="6858000"/>
          </a:xfrm>
          <a:prstGeom prst="rect">
            <a:avLst/>
          </a:prstGeom>
          <a:solidFill>
            <a:srgbClr val="2F5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B4E3C3-D420-0DAC-E072-D3216BE1B88B}"/>
              </a:ext>
            </a:extLst>
          </p:cNvPr>
          <p:cNvSpPr>
            <a:spLocks noGrp="1"/>
          </p:cNvSpPr>
          <p:nvPr>
            <p:ph type="ctrTitle"/>
          </p:nvPr>
        </p:nvSpPr>
        <p:spPr>
          <a:xfrm>
            <a:off x="7933038" y="770467"/>
            <a:ext cx="3740270" cy="3352800"/>
          </a:xfrm>
        </p:spPr>
        <p:txBody>
          <a:bodyPr>
            <a:normAutofit/>
          </a:bodyPr>
          <a:lstStyle/>
          <a:p>
            <a:r>
              <a:rPr lang="en-US" sz="4600"/>
              <a:t>Lupus Erythematosus &amp; Sjögren Syndrome</a:t>
            </a:r>
          </a:p>
        </p:txBody>
      </p:sp>
      <p:sp>
        <p:nvSpPr>
          <p:cNvPr id="3" name="Subtitle 2">
            <a:extLst>
              <a:ext uri="{FF2B5EF4-FFF2-40B4-BE49-F238E27FC236}">
                <a16:creationId xmlns:a16="http://schemas.microsoft.com/office/drawing/2014/main" id="{A982DCCF-E534-8F76-26B3-978EF91C0A63}"/>
              </a:ext>
            </a:extLst>
          </p:cNvPr>
          <p:cNvSpPr>
            <a:spLocks noGrp="1"/>
          </p:cNvSpPr>
          <p:nvPr>
            <p:ph type="subTitle" idx="1"/>
          </p:nvPr>
        </p:nvSpPr>
        <p:spPr>
          <a:xfrm>
            <a:off x="7933038" y="4206876"/>
            <a:ext cx="3660084" cy="1645920"/>
          </a:xfrm>
        </p:spPr>
        <p:txBody>
          <a:bodyPr>
            <a:normAutofit/>
          </a:bodyPr>
          <a:lstStyle/>
          <a:p>
            <a:r>
              <a:rPr lang="en-US" sz="1800">
                <a:solidFill>
                  <a:srgbClr val="FFFFFF"/>
                </a:solidFill>
              </a:rPr>
              <a:t>Autoimmune Series Part 2</a:t>
            </a:r>
          </a:p>
          <a:p>
            <a:r>
              <a:rPr lang="en-US" sz="1800">
                <a:solidFill>
                  <a:srgbClr val="FFFFFF"/>
                </a:solidFill>
              </a:rPr>
              <a:t>By</a:t>
            </a:r>
          </a:p>
          <a:p>
            <a:r>
              <a:rPr lang="en-US" sz="1800">
                <a:solidFill>
                  <a:srgbClr val="FFFFFF"/>
                </a:solidFill>
              </a:rPr>
              <a:t>Ivan Zavala L.Ac, DCCM</a:t>
            </a:r>
          </a:p>
        </p:txBody>
      </p:sp>
      <p:pic>
        <p:nvPicPr>
          <p:cNvPr id="19" name="Picture 18">
            <a:extLst>
              <a:ext uri="{FF2B5EF4-FFF2-40B4-BE49-F238E27FC236}">
                <a16:creationId xmlns:a16="http://schemas.microsoft.com/office/drawing/2014/main" id="{FAB47A9E-6874-88B7-D894-8CE1C74A8C47}"/>
              </a:ext>
            </a:extLst>
          </p:cNvPr>
          <p:cNvPicPr>
            <a:picLocks noChangeAspect="1"/>
          </p:cNvPicPr>
          <p:nvPr/>
        </p:nvPicPr>
        <p:blipFill>
          <a:blip r:embed="rId2"/>
          <a:srcRect l="20348" r="6143" b="-1"/>
          <a:stretch>
            <a:fillRect/>
          </a:stretch>
        </p:blipFill>
        <p:spPr>
          <a:xfrm>
            <a:off x="-10287" y="10"/>
            <a:ext cx="7552267" cy="6857990"/>
          </a:xfrm>
          <a:prstGeom prst="rect">
            <a:avLst/>
          </a:prstGeom>
        </p:spPr>
      </p:pic>
    </p:spTree>
    <p:extLst>
      <p:ext uri="{BB962C8B-B14F-4D97-AF65-F5344CB8AC3E}">
        <p14:creationId xmlns:p14="http://schemas.microsoft.com/office/powerpoint/2010/main" val="1179922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0C824-DE06-920A-5204-BDABCB98BED3}"/>
              </a:ext>
            </a:extLst>
          </p:cNvPr>
          <p:cNvSpPr>
            <a:spLocks noGrp="1"/>
          </p:cNvSpPr>
          <p:nvPr>
            <p:ph type="title"/>
          </p:nvPr>
        </p:nvSpPr>
        <p:spPr>
          <a:xfrm>
            <a:off x="657225" y="499533"/>
            <a:ext cx="7115176" cy="1658198"/>
          </a:xfrm>
        </p:spPr>
        <p:txBody>
          <a:bodyPr>
            <a:normAutofit/>
          </a:bodyPr>
          <a:lstStyle/>
          <a:p>
            <a:r>
              <a:rPr lang="en-US" dirty="0" err="1"/>
              <a:t>Nosological</a:t>
            </a:r>
            <a:r>
              <a:rPr lang="en-US" dirty="0"/>
              <a:t> classification</a:t>
            </a:r>
          </a:p>
        </p:txBody>
      </p:sp>
      <p:sp>
        <p:nvSpPr>
          <p:cNvPr id="3" name="Content Placeholder 2">
            <a:extLst>
              <a:ext uri="{FF2B5EF4-FFF2-40B4-BE49-F238E27FC236}">
                <a16:creationId xmlns:a16="http://schemas.microsoft.com/office/drawing/2014/main" id="{9FCA1E2E-1DEA-AADD-5E7D-300C3B57403F}"/>
              </a:ext>
            </a:extLst>
          </p:cNvPr>
          <p:cNvSpPr>
            <a:spLocks noGrp="1"/>
          </p:cNvSpPr>
          <p:nvPr>
            <p:ph idx="1"/>
          </p:nvPr>
        </p:nvSpPr>
        <p:spPr>
          <a:xfrm>
            <a:off x="676656" y="2011680"/>
            <a:ext cx="6877083" cy="3766185"/>
          </a:xfrm>
        </p:spPr>
        <p:txBody>
          <a:bodyPr>
            <a:noAutofit/>
          </a:bodyPr>
          <a:lstStyle/>
          <a:p>
            <a:r>
              <a:rPr lang="en-US" sz="1400" dirty="0"/>
              <a:t>Lupus and Sjogren‘s can both be seen as Fu Xie </a:t>
            </a:r>
            <a:r>
              <a:rPr lang="zh-CN" altLang="en-US" sz="1400" dirty="0"/>
              <a:t>伏邪 </a:t>
            </a:r>
            <a:r>
              <a:rPr lang="en-US" altLang="zh-CN" sz="1400" dirty="0"/>
              <a:t>(Latent pathogens).  Fu </a:t>
            </a:r>
            <a:r>
              <a:rPr lang="en-US" altLang="zh-CN" sz="1400" dirty="0" err="1"/>
              <a:t>xie</a:t>
            </a:r>
            <a:r>
              <a:rPr lang="en-US" altLang="zh-CN" sz="1400" dirty="0"/>
              <a:t> theoretical basis was heavily outlined in the First Autoimmune course “R.A. and Fibromyalgia”. For Lupus, there is often a discussion on </a:t>
            </a:r>
            <a:r>
              <a:rPr lang="zh-CN" altLang="en-US" sz="1400" dirty="0"/>
              <a:t>暑邪 </a:t>
            </a:r>
            <a:r>
              <a:rPr lang="en-US" altLang="zh-CN" sz="1400" dirty="0" err="1"/>
              <a:t>Shǔ</a:t>
            </a:r>
            <a:r>
              <a:rPr lang="en-US" altLang="zh-CN" sz="1400" dirty="0"/>
              <a:t> </a:t>
            </a:r>
            <a:r>
              <a:rPr lang="en-US" altLang="zh-CN" sz="1400" dirty="0" err="1"/>
              <a:t>xié</a:t>
            </a:r>
            <a:r>
              <a:rPr lang="en-US" altLang="zh-CN" sz="1400" dirty="0"/>
              <a:t>/ Latent </a:t>
            </a:r>
            <a:r>
              <a:rPr lang="en-US" altLang="zh-CN" sz="1400" dirty="0" err="1"/>
              <a:t>Summerheat</a:t>
            </a:r>
            <a:r>
              <a:rPr lang="en-US" altLang="zh-CN" sz="1400" dirty="0"/>
              <a:t> evil</a:t>
            </a:r>
          </a:p>
          <a:p>
            <a:pPr marL="0" indent="0">
              <a:buNone/>
            </a:pPr>
            <a:r>
              <a:rPr lang="en-US" altLang="zh-CN" sz="1400" dirty="0"/>
              <a:t>Lupus traditional classifications are </a:t>
            </a:r>
            <a:r>
              <a:rPr lang="zh-CN" altLang="en-US" sz="1400" dirty="0"/>
              <a:t>蝴蝶瘡 </a:t>
            </a:r>
            <a:r>
              <a:rPr lang="en-US" altLang="zh-CN" sz="1400" dirty="0"/>
              <a:t>(</a:t>
            </a:r>
            <a:r>
              <a:rPr lang="en-US" altLang="zh-CN" sz="1400" dirty="0" err="1"/>
              <a:t>Húdié</a:t>
            </a:r>
            <a:r>
              <a:rPr lang="en-US" altLang="zh-CN" sz="1400" dirty="0"/>
              <a:t> </a:t>
            </a:r>
            <a:r>
              <a:rPr lang="en-US" altLang="zh-CN" sz="1400" dirty="0" err="1"/>
              <a:t>Chuāng</a:t>
            </a:r>
            <a:r>
              <a:rPr lang="en-US" altLang="zh-CN" sz="1400" dirty="0"/>
              <a:t>) and Red butterfly sores </a:t>
            </a:r>
            <a:r>
              <a:rPr lang="zh-CN" altLang="en-US" sz="1400" dirty="0"/>
              <a:t>紅蝴蝶瘡 </a:t>
            </a:r>
            <a:r>
              <a:rPr lang="en-US" altLang="zh-CN" sz="1400" dirty="0"/>
              <a:t>(Hóng </a:t>
            </a:r>
            <a:r>
              <a:rPr lang="en-US" altLang="zh-CN" sz="1400" dirty="0" err="1"/>
              <a:t>Húdié</a:t>
            </a:r>
            <a:r>
              <a:rPr lang="en-US" altLang="zh-CN" sz="1400" dirty="0"/>
              <a:t> </a:t>
            </a:r>
            <a:r>
              <a:rPr lang="en-US" altLang="zh-CN" sz="1400" dirty="0" err="1"/>
              <a:t>Chuāng</a:t>
            </a:r>
            <a:r>
              <a:rPr lang="en-US" altLang="zh-CN" sz="1400" dirty="0"/>
              <a:t>) </a:t>
            </a:r>
          </a:p>
          <a:p>
            <a:pPr marL="0" indent="0">
              <a:buNone/>
            </a:pPr>
            <a:r>
              <a:rPr lang="en-US" altLang="zh-CN" sz="1400" dirty="0"/>
              <a:t>Related Classical Disease Names and Concepts: (Many of these are first outlined in the Jīn Guì </a:t>
            </a:r>
            <a:r>
              <a:rPr lang="en-US" altLang="zh-CN" sz="1400" dirty="0" err="1"/>
              <a:t>Yào</a:t>
            </a:r>
            <a:r>
              <a:rPr lang="en-US" altLang="zh-CN" sz="1400" dirty="0"/>
              <a:t> </a:t>
            </a:r>
            <a:r>
              <a:rPr lang="en-US" altLang="zh-CN" sz="1400" dirty="0" err="1"/>
              <a:t>Lüè</a:t>
            </a:r>
            <a:r>
              <a:rPr lang="en-US" altLang="zh-CN" sz="1400" dirty="0"/>
              <a:t> </a:t>
            </a:r>
            <a:r>
              <a:rPr lang="zh-CN" altLang="en-US" sz="1400" dirty="0"/>
              <a:t>金匱要略</a:t>
            </a:r>
            <a:r>
              <a:rPr lang="en-US" altLang="zh-CN" sz="1400" dirty="0"/>
              <a:t>)</a:t>
            </a:r>
          </a:p>
          <a:p>
            <a:pPr marL="0" indent="0">
              <a:buNone/>
            </a:pPr>
            <a:r>
              <a:rPr lang="zh-CN" altLang="en-US" sz="1400" dirty="0"/>
              <a:t>瘧 </a:t>
            </a:r>
            <a:r>
              <a:rPr lang="en-US" altLang="zh-CN" sz="1400" dirty="0"/>
              <a:t>(</a:t>
            </a:r>
            <a:r>
              <a:rPr lang="en-US" altLang="zh-CN" sz="1400" dirty="0" err="1"/>
              <a:t>Nüè</a:t>
            </a:r>
            <a:r>
              <a:rPr lang="en-US" altLang="zh-CN" sz="1400" dirty="0"/>
              <a:t>) – Intermittent fevers/ Malaria-like disorders (recurring fever patterns, possible analogy to autoimmune flares)</a:t>
            </a:r>
          </a:p>
          <a:p>
            <a:pPr marL="0" indent="0">
              <a:buNone/>
            </a:pPr>
            <a:r>
              <a:rPr lang="zh-CN" altLang="en-US" sz="1400" dirty="0"/>
              <a:t>陰陽毒 </a:t>
            </a:r>
            <a:r>
              <a:rPr lang="en-US" altLang="zh-CN" sz="1400" dirty="0"/>
              <a:t>(Yīn Yáng </a:t>
            </a:r>
            <a:r>
              <a:rPr lang="en-US" altLang="zh-CN" sz="1400" dirty="0" err="1"/>
              <a:t>Dú</a:t>
            </a:r>
            <a:r>
              <a:rPr lang="en-US" altLang="zh-CN" sz="1400" dirty="0"/>
              <a:t>) – Yin-Yang Toxin</a:t>
            </a:r>
          </a:p>
          <a:p>
            <a:pPr marL="0" indent="0">
              <a:buNone/>
            </a:pPr>
            <a:r>
              <a:rPr lang="zh-TW" altLang="en-US" sz="1400" dirty="0"/>
              <a:t>歷節病 </a:t>
            </a:r>
            <a:r>
              <a:rPr lang="en-US" altLang="zh-TW" sz="1400" dirty="0"/>
              <a:t>(</a:t>
            </a:r>
            <a:r>
              <a:rPr lang="en-US" altLang="zh-TW" sz="1400" dirty="0" err="1"/>
              <a:t>Lì</a:t>
            </a:r>
            <a:r>
              <a:rPr lang="en-US" altLang="zh-TW" sz="1400" dirty="0"/>
              <a:t> </a:t>
            </a:r>
            <a:r>
              <a:rPr lang="en-US" altLang="zh-TW" sz="1400" dirty="0" err="1"/>
              <a:t>Jié</a:t>
            </a:r>
            <a:r>
              <a:rPr lang="en-US" altLang="zh-TW" sz="1400" dirty="0"/>
              <a:t> </a:t>
            </a:r>
            <a:r>
              <a:rPr lang="en-US" altLang="zh-TW" sz="1400" dirty="0" err="1"/>
              <a:t>Bìng</a:t>
            </a:r>
            <a:r>
              <a:rPr lang="en-US" altLang="zh-TW" sz="1400" dirty="0"/>
              <a:t>) </a:t>
            </a:r>
            <a:r>
              <a:rPr lang="en-US" altLang="zh-CN" sz="1400" dirty="0"/>
              <a:t>– Digit Articulation Disease, which can be seen as a specific manifestation of </a:t>
            </a:r>
            <a:r>
              <a:rPr lang="zh-CN" altLang="en-US" sz="1400" dirty="0"/>
              <a:t>痺證 </a:t>
            </a:r>
            <a:r>
              <a:rPr lang="en-US" altLang="zh-CN" sz="1400" dirty="0"/>
              <a:t>(</a:t>
            </a:r>
            <a:r>
              <a:rPr lang="en-US" altLang="zh-CN" sz="1400" dirty="0" err="1"/>
              <a:t>Bì</a:t>
            </a:r>
            <a:r>
              <a:rPr lang="en-US" altLang="zh-CN" sz="1400" dirty="0"/>
              <a:t> Zhèng)</a:t>
            </a:r>
          </a:p>
          <a:p>
            <a:r>
              <a:rPr lang="zh-CN" altLang="en-US" sz="1400" dirty="0"/>
              <a:t>虛勞 </a:t>
            </a:r>
            <a:r>
              <a:rPr lang="en-US" altLang="zh-CN" sz="1400" dirty="0"/>
              <a:t>(</a:t>
            </a:r>
            <a:r>
              <a:rPr lang="en-US" altLang="zh-CN" sz="1400" dirty="0" err="1"/>
              <a:t>Xū</a:t>
            </a:r>
            <a:r>
              <a:rPr lang="en-US" altLang="zh-CN" sz="1400" dirty="0"/>
              <a:t> Láo) – Vacuity Taxation, which includes </a:t>
            </a:r>
            <a:r>
              <a:rPr lang="zh-CN" altLang="en-US" sz="1400" dirty="0"/>
              <a:t>骨蒸勞熱  </a:t>
            </a:r>
            <a:r>
              <a:rPr lang="en-US" altLang="zh-CN" sz="1400" dirty="0" err="1"/>
              <a:t>Gǔ</a:t>
            </a:r>
            <a:r>
              <a:rPr lang="en-US" altLang="zh-CN" sz="1400" dirty="0"/>
              <a:t> </a:t>
            </a:r>
            <a:r>
              <a:rPr lang="en-US" altLang="zh-CN" sz="1400" dirty="0" err="1"/>
              <a:t>zhēng</a:t>
            </a:r>
            <a:r>
              <a:rPr lang="en-US" altLang="zh-CN" sz="1400" dirty="0"/>
              <a:t> </a:t>
            </a:r>
            <a:r>
              <a:rPr lang="en-US" altLang="zh-CN" sz="1400" dirty="0" err="1"/>
              <a:t>láo</a:t>
            </a:r>
            <a:r>
              <a:rPr lang="en-US" altLang="zh-CN" sz="1400" dirty="0"/>
              <a:t> </a:t>
            </a:r>
            <a:r>
              <a:rPr lang="en-US" altLang="zh-CN" sz="1400" dirty="0" err="1"/>
              <a:t>rè</a:t>
            </a:r>
            <a:r>
              <a:rPr lang="en-US" altLang="zh-CN" sz="1400" dirty="0"/>
              <a:t>, Steaming bone vacuity fever, often characterized with Nighttime heat and morning coolness </a:t>
            </a:r>
            <a:r>
              <a:rPr lang="zh-CN" altLang="en-US" sz="1400" dirty="0"/>
              <a:t>夜熱早涼</a:t>
            </a:r>
            <a:r>
              <a:rPr lang="en-US" altLang="zh-CN" sz="1400" dirty="0" err="1"/>
              <a:t>Yè</a:t>
            </a:r>
            <a:r>
              <a:rPr lang="en-US" altLang="zh-CN" sz="1400" dirty="0"/>
              <a:t> </a:t>
            </a:r>
            <a:r>
              <a:rPr lang="en-US" altLang="zh-CN" sz="1400" dirty="0" err="1"/>
              <a:t>rè</a:t>
            </a:r>
            <a:r>
              <a:rPr lang="en-US" altLang="zh-CN" sz="1400" dirty="0"/>
              <a:t> </a:t>
            </a:r>
            <a:r>
              <a:rPr lang="en-US" altLang="zh-CN" sz="1400" dirty="0" err="1"/>
              <a:t>zǎo</a:t>
            </a:r>
            <a:r>
              <a:rPr lang="en-US" altLang="zh-CN" sz="1400" dirty="0"/>
              <a:t> </a:t>
            </a:r>
            <a:r>
              <a:rPr lang="en-US" altLang="zh-CN" sz="1400" dirty="0" err="1"/>
              <a:t>liáng</a:t>
            </a:r>
            <a:endParaRPr lang="en-US" altLang="zh-CN" sz="1400" dirty="0"/>
          </a:p>
        </p:txBody>
      </p:sp>
      <p:pic>
        <p:nvPicPr>
          <p:cNvPr id="4" name="Picture 3" descr="A black symbol with black lines&#10;&#10;AI-generated content may be incorrect.">
            <a:extLst>
              <a:ext uri="{FF2B5EF4-FFF2-40B4-BE49-F238E27FC236}">
                <a16:creationId xmlns:a16="http://schemas.microsoft.com/office/drawing/2014/main" id="{1B7C2EFB-5D2F-E7CA-8A51-7CD8CE21696D}"/>
              </a:ext>
            </a:extLst>
          </p:cNvPr>
          <p:cNvPicPr>
            <a:picLocks noChangeAspect="1"/>
          </p:cNvPicPr>
          <p:nvPr/>
        </p:nvPicPr>
        <p:blipFill>
          <a:blip r:embed="rId2"/>
          <a:srcRect t="21913" b="13053"/>
          <a:stretch>
            <a:fillRect/>
          </a:stretch>
        </p:blipFill>
        <p:spPr>
          <a:xfrm>
            <a:off x="8114537" y="1"/>
            <a:ext cx="4077463" cy="2651760"/>
          </a:xfrm>
          <a:prstGeom prst="rect">
            <a:avLst/>
          </a:prstGeom>
        </p:spPr>
      </p:pic>
      <p:pic>
        <p:nvPicPr>
          <p:cNvPr id="5" name="Picture 4" descr="A black symbol with white background&#10;&#10;AI-generated content may be incorrect.">
            <a:extLst>
              <a:ext uri="{FF2B5EF4-FFF2-40B4-BE49-F238E27FC236}">
                <a16:creationId xmlns:a16="http://schemas.microsoft.com/office/drawing/2014/main" id="{26A435E2-D7B0-E0B7-82DB-E5314732A620}"/>
              </a:ext>
            </a:extLst>
          </p:cNvPr>
          <p:cNvPicPr>
            <a:picLocks noChangeAspect="1"/>
          </p:cNvPicPr>
          <p:nvPr/>
        </p:nvPicPr>
        <p:blipFill>
          <a:blip r:embed="rId3"/>
          <a:srcRect t="787"/>
          <a:stretch>
            <a:fillRect/>
          </a:stretch>
        </p:blipFill>
        <p:spPr>
          <a:xfrm>
            <a:off x="8114537" y="2812626"/>
            <a:ext cx="4077463" cy="4045374"/>
          </a:xfrm>
          <a:prstGeom prst="rect">
            <a:avLst/>
          </a:prstGeom>
        </p:spPr>
      </p:pic>
    </p:spTree>
    <p:extLst>
      <p:ext uri="{BB962C8B-B14F-4D97-AF65-F5344CB8AC3E}">
        <p14:creationId xmlns:p14="http://schemas.microsoft.com/office/powerpoint/2010/main" val="1892665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2C8716-F84C-46D5-985C-2076A7345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D0CD41-AB10-CA81-41F6-0472592DC9BE}"/>
              </a:ext>
            </a:extLst>
          </p:cNvPr>
          <p:cNvSpPr>
            <a:spLocks noGrp="1"/>
          </p:cNvSpPr>
          <p:nvPr>
            <p:ph type="title"/>
          </p:nvPr>
        </p:nvSpPr>
        <p:spPr>
          <a:xfrm>
            <a:off x="657225" y="499533"/>
            <a:ext cx="6657975" cy="1658198"/>
          </a:xfrm>
        </p:spPr>
        <p:txBody>
          <a:bodyPr>
            <a:normAutofit/>
          </a:bodyPr>
          <a:lstStyle/>
          <a:p>
            <a:r>
              <a:rPr lang="en-US">
                <a:solidFill>
                  <a:srgbClr val="FFFFFF"/>
                </a:solidFill>
              </a:rPr>
              <a:t>TCM common etiologies</a:t>
            </a:r>
          </a:p>
        </p:txBody>
      </p:sp>
      <p:sp>
        <p:nvSpPr>
          <p:cNvPr id="3" name="Content Placeholder 2">
            <a:extLst>
              <a:ext uri="{FF2B5EF4-FFF2-40B4-BE49-F238E27FC236}">
                <a16:creationId xmlns:a16="http://schemas.microsoft.com/office/drawing/2014/main" id="{6111BDAA-3470-50F8-9EF2-596F0672F6A2}"/>
              </a:ext>
            </a:extLst>
          </p:cNvPr>
          <p:cNvSpPr>
            <a:spLocks noGrp="1"/>
          </p:cNvSpPr>
          <p:nvPr>
            <p:ph idx="1"/>
          </p:nvPr>
        </p:nvSpPr>
        <p:spPr>
          <a:xfrm>
            <a:off x="676657" y="2157730"/>
            <a:ext cx="6638543" cy="3718681"/>
          </a:xfrm>
        </p:spPr>
        <p:txBody>
          <a:bodyPr>
            <a:normAutofit/>
          </a:bodyPr>
          <a:lstStyle/>
          <a:p>
            <a:r>
              <a:rPr lang="en-US" altLang="zh-CN" sz="1700" dirty="0">
                <a:solidFill>
                  <a:srgbClr val="FFFFFF"/>
                </a:solidFill>
              </a:rPr>
              <a:t>Standard TCM often classifies the syndromes of SLE an </a:t>
            </a:r>
            <a:r>
              <a:rPr lang="en-US" altLang="zh-CN" sz="1700" dirty="0" err="1">
                <a:solidFill>
                  <a:srgbClr val="FFFFFF"/>
                </a:solidFill>
              </a:rPr>
              <a:t>Sjogrens</a:t>
            </a:r>
            <a:r>
              <a:rPr lang="en-US" altLang="zh-CN" sz="1700" dirty="0">
                <a:solidFill>
                  <a:srgbClr val="FFFFFF"/>
                </a:solidFill>
              </a:rPr>
              <a:t> as: </a:t>
            </a:r>
          </a:p>
          <a:p>
            <a:r>
              <a:rPr lang="zh-CN" altLang="en-US" sz="1700" dirty="0">
                <a:solidFill>
                  <a:srgbClr val="FFFFFF"/>
                </a:solidFill>
              </a:rPr>
              <a:t>熱毒症 </a:t>
            </a:r>
            <a:r>
              <a:rPr lang="en-US" altLang="zh-CN" sz="1700" dirty="0">
                <a:solidFill>
                  <a:srgbClr val="FFFFFF"/>
                </a:solidFill>
              </a:rPr>
              <a:t>(</a:t>
            </a:r>
            <a:r>
              <a:rPr lang="en-US" sz="1700" dirty="0" err="1">
                <a:solidFill>
                  <a:srgbClr val="FFFFFF"/>
                </a:solidFill>
              </a:rPr>
              <a:t>Rè</a:t>
            </a:r>
            <a:r>
              <a:rPr lang="en-US" sz="1700" dirty="0">
                <a:solidFill>
                  <a:srgbClr val="FFFFFF"/>
                </a:solidFill>
              </a:rPr>
              <a:t> </a:t>
            </a:r>
            <a:r>
              <a:rPr lang="en-US" sz="1700" dirty="0" err="1">
                <a:solidFill>
                  <a:srgbClr val="FFFFFF"/>
                </a:solidFill>
              </a:rPr>
              <a:t>Dú</a:t>
            </a:r>
            <a:r>
              <a:rPr lang="en-US" sz="1700" dirty="0">
                <a:solidFill>
                  <a:srgbClr val="FFFFFF"/>
                </a:solidFill>
              </a:rPr>
              <a:t> Zhèng) – Heat Toxin Syndrome </a:t>
            </a:r>
          </a:p>
          <a:p>
            <a:r>
              <a:rPr lang="zh-CN" altLang="en-US" sz="1700" dirty="0">
                <a:solidFill>
                  <a:srgbClr val="FFFFFF"/>
                </a:solidFill>
              </a:rPr>
              <a:t>陰虛旺火 </a:t>
            </a:r>
            <a:r>
              <a:rPr lang="en-US" altLang="zh-CN" sz="1700" dirty="0">
                <a:solidFill>
                  <a:srgbClr val="FFFFFF"/>
                </a:solidFill>
              </a:rPr>
              <a:t>(</a:t>
            </a:r>
            <a:r>
              <a:rPr lang="en-US" sz="1700" dirty="0">
                <a:solidFill>
                  <a:srgbClr val="FFFFFF"/>
                </a:solidFill>
              </a:rPr>
              <a:t>Yīn </a:t>
            </a:r>
            <a:r>
              <a:rPr lang="en-US" sz="1700" dirty="0" err="1">
                <a:solidFill>
                  <a:srgbClr val="FFFFFF"/>
                </a:solidFill>
              </a:rPr>
              <a:t>Xū</a:t>
            </a:r>
            <a:r>
              <a:rPr lang="en-US" sz="1700" dirty="0">
                <a:solidFill>
                  <a:srgbClr val="FFFFFF"/>
                </a:solidFill>
              </a:rPr>
              <a:t> </a:t>
            </a:r>
            <a:r>
              <a:rPr lang="en-US" sz="1700" dirty="0" err="1">
                <a:solidFill>
                  <a:srgbClr val="FFFFFF"/>
                </a:solidFill>
              </a:rPr>
              <a:t>Wàng</a:t>
            </a:r>
            <a:r>
              <a:rPr lang="en-US" sz="1700" dirty="0">
                <a:solidFill>
                  <a:srgbClr val="FFFFFF"/>
                </a:solidFill>
              </a:rPr>
              <a:t> </a:t>
            </a:r>
            <a:r>
              <a:rPr lang="en-US" sz="1700" dirty="0" err="1">
                <a:solidFill>
                  <a:srgbClr val="FFFFFF"/>
                </a:solidFill>
              </a:rPr>
              <a:t>Huǒ</a:t>
            </a:r>
            <a:r>
              <a:rPr lang="en-US" sz="1700" dirty="0">
                <a:solidFill>
                  <a:srgbClr val="FFFFFF"/>
                </a:solidFill>
              </a:rPr>
              <a:t>) – Yin Vacuity Hyperactive Fire (usually Liver and Kidney)</a:t>
            </a:r>
          </a:p>
          <a:p>
            <a:r>
              <a:rPr lang="zh-CN" altLang="en-US" sz="1700" dirty="0">
                <a:solidFill>
                  <a:srgbClr val="FFFFFF"/>
                </a:solidFill>
              </a:rPr>
              <a:t>燥證 </a:t>
            </a:r>
            <a:r>
              <a:rPr lang="en-US" altLang="zh-CN" sz="1700" dirty="0">
                <a:solidFill>
                  <a:srgbClr val="FFFFFF"/>
                </a:solidFill>
              </a:rPr>
              <a:t>(</a:t>
            </a:r>
            <a:r>
              <a:rPr lang="en-US" sz="1700" dirty="0" err="1">
                <a:solidFill>
                  <a:srgbClr val="FFFFFF"/>
                </a:solidFill>
              </a:rPr>
              <a:t>Zào</a:t>
            </a:r>
            <a:r>
              <a:rPr lang="en-US" sz="1700" dirty="0">
                <a:solidFill>
                  <a:srgbClr val="FFFFFF"/>
                </a:solidFill>
              </a:rPr>
              <a:t> Zhèng) – Dryness Syndrome</a:t>
            </a:r>
          </a:p>
          <a:p>
            <a:r>
              <a:rPr lang="en-US" sz="1700" dirty="0">
                <a:solidFill>
                  <a:srgbClr val="FFFFFF"/>
                </a:solidFill>
              </a:rPr>
              <a:t>"</a:t>
            </a:r>
            <a:r>
              <a:rPr lang="zh-CN" altLang="en-US" sz="1700" dirty="0">
                <a:solidFill>
                  <a:srgbClr val="FFFFFF"/>
                </a:solidFill>
              </a:rPr>
              <a:t>津液虧虛 </a:t>
            </a:r>
            <a:r>
              <a:rPr lang="en-US" altLang="zh-CN" sz="1700" dirty="0">
                <a:solidFill>
                  <a:srgbClr val="FFFFFF"/>
                </a:solidFill>
              </a:rPr>
              <a:t>(</a:t>
            </a:r>
            <a:r>
              <a:rPr lang="en-US" sz="1700" dirty="0">
                <a:solidFill>
                  <a:srgbClr val="FFFFFF"/>
                </a:solidFill>
              </a:rPr>
              <a:t>Jīn </a:t>
            </a:r>
            <a:r>
              <a:rPr lang="en-US" sz="1700" dirty="0" err="1">
                <a:solidFill>
                  <a:srgbClr val="FFFFFF"/>
                </a:solidFill>
              </a:rPr>
              <a:t>Yè</a:t>
            </a:r>
            <a:r>
              <a:rPr lang="en-US" sz="1700" dirty="0">
                <a:solidFill>
                  <a:srgbClr val="FFFFFF"/>
                </a:solidFill>
              </a:rPr>
              <a:t> </a:t>
            </a:r>
            <a:r>
              <a:rPr lang="en-US" sz="1700" dirty="0" err="1">
                <a:solidFill>
                  <a:srgbClr val="FFFFFF"/>
                </a:solidFill>
              </a:rPr>
              <a:t>Kuī</a:t>
            </a:r>
            <a:r>
              <a:rPr lang="en-US" sz="1700" dirty="0">
                <a:solidFill>
                  <a:srgbClr val="FFFFFF"/>
                </a:solidFill>
              </a:rPr>
              <a:t> </a:t>
            </a:r>
            <a:r>
              <a:rPr lang="en-US" sz="1700" dirty="0" err="1">
                <a:solidFill>
                  <a:srgbClr val="FFFFFF"/>
                </a:solidFill>
              </a:rPr>
              <a:t>Xū</a:t>
            </a:r>
            <a:r>
              <a:rPr lang="en-US" sz="1700" dirty="0">
                <a:solidFill>
                  <a:srgbClr val="FFFFFF"/>
                </a:solidFill>
              </a:rPr>
              <a:t>) – Depletion of Body Fluids</a:t>
            </a:r>
          </a:p>
          <a:p>
            <a:r>
              <a:rPr lang="zh-CN" altLang="en-US" sz="1700" dirty="0">
                <a:solidFill>
                  <a:srgbClr val="FFFFFF"/>
                </a:solidFill>
              </a:rPr>
              <a:t>陰虛燥熱 </a:t>
            </a:r>
            <a:r>
              <a:rPr lang="en-US" altLang="zh-CN" sz="1700" dirty="0">
                <a:solidFill>
                  <a:srgbClr val="FFFFFF"/>
                </a:solidFill>
              </a:rPr>
              <a:t>(</a:t>
            </a:r>
            <a:r>
              <a:rPr lang="en-US" sz="1700" dirty="0">
                <a:solidFill>
                  <a:srgbClr val="FFFFFF"/>
                </a:solidFill>
              </a:rPr>
              <a:t>Yīn </a:t>
            </a:r>
            <a:r>
              <a:rPr lang="en-US" sz="1700" dirty="0" err="1">
                <a:solidFill>
                  <a:srgbClr val="FFFFFF"/>
                </a:solidFill>
              </a:rPr>
              <a:t>Xū</a:t>
            </a:r>
            <a:r>
              <a:rPr lang="en-US" sz="1700" dirty="0">
                <a:solidFill>
                  <a:srgbClr val="FFFFFF"/>
                </a:solidFill>
              </a:rPr>
              <a:t> </a:t>
            </a:r>
            <a:r>
              <a:rPr lang="en-US" sz="1700" dirty="0" err="1">
                <a:solidFill>
                  <a:srgbClr val="FFFFFF"/>
                </a:solidFill>
              </a:rPr>
              <a:t>Zào</a:t>
            </a:r>
            <a:r>
              <a:rPr lang="en-US" sz="1700" dirty="0">
                <a:solidFill>
                  <a:srgbClr val="FFFFFF"/>
                </a:solidFill>
              </a:rPr>
              <a:t> </a:t>
            </a:r>
            <a:r>
              <a:rPr lang="en-US" sz="1700" dirty="0" err="1">
                <a:solidFill>
                  <a:srgbClr val="FFFFFF"/>
                </a:solidFill>
              </a:rPr>
              <a:t>Rè</a:t>
            </a:r>
            <a:r>
              <a:rPr lang="en-US" sz="1700" dirty="0">
                <a:solidFill>
                  <a:srgbClr val="FFFFFF"/>
                </a:solidFill>
              </a:rPr>
              <a:t>) – Yin vacuity Dry-Heat</a:t>
            </a:r>
          </a:p>
          <a:p>
            <a:pPr marL="0" indent="0">
              <a:buNone/>
            </a:pPr>
            <a:r>
              <a:rPr lang="en-US" sz="1700" dirty="0">
                <a:solidFill>
                  <a:srgbClr val="FFFFFF"/>
                </a:solidFill>
              </a:rPr>
              <a:t>While these are syndromes to consider, they are presuming Yang is stirring simply because of Yin vacuity, which then causes Yang predominance </a:t>
            </a:r>
            <a:r>
              <a:rPr lang="zh-CN" altLang="en-US" sz="1700" dirty="0">
                <a:solidFill>
                  <a:srgbClr val="FFFFFF"/>
                </a:solidFill>
              </a:rPr>
              <a:t>陰虛陽盛</a:t>
            </a:r>
            <a:r>
              <a:rPr lang="en-US" altLang="zh-CN" sz="1700" dirty="0">
                <a:solidFill>
                  <a:srgbClr val="FFFFFF"/>
                </a:solidFill>
              </a:rPr>
              <a:t>. But these conditions can also be due to Yang vacuity with Yin exuberance </a:t>
            </a:r>
            <a:r>
              <a:rPr lang="zh-CN" altLang="en-US" sz="1700" dirty="0">
                <a:solidFill>
                  <a:srgbClr val="FFFFFF"/>
                </a:solidFill>
              </a:rPr>
              <a:t>陽虛陰實</a:t>
            </a:r>
            <a:endParaRPr lang="en-US" altLang="zh-CN" sz="1700" dirty="0">
              <a:solidFill>
                <a:srgbClr val="FFFFFF"/>
              </a:solidFill>
            </a:endParaRPr>
          </a:p>
          <a:p>
            <a:pPr marL="0" indent="0">
              <a:buNone/>
            </a:pPr>
            <a:endParaRPr lang="en-US" sz="1700" dirty="0">
              <a:solidFill>
                <a:srgbClr val="FFFFFF"/>
              </a:solidFill>
            </a:endParaRPr>
          </a:p>
          <a:p>
            <a:endParaRPr lang="en-US" sz="1700" dirty="0">
              <a:solidFill>
                <a:srgbClr val="FFFFFF"/>
              </a:solidFill>
            </a:endParaRPr>
          </a:p>
        </p:txBody>
      </p:sp>
      <p:sp>
        <p:nvSpPr>
          <p:cNvPr id="18" name="Rectangle 17">
            <a:extLst>
              <a:ext uri="{FF2B5EF4-FFF2-40B4-BE49-F238E27FC236}">
                <a16:creationId xmlns:a16="http://schemas.microsoft.com/office/drawing/2014/main" id="{A2AABEFD-D737-4E9B-A997-1C1507F52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764553C-B426-692F-D9B1-7912EE2A7AC2}"/>
              </a:ext>
            </a:extLst>
          </p:cNvPr>
          <p:cNvPicPr>
            <a:picLocks noChangeAspect="1"/>
          </p:cNvPicPr>
          <p:nvPr/>
        </p:nvPicPr>
        <p:blipFill>
          <a:blip r:embed="rId2"/>
          <a:stretch>
            <a:fillRect/>
          </a:stretch>
        </p:blipFill>
        <p:spPr>
          <a:xfrm>
            <a:off x="7877262" y="3871890"/>
            <a:ext cx="2983197" cy="3065805"/>
          </a:xfrm>
          <a:prstGeom prst="rect">
            <a:avLst/>
          </a:prstGeom>
        </p:spPr>
      </p:pic>
      <p:pic>
        <p:nvPicPr>
          <p:cNvPr id="5" name="Picture 4">
            <a:extLst>
              <a:ext uri="{FF2B5EF4-FFF2-40B4-BE49-F238E27FC236}">
                <a16:creationId xmlns:a16="http://schemas.microsoft.com/office/drawing/2014/main" id="{76743893-820D-5BD0-D6F3-C3E5CB3174E4}"/>
              </a:ext>
            </a:extLst>
          </p:cNvPr>
          <p:cNvPicPr>
            <a:picLocks noChangeAspect="1"/>
          </p:cNvPicPr>
          <p:nvPr/>
        </p:nvPicPr>
        <p:blipFill>
          <a:blip r:embed="rId3"/>
          <a:stretch>
            <a:fillRect/>
          </a:stretch>
        </p:blipFill>
        <p:spPr>
          <a:xfrm>
            <a:off x="7877262" y="746620"/>
            <a:ext cx="2642532" cy="2885813"/>
          </a:xfrm>
          <a:prstGeom prst="rect">
            <a:avLst/>
          </a:prstGeom>
        </p:spPr>
      </p:pic>
    </p:spTree>
    <p:extLst>
      <p:ext uri="{BB962C8B-B14F-4D97-AF65-F5344CB8AC3E}">
        <p14:creationId xmlns:p14="http://schemas.microsoft.com/office/powerpoint/2010/main" val="40015948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D876-81D7-F4BA-5C65-A8E6CDF90776}"/>
              </a:ext>
            </a:extLst>
          </p:cNvPr>
          <p:cNvSpPr>
            <a:spLocks noGrp="1"/>
          </p:cNvSpPr>
          <p:nvPr>
            <p:ph type="title"/>
          </p:nvPr>
        </p:nvSpPr>
        <p:spPr>
          <a:xfrm>
            <a:off x="642594" y="499533"/>
            <a:ext cx="10772775" cy="1658198"/>
          </a:xfrm>
        </p:spPr>
        <p:txBody>
          <a:bodyPr/>
          <a:lstStyle/>
          <a:p>
            <a:r>
              <a:rPr lang="en-US" dirty="0"/>
              <a:t>Qing </a:t>
            </a:r>
            <a:r>
              <a:rPr lang="en-US" dirty="0" err="1"/>
              <a:t>gu</a:t>
            </a:r>
            <a:r>
              <a:rPr lang="en-US" dirty="0"/>
              <a:t> </a:t>
            </a:r>
            <a:r>
              <a:rPr lang="en-US" dirty="0" err="1"/>
              <a:t>san</a:t>
            </a:r>
            <a:r>
              <a:rPr lang="en-US" dirty="0"/>
              <a:t> </a:t>
            </a:r>
            <a:r>
              <a:rPr lang="zh-CN" altLang="en-US" dirty="0"/>
              <a:t>清骨散 </a:t>
            </a:r>
            <a:r>
              <a:rPr lang="en-US" dirty="0"/>
              <a:t>and Qing Ying tang </a:t>
            </a:r>
            <a:r>
              <a:rPr lang="zh-CN" altLang="en-US" dirty="0"/>
              <a:t>清營湯</a:t>
            </a:r>
            <a:endParaRPr lang="en-US" dirty="0"/>
          </a:p>
        </p:txBody>
      </p:sp>
      <p:sp>
        <p:nvSpPr>
          <p:cNvPr id="3" name="Content Placeholder 2">
            <a:extLst>
              <a:ext uri="{FF2B5EF4-FFF2-40B4-BE49-F238E27FC236}">
                <a16:creationId xmlns:a16="http://schemas.microsoft.com/office/drawing/2014/main" id="{3EE72549-4E24-201E-7213-C31E0CF60BF6}"/>
              </a:ext>
            </a:extLst>
          </p:cNvPr>
          <p:cNvSpPr>
            <a:spLocks noGrp="1"/>
          </p:cNvSpPr>
          <p:nvPr>
            <p:ph idx="1"/>
          </p:nvPr>
        </p:nvSpPr>
        <p:spPr/>
        <p:txBody>
          <a:bodyPr>
            <a:normAutofit fontScale="92500" lnSpcReduction="20000"/>
          </a:bodyPr>
          <a:lstStyle/>
          <a:p>
            <a:r>
              <a:rPr lang="en-US" dirty="0"/>
              <a:t>These nutritive level formulas can often be combined with </a:t>
            </a:r>
            <a:r>
              <a:rPr lang="en-US" dirty="0" err="1"/>
              <a:t>Shaoyang</a:t>
            </a:r>
            <a:r>
              <a:rPr lang="en-US" dirty="0"/>
              <a:t> prescriptions</a:t>
            </a:r>
          </a:p>
          <a:p>
            <a:r>
              <a:rPr lang="en-US" dirty="0"/>
              <a:t>Qing </a:t>
            </a:r>
            <a:r>
              <a:rPr lang="en-US" dirty="0" err="1"/>
              <a:t>gu</a:t>
            </a:r>
            <a:r>
              <a:rPr lang="en-US" dirty="0"/>
              <a:t> </a:t>
            </a:r>
            <a:r>
              <a:rPr lang="en-US" dirty="0" err="1"/>
              <a:t>san</a:t>
            </a:r>
            <a:r>
              <a:rPr lang="en-US" dirty="0"/>
              <a:t> is for steaming bone, with a pattern of Yin effulgent heat </a:t>
            </a:r>
            <a:r>
              <a:rPr lang="zh-CN" altLang="en-US" dirty="0"/>
              <a:t>骨蒸勞热</a:t>
            </a:r>
            <a:r>
              <a:rPr lang="en-US" dirty="0"/>
              <a:t>, ingredients:</a:t>
            </a:r>
          </a:p>
          <a:p>
            <a:r>
              <a:rPr lang="en-US" dirty="0"/>
              <a:t> Yin chai hu, Hu </a:t>
            </a:r>
            <a:r>
              <a:rPr lang="en-US" dirty="0" err="1"/>
              <a:t>huang</a:t>
            </a:r>
            <a:r>
              <a:rPr lang="en-US" dirty="0"/>
              <a:t> </a:t>
            </a:r>
            <a:r>
              <a:rPr lang="en-US" dirty="0" err="1"/>
              <a:t>lian</a:t>
            </a:r>
            <a:r>
              <a:rPr lang="en-US" dirty="0"/>
              <a:t>, qin jiao, </a:t>
            </a:r>
            <a:r>
              <a:rPr lang="en-US" dirty="0" err="1"/>
              <a:t>bie</a:t>
            </a:r>
            <a:r>
              <a:rPr lang="en-US" dirty="0"/>
              <a:t> jia, di </a:t>
            </a:r>
            <a:r>
              <a:rPr lang="en-US" dirty="0" err="1"/>
              <a:t>gu</a:t>
            </a:r>
            <a:r>
              <a:rPr lang="en-US" dirty="0"/>
              <a:t> pi, qing hao, </a:t>
            </a:r>
            <a:r>
              <a:rPr lang="en-US" dirty="0" err="1"/>
              <a:t>zhi</a:t>
            </a:r>
            <a:r>
              <a:rPr lang="en-US" dirty="0"/>
              <a:t> mu, </a:t>
            </a:r>
            <a:r>
              <a:rPr lang="en-US" dirty="0" err="1"/>
              <a:t>gan</a:t>
            </a:r>
            <a:r>
              <a:rPr lang="en-US" dirty="0"/>
              <a:t> </a:t>
            </a:r>
            <a:r>
              <a:rPr lang="en-US" dirty="0" err="1"/>
              <a:t>cao</a:t>
            </a:r>
            <a:r>
              <a:rPr lang="en-US" dirty="0"/>
              <a:t> </a:t>
            </a:r>
          </a:p>
          <a:p>
            <a:r>
              <a:rPr lang="en-US" dirty="0"/>
              <a:t>Think of lymphomas, but also immune responses often exacerbate at night as they affect the blood layer and consume the yin </a:t>
            </a:r>
          </a:p>
          <a:p>
            <a:r>
              <a:rPr lang="en-US" dirty="0"/>
              <a:t>Qing ying tang: Shui </a:t>
            </a:r>
            <a:r>
              <a:rPr lang="en-US" dirty="0" err="1"/>
              <a:t>niu</a:t>
            </a:r>
            <a:r>
              <a:rPr lang="en-US" dirty="0"/>
              <a:t> jiao, Sheng di </a:t>
            </a:r>
            <a:r>
              <a:rPr lang="en-US" dirty="0" err="1"/>
              <a:t>huang</a:t>
            </a:r>
            <a:r>
              <a:rPr lang="en-US" dirty="0"/>
              <a:t>, Xuan </a:t>
            </a:r>
            <a:r>
              <a:rPr lang="en-US" dirty="0" err="1"/>
              <a:t>shen</a:t>
            </a:r>
            <a:r>
              <a:rPr lang="en-US" dirty="0"/>
              <a:t>, Jin yin </a:t>
            </a:r>
            <a:r>
              <a:rPr lang="en-US" dirty="0" err="1"/>
              <a:t>hua</a:t>
            </a:r>
            <a:r>
              <a:rPr lang="en-US" dirty="0"/>
              <a:t>, Lian </a:t>
            </a:r>
            <a:r>
              <a:rPr lang="en-US" dirty="0" err="1"/>
              <a:t>qiao</a:t>
            </a:r>
            <a:r>
              <a:rPr lang="en-US" dirty="0"/>
              <a:t>, Huang </a:t>
            </a:r>
            <a:r>
              <a:rPr lang="en-US" dirty="0" err="1"/>
              <a:t>lian</a:t>
            </a:r>
            <a:r>
              <a:rPr lang="en-US" dirty="0"/>
              <a:t>, dan </a:t>
            </a:r>
            <a:r>
              <a:rPr lang="en-US" dirty="0" err="1"/>
              <a:t>shen</a:t>
            </a:r>
            <a:r>
              <a:rPr lang="en-US" dirty="0"/>
              <a:t>, </a:t>
            </a:r>
            <a:r>
              <a:rPr lang="en-US" dirty="0" err="1"/>
              <a:t>mai</a:t>
            </a:r>
            <a:r>
              <a:rPr lang="en-US" dirty="0"/>
              <a:t> men dong, </a:t>
            </a:r>
            <a:r>
              <a:rPr lang="en-US" dirty="0" err="1"/>
              <a:t>zhu</a:t>
            </a:r>
            <a:r>
              <a:rPr lang="en-US" dirty="0"/>
              <a:t> ye </a:t>
            </a:r>
            <a:r>
              <a:rPr lang="en-US" dirty="0" err="1"/>
              <a:t>xin</a:t>
            </a:r>
            <a:endParaRPr lang="en-US" dirty="0"/>
          </a:p>
          <a:p>
            <a:r>
              <a:rPr lang="en-US" altLang="zh-TW" dirty="0"/>
              <a:t>Qing ying tang  treats warm disease where evil heat has transmitted into the Ying (nutritive level), the body fever worsens at night. The patient may be thirsty or not, occasionally having delirious speech, vexation and insomnia, possibly with faint macular rashes. The tongue is crimson and dry, and the pulse is thin and rapid.</a:t>
            </a:r>
            <a:r>
              <a:rPr lang="zh-TW" altLang="en-US" dirty="0"/>
              <a:t>溫病邪熱傳營，身熱夜甚，口渴或不渴，時有譫語，心煩不眠，或斑疹隱隱，舌絳而乾，脈細數</a:t>
            </a:r>
            <a:endParaRPr lang="en-US" altLang="zh-TW" dirty="0"/>
          </a:p>
        </p:txBody>
      </p:sp>
    </p:spTree>
    <p:extLst>
      <p:ext uri="{BB962C8B-B14F-4D97-AF65-F5344CB8AC3E}">
        <p14:creationId xmlns:p14="http://schemas.microsoft.com/office/powerpoint/2010/main" val="1053860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72528-2D61-B3E5-5EDB-613F00ECF788}"/>
              </a:ext>
            </a:extLst>
          </p:cNvPr>
          <p:cNvSpPr>
            <a:spLocks noGrp="1"/>
          </p:cNvSpPr>
          <p:nvPr>
            <p:ph type="title"/>
          </p:nvPr>
        </p:nvSpPr>
        <p:spPr>
          <a:xfrm>
            <a:off x="637660" y="338464"/>
            <a:ext cx="10772775" cy="1658198"/>
          </a:xfrm>
        </p:spPr>
        <p:txBody>
          <a:bodyPr>
            <a:normAutofit/>
          </a:bodyPr>
          <a:lstStyle/>
          <a:p>
            <a:r>
              <a:rPr lang="en-US" dirty="0"/>
              <a:t>Dai Yang </a:t>
            </a:r>
            <a:r>
              <a:rPr lang="zh-TW" altLang="en-US" dirty="0"/>
              <a:t>戴陽</a:t>
            </a:r>
            <a:r>
              <a:rPr lang="en-US" altLang="zh-TW" dirty="0"/>
              <a:t>/ Upcast Yang</a:t>
            </a:r>
            <a:br>
              <a:rPr lang="zh-TW" altLang="en-US" dirty="0"/>
            </a:br>
            <a:endParaRPr lang="en-US" dirty="0"/>
          </a:p>
        </p:txBody>
      </p:sp>
      <p:sp>
        <p:nvSpPr>
          <p:cNvPr id="3" name="Content Placeholder 2">
            <a:extLst>
              <a:ext uri="{FF2B5EF4-FFF2-40B4-BE49-F238E27FC236}">
                <a16:creationId xmlns:a16="http://schemas.microsoft.com/office/drawing/2014/main" id="{C5F39D5A-8BEA-334A-E4C4-BCA8F3850231}"/>
              </a:ext>
            </a:extLst>
          </p:cNvPr>
          <p:cNvSpPr>
            <a:spLocks noGrp="1"/>
          </p:cNvSpPr>
          <p:nvPr>
            <p:ph idx="1"/>
          </p:nvPr>
        </p:nvSpPr>
        <p:spPr>
          <a:xfrm>
            <a:off x="676656" y="2011680"/>
            <a:ext cx="6875611" cy="3766185"/>
          </a:xfrm>
        </p:spPr>
        <p:txBody>
          <a:bodyPr>
            <a:normAutofit/>
          </a:bodyPr>
          <a:lstStyle/>
          <a:p>
            <a:r>
              <a:rPr lang="en-US" sz="1300" dirty="0"/>
              <a:t>This often described as True cold with False heat. This person often has a “floating red” complexion with tidal reddening. This pattern corresponds to a Tong </a:t>
            </a:r>
            <a:r>
              <a:rPr lang="en-US" sz="1300" dirty="0" err="1"/>
              <a:t>mai</a:t>
            </a:r>
            <a:r>
              <a:rPr lang="en-US" sz="1300" dirty="0"/>
              <a:t> </a:t>
            </a:r>
            <a:r>
              <a:rPr lang="en-US" sz="1300" dirty="0" err="1"/>
              <a:t>si</a:t>
            </a:r>
            <a:r>
              <a:rPr lang="en-US" sz="1300" dirty="0"/>
              <a:t> </a:t>
            </a:r>
            <a:r>
              <a:rPr lang="en-US" sz="1300" dirty="0" err="1"/>
              <a:t>ni</a:t>
            </a:r>
            <a:r>
              <a:rPr lang="en-US" sz="1300" dirty="0"/>
              <a:t> tang or a Gan jiang fu zi tang </a:t>
            </a:r>
          </a:p>
          <a:p>
            <a:pPr marL="0" indent="0">
              <a:buNone/>
            </a:pPr>
            <a:r>
              <a:rPr lang="en-US" sz="1300" dirty="0"/>
              <a:t>The SHL states “After precipitation, and again sweat effusion, in the day there is vexation, agitation and inability to sleep, and at night there’s tranquility. There is no nausea, no thirst, and without an exterior syndrome. The pulse is deep and faint, the body without great heat, Gan jiang fu zi tang governs </a:t>
            </a:r>
            <a:r>
              <a:rPr lang="zh-TW" altLang="en-US" sz="1300" dirty="0"/>
              <a:t>下之後，復發汗，晝日煩躁不得眠，夜而安靜，不嘔不渴，無表證，脈沉微，身無大熱者，乾薑附子湯主之 </a:t>
            </a:r>
            <a:endParaRPr lang="en-US" altLang="zh-TW" sz="1300" dirty="0"/>
          </a:p>
          <a:p>
            <a:pPr marL="0" indent="0">
              <a:buNone/>
            </a:pPr>
            <a:r>
              <a:rPr lang="en-US" altLang="zh-TW" sz="1300" dirty="0"/>
              <a:t>Gan jiang fu zi tang: 1 liang of Gan jiang, and 1 piece of Sheng Fu zi, broken into  pieces) (</a:t>
            </a:r>
            <a:r>
              <a:rPr lang="zh-TW" altLang="en-US" sz="1300" dirty="0"/>
              <a:t>乾薑附子湯方：乾薑一兩，；附子一枚，生用，去皮，破八片</a:t>
            </a:r>
            <a:r>
              <a:rPr lang="en-US" altLang="zh-TW" sz="1300" dirty="0"/>
              <a:t>)</a:t>
            </a:r>
          </a:p>
          <a:p>
            <a:pPr marL="0" indent="0">
              <a:buNone/>
            </a:pPr>
            <a:r>
              <a:rPr lang="en-US" altLang="zh-CN" sz="1300" dirty="0"/>
              <a:t>In </a:t>
            </a:r>
            <a:r>
              <a:rPr lang="en-US" altLang="zh-CN" sz="1300" dirty="0" err="1"/>
              <a:t>Shaoyin</a:t>
            </a:r>
            <a:r>
              <a:rPr lang="en-US" altLang="zh-CN" sz="1300" dirty="0"/>
              <a:t> disease, there is diarrhea with clear grain, interior cold with exterior heat, the hands and feet with reversal cold, the pulse faint and on the verge of expiring. The body contrarily is without aversion to cold. The person’s facial complexion is red, sometimes there’s abdominal pain, sometimes dry retching, sometimes throat pain, sometimes the diarrhea stops, and when the pulse doesn’t come out, Tong </a:t>
            </a:r>
            <a:r>
              <a:rPr lang="en-US" altLang="zh-CN" sz="1300" dirty="0" err="1"/>
              <a:t>mai</a:t>
            </a:r>
            <a:r>
              <a:rPr lang="en-US" altLang="zh-CN" sz="1300" dirty="0"/>
              <a:t> </a:t>
            </a:r>
            <a:r>
              <a:rPr lang="en-US" altLang="zh-CN" sz="1300" dirty="0" err="1"/>
              <a:t>si</a:t>
            </a:r>
            <a:r>
              <a:rPr lang="en-US" altLang="zh-CN" sz="1300" dirty="0"/>
              <a:t> </a:t>
            </a:r>
            <a:r>
              <a:rPr lang="en-US" altLang="zh-CN" sz="1300" dirty="0" err="1"/>
              <a:t>ni</a:t>
            </a:r>
            <a:r>
              <a:rPr lang="en-US" altLang="zh-CN" sz="1300" dirty="0"/>
              <a:t> tang governs   </a:t>
            </a:r>
            <a:r>
              <a:rPr lang="zh-CN" altLang="en-US" sz="1300" dirty="0"/>
              <a:t>少陰病，下利清穀，裏寒外熱，手足厥逆，脈微欲絕，身反不惡寒，其人面赤色，或腹痛，或乾嘔，或咽痛，或利止，脈不出者，通脈四逆湯主之。</a:t>
            </a:r>
            <a:endParaRPr lang="en-US" altLang="zh-CN" sz="1300" dirty="0"/>
          </a:p>
          <a:p>
            <a:pPr marL="0" indent="0">
              <a:buNone/>
            </a:pPr>
            <a:r>
              <a:rPr lang="en-US" altLang="zh-CN" sz="1300" dirty="0"/>
              <a:t>In diarrhea with clear grain, with interior cold and exterior heat, there is sweat emerging and Jue-reversal, Tong </a:t>
            </a:r>
            <a:r>
              <a:rPr lang="en-US" altLang="zh-CN" sz="1300" dirty="0" err="1"/>
              <a:t>mai</a:t>
            </a:r>
            <a:r>
              <a:rPr lang="en-US" altLang="zh-CN" sz="1300" dirty="0"/>
              <a:t> </a:t>
            </a:r>
            <a:r>
              <a:rPr lang="en-US" altLang="zh-CN" sz="1300" dirty="0" err="1"/>
              <a:t>si</a:t>
            </a:r>
            <a:r>
              <a:rPr lang="en-US" altLang="zh-CN" sz="1300" dirty="0"/>
              <a:t> </a:t>
            </a:r>
            <a:r>
              <a:rPr lang="en-US" altLang="zh-CN" sz="1300" dirty="0" err="1"/>
              <a:t>ni</a:t>
            </a:r>
            <a:r>
              <a:rPr lang="en-US" altLang="zh-CN" sz="1300" dirty="0"/>
              <a:t> tang governs </a:t>
            </a:r>
            <a:r>
              <a:rPr lang="zh-CN" altLang="en-US" sz="1300" dirty="0"/>
              <a:t>下利清穀，裏寒外熱，汗出而厥者，通脈四逆湯主之。</a:t>
            </a:r>
            <a:endParaRPr lang="en-US" altLang="zh-TW" sz="1300" dirty="0"/>
          </a:p>
          <a:p>
            <a:pPr marL="0" indent="0">
              <a:buNone/>
            </a:pPr>
            <a:endParaRPr lang="en-US" sz="1300" dirty="0"/>
          </a:p>
        </p:txBody>
      </p:sp>
      <p:pic>
        <p:nvPicPr>
          <p:cNvPr id="4" name="Picture 3">
            <a:extLst>
              <a:ext uri="{FF2B5EF4-FFF2-40B4-BE49-F238E27FC236}">
                <a16:creationId xmlns:a16="http://schemas.microsoft.com/office/drawing/2014/main" id="{C023A44E-ADD5-1C47-63B4-45EB4D3F5BCF}"/>
              </a:ext>
            </a:extLst>
          </p:cNvPr>
          <p:cNvPicPr>
            <a:picLocks noChangeAspect="1"/>
          </p:cNvPicPr>
          <p:nvPr/>
        </p:nvPicPr>
        <p:blipFill>
          <a:blip r:embed="rId2"/>
          <a:stretch>
            <a:fillRect/>
          </a:stretch>
        </p:blipFill>
        <p:spPr>
          <a:xfrm>
            <a:off x="8026499" y="2278107"/>
            <a:ext cx="3383936" cy="3644521"/>
          </a:xfrm>
          <a:prstGeom prst="rect">
            <a:avLst/>
          </a:prstGeom>
        </p:spPr>
      </p:pic>
    </p:spTree>
    <p:extLst>
      <p:ext uri="{BB962C8B-B14F-4D97-AF65-F5344CB8AC3E}">
        <p14:creationId xmlns:p14="http://schemas.microsoft.com/office/powerpoint/2010/main" val="3750155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551AF-8CB8-77C0-A3FD-4ADF48CEDF5B}"/>
              </a:ext>
            </a:extLst>
          </p:cNvPr>
          <p:cNvSpPr>
            <a:spLocks noGrp="1"/>
          </p:cNvSpPr>
          <p:nvPr>
            <p:ph type="title"/>
          </p:nvPr>
        </p:nvSpPr>
        <p:spPr>
          <a:xfrm>
            <a:off x="4641336" y="499533"/>
            <a:ext cx="6788663" cy="1658198"/>
          </a:xfrm>
        </p:spPr>
        <p:txBody>
          <a:bodyPr>
            <a:normAutofit/>
          </a:bodyPr>
          <a:lstStyle/>
          <a:p>
            <a:r>
              <a:rPr lang="zh-TW" altLang="en-US" sz="5000"/>
              <a:t>通脈四逆湯方</a:t>
            </a:r>
            <a:r>
              <a:rPr lang="en-US" sz="5000"/>
              <a:t> ingredients and modifications</a:t>
            </a:r>
          </a:p>
        </p:txBody>
      </p:sp>
      <p:pic>
        <p:nvPicPr>
          <p:cNvPr id="5" name="Picture 4">
            <a:extLst>
              <a:ext uri="{FF2B5EF4-FFF2-40B4-BE49-F238E27FC236}">
                <a16:creationId xmlns:a16="http://schemas.microsoft.com/office/drawing/2014/main" id="{F397F4B2-E7EF-8CC3-061B-EF026D3160D3}"/>
              </a:ext>
            </a:extLst>
          </p:cNvPr>
          <p:cNvPicPr>
            <a:picLocks noChangeAspect="1"/>
          </p:cNvPicPr>
          <p:nvPr/>
        </p:nvPicPr>
        <p:blipFill>
          <a:blip r:embed="rId2"/>
          <a:srcRect t="11581" r="-3" b="13250"/>
          <a:stretch>
            <a:fillRect/>
          </a:stretch>
        </p:blipFill>
        <p:spPr>
          <a:xfrm>
            <a:off x="521579" y="3429000"/>
            <a:ext cx="3384317" cy="2543895"/>
          </a:xfrm>
          <a:prstGeom prst="rect">
            <a:avLst/>
          </a:prstGeom>
        </p:spPr>
      </p:pic>
      <p:pic>
        <p:nvPicPr>
          <p:cNvPr id="4" name="Picture 3">
            <a:extLst>
              <a:ext uri="{FF2B5EF4-FFF2-40B4-BE49-F238E27FC236}">
                <a16:creationId xmlns:a16="http://schemas.microsoft.com/office/drawing/2014/main" id="{0BC32845-88CA-E58E-9B80-007E597F9F84}"/>
              </a:ext>
            </a:extLst>
          </p:cNvPr>
          <p:cNvPicPr>
            <a:picLocks noChangeAspect="1"/>
          </p:cNvPicPr>
          <p:nvPr/>
        </p:nvPicPr>
        <p:blipFill>
          <a:blip r:embed="rId3"/>
          <a:srcRect t="15170" r="2" b="9656"/>
          <a:stretch>
            <a:fillRect/>
          </a:stretch>
        </p:blipFill>
        <p:spPr>
          <a:xfrm>
            <a:off x="521960" y="885107"/>
            <a:ext cx="3383936" cy="2543893"/>
          </a:xfrm>
          <a:prstGeom prst="rect">
            <a:avLst/>
          </a:prstGeom>
        </p:spPr>
      </p:pic>
      <p:sp>
        <p:nvSpPr>
          <p:cNvPr id="3" name="Content Placeholder 2">
            <a:extLst>
              <a:ext uri="{FF2B5EF4-FFF2-40B4-BE49-F238E27FC236}">
                <a16:creationId xmlns:a16="http://schemas.microsoft.com/office/drawing/2014/main" id="{ABA8FCBA-D602-6585-A33A-9DA7E2C4BA51}"/>
              </a:ext>
            </a:extLst>
          </p:cNvPr>
          <p:cNvSpPr>
            <a:spLocks noGrp="1"/>
          </p:cNvSpPr>
          <p:nvPr>
            <p:ph idx="1"/>
          </p:nvPr>
        </p:nvSpPr>
        <p:spPr>
          <a:xfrm>
            <a:off x="4641336" y="2011680"/>
            <a:ext cx="6789044" cy="4346787"/>
          </a:xfrm>
        </p:spPr>
        <p:txBody>
          <a:bodyPr>
            <a:normAutofit lnSpcReduction="10000"/>
          </a:bodyPr>
          <a:lstStyle/>
          <a:p>
            <a:pPr marL="0" indent="0">
              <a:buNone/>
            </a:pPr>
            <a:r>
              <a:rPr lang="en-US" altLang="zh-TW" sz="1600" dirty="0"/>
              <a:t>2 liang of Zhi Gan </a:t>
            </a:r>
            <a:r>
              <a:rPr lang="en-US" altLang="zh-TW" sz="1600" dirty="0" err="1"/>
              <a:t>cao</a:t>
            </a:r>
            <a:r>
              <a:rPr lang="en-US" altLang="zh-TW" sz="1600" dirty="0"/>
              <a:t>, Sheng Fu zi 1 piece, Gan jiang 3 liang, and can strengthen by adding 4 liang </a:t>
            </a:r>
            <a:r>
              <a:rPr lang="zh-TW" altLang="en-US" sz="1600" dirty="0"/>
              <a:t>甘草二兩，炙；附子大者一枚，生用，去皮，破八片；乾薑三兩，強人可四兩。	</a:t>
            </a:r>
            <a:endParaRPr lang="en-US" altLang="zh-TW" sz="1600" dirty="0"/>
          </a:p>
          <a:p>
            <a:pPr marL="0" indent="0">
              <a:buNone/>
            </a:pPr>
            <a:r>
              <a:rPr lang="en-US" altLang="zh-TW" sz="1600" dirty="0"/>
              <a:t>Use 3 Sheng of water, and reduce to 1 sheng. 1 sheng=200 ML</a:t>
            </a:r>
            <a:r>
              <a:rPr lang="zh-TW" altLang="en-US" sz="1600" dirty="0"/>
              <a:t>	</a:t>
            </a:r>
          </a:p>
          <a:p>
            <a:pPr marL="0" indent="0">
              <a:buNone/>
            </a:pPr>
            <a:r>
              <a:rPr lang="en-US" altLang="zh-TW" sz="1600" dirty="0"/>
              <a:t>If the pulse emerges immediately, the condition is resolving. </a:t>
            </a:r>
            <a:r>
              <a:rPr lang="zh-TW" altLang="en-US" sz="1600" dirty="0"/>
              <a:t>其脈即出者愈</a:t>
            </a:r>
            <a:endParaRPr lang="en-US" altLang="zh-TW" sz="1600" dirty="0"/>
          </a:p>
          <a:p>
            <a:pPr marL="0" indent="0">
              <a:buNone/>
            </a:pPr>
            <a:r>
              <a:rPr lang="en-US" altLang="zh-TW" sz="1600" dirty="0"/>
              <a:t>If the complexion is red, add 9 stalks of </a:t>
            </a:r>
            <a:r>
              <a:rPr lang="en-US" altLang="zh-TW" sz="1600" dirty="0" err="1"/>
              <a:t>Cōng</a:t>
            </a:r>
            <a:r>
              <a:rPr lang="en-US" altLang="zh-TW" sz="1600" dirty="0"/>
              <a:t> bai (</a:t>
            </a:r>
            <a:r>
              <a:rPr lang="zh-TW" altLang="en-US" sz="1600" dirty="0"/>
              <a:t>葱 </a:t>
            </a:r>
            <a:r>
              <a:rPr lang="en-US" altLang="zh-TW" sz="1600" dirty="0"/>
              <a:t>– scallion stalks).</a:t>
            </a:r>
            <a:r>
              <a:rPr lang="zh-TW" altLang="en-US" sz="1600" dirty="0"/>
              <a:t>面色赤者，加葱九莖</a:t>
            </a:r>
            <a:endParaRPr lang="en-US" altLang="zh-TW" sz="1600" dirty="0"/>
          </a:p>
          <a:p>
            <a:pPr marL="0" indent="0">
              <a:buNone/>
            </a:pPr>
            <a:r>
              <a:rPr lang="en-US" altLang="zh-TW" sz="1600" dirty="0"/>
              <a:t>If there is abdominal pain, remove </a:t>
            </a:r>
            <a:r>
              <a:rPr lang="en-US" altLang="zh-TW" sz="1600" dirty="0" err="1"/>
              <a:t>Cōng</a:t>
            </a:r>
            <a:r>
              <a:rPr lang="en-US" altLang="zh-TW" sz="1600" dirty="0"/>
              <a:t> and add 2 </a:t>
            </a:r>
            <a:r>
              <a:rPr lang="en-US" altLang="zh-TW" sz="1600" dirty="0" err="1"/>
              <a:t>liǎng</a:t>
            </a:r>
            <a:r>
              <a:rPr lang="en-US" altLang="zh-TW" sz="1600" dirty="0"/>
              <a:t> of Sháo </a:t>
            </a:r>
            <a:r>
              <a:rPr lang="en-US" altLang="zh-TW" sz="1600" dirty="0" err="1"/>
              <a:t>Yào</a:t>
            </a:r>
            <a:r>
              <a:rPr lang="en-US" altLang="zh-TW" sz="1600" dirty="0"/>
              <a:t> (</a:t>
            </a:r>
            <a:r>
              <a:rPr lang="zh-TW" altLang="en-US" sz="1600" dirty="0"/>
              <a:t>芍藥 </a:t>
            </a:r>
            <a:r>
              <a:rPr lang="en-US" altLang="zh-TW" sz="1600" dirty="0"/>
              <a:t>– peony root).</a:t>
            </a:r>
            <a:r>
              <a:rPr lang="zh-TW" altLang="en-US" sz="1600" dirty="0"/>
              <a:t>腹中痛者，去葱，加芍藥二兩 </a:t>
            </a:r>
            <a:endParaRPr lang="en-US" altLang="zh-TW" sz="1600" dirty="0"/>
          </a:p>
          <a:p>
            <a:pPr marL="0" indent="0">
              <a:buNone/>
            </a:pPr>
            <a:r>
              <a:rPr lang="en-US" altLang="zh-TW" sz="1600" dirty="0"/>
              <a:t>If there is vomiting, add 2 </a:t>
            </a:r>
            <a:r>
              <a:rPr lang="en-US" altLang="zh-TW" sz="1600" dirty="0" err="1"/>
              <a:t>liǎng</a:t>
            </a:r>
            <a:r>
              <a:rPr lang="en-US" altLang="zh-TW" sz="1600" dirty="0"/>
              <a:t> of Shēng Jiāng (</a:t>
            </a:r>
            <a:r>
              <a:rPr lang="zh-TW" altLang="en-US" sz="1600" dirty="0"/>
              <a:t>生薑 </a:t>
            </a:r>
            <a:r>
              <a:rPr lang="en-US" altLang="zh-TW" sz="1600" dirty="0"/>
              <a:t>– fresh ginger).</a:t>
            </a:r>
            <a:r>
              <a:rPr lang="zh-TW" altLang="en-US" sz="1600" dirty="0"/>
              <a:t>嘔者，加生薑二兩</a:t>
            </a:r>
            <a:endParaRPr lang="en-US" altLang="zh-TW" sz="1600" dirty="0"/>
          </a:p>
          <a:p>
            <a:pPr marL="0" indent="0">
              <a:buNone/>
            </a:pPr>
            <a:r>
              <a:rPr lang="en-US" altLang="zh-TW" sz="1600" dirty="0"/>
              <a:t>If there is sore throat, remove Sháo </a:t>
            </a:r>
            <a:r>
              <a:rPr lang="en-US" altLang="zh-TW" sz="1600" dirty="0" err="1"/>
              <a:t>Yào</a:t>
            </a:r>
            <a:r>
              <a:rPr lang="en-US" altLang="zh-TW" sz="1600" dirty="0"/>
              <a:t> and add 1 liang of Jie Gěng (</a:t>
            </a:r>
            <a:r>
              <a:rPr lang="zh-TW" altLang="en-US" sz="1600" dirty="0"/>
              <a:t>桔梗 </a:t>
            </a:r>
            <a:r>
              <a:rPr lang="en-US" altLang="zh-TW" sz="1600" dirty="0"/>
              <a:t>– </a:t>
            </a:r>
            <a:r>
              <a:rPr lang="en-US" altLang="zh-TW" sz="1600" dirty="0" err="1"/>
              <a:t>Platycodon</a:t>
            </a:r>
            <a:r>
              <a:rPr lang="en-US" altLang="zh-TW" sz="1600" dirty="0"/>
              <a:t> root).</a:t>
            </a:r>
            <a:r>
              <a:rPr lang="zh-TW" altLang="en-US" sz="1600" dirty="0"/>
              <a:t>咽痛者，去芍藥，加桔梗一兩</a:t>
            </a:r>
            <a:endParaRPr lang="en-US" altLang="zh-TW" sz="1600" dirty="0"/>
          </a:p>
          <a:p>
            <a:pPr marL="0" indent="0">
              <a:buNone/>
            </a:pPr>
            <a:r>
              <a:rPr lang="en-US" altLang="zh-TW" sz="1600" dirty="0"/>
              <a:t>If the diarrhea has stopped but the pulse does not emerge, remove Jie Gěng and add 2 </a:t>
            </a:r>
            <a:r>
              <a:rPr lang="en-US" altLang="zh-TW" sz="1600" dirty="0" err="1"/>
              <a:t>liǎng</a:t>
            </a:r>
            <a:r>
              <a:rPr lang="en-US" altLang="zh-TW" sz="1600" dirty="0"/>
              <a:t> of Rén Shēn/ ginseng.</a:t>
            </a:r>
            <a:r>
              <a:rPr lang="zh-TW" altLang="en-US" sz="1600" dirty="0"/>
              <a:t>利止脈不出者，去桔梗，加人參二兩</a:t>
            </a:r>
          </a:p>
          <a:p>
            <a:endParaRPr lang="en-US" altLang="zh-TW" sz="1300" dirty="0"/>
          </a:p>
          <a:p>
            <a:endParaRPr lang="en-US" sz="1300" dirty="0"/>
          </a:p>
        </p:txBody>
      </p:sp>
    </p:spTree>
    <p:extLst>
      <p:ext uri="{BB962C8B-B14F-4D97-AF65-F5344CB8AC3E}">
        <p14:creationId xmlns:p14="http://schemas.microsoft.com/office/powerpoint/2010/main" val="565308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448D5-3070-FE28-C0AF-04A620FA042F}"/>
              </a:ext>
            </a:extLst>
          </p:cNvPr>
          <p:cNvSpPr>
            <a:spLocks noGrp="1"/>
          </p:cNvSpPr>
          <p:nvPr>
            <p:ph type="title"/>
          </p:nvPr>
        </p:nvSpPr>
        <p:spPr/>
        <p:txBody>
          <a:bodyPr/>
          <a:lstStyle/>
          <a:p>
            <a:r>
              <a:rPr lang="zh-CN" altLang="en-US" dirty="0"/>
              <a:t>回陽</a:t>
            </a:r>
            <a:r>
              <a:rPr lang="en-US" altLang="zh-CN" dirty="0"/>
              <a:t> Hui Yang/ Returning Yang</a:t>
            </a:r>
            <a:endParaRPr lang="en-US" dirty="0"/>
          </a:p>
        </p:txBody>
      </p:sp>
      <p:sp>
        <p:nvSpPr>
          <p:cNvPr id="3" name="Content Placeholder 2">
            <a:extLst>
              <a:ext uri="{FF2B5EF4-FFF2-40B4-BE49-F238E27FC236}">
                <a16:creationId xmlns:a16="http://schemas.microsoft.com/office/drawing/2014/main" id="{F5D7B577-0C3B-5945-62B9-9897A2A3BFC2}"/>
              </a:ext>
            </a:extLst>
          </p:cNvPr>
          <p:cNvSpPr>
            <a:spLocks noGrp="1"/>
          </p:cNvSpPr>
          <p:nvPr>
            <p:ph idx="1"/>
          </p:nvPr>
        </p:nvSpPr>
        <p:spPr/>
        <p:txBody>
          <a:bodyPr>
            <a:normAutofit fontScale="85000" lnSpcReduction="20000"/>
          </a:bodyPr>
          <a:lstStyle/>
          <a:p>
            <a:pPr marL="0" indent="0">
              <a:buNone/>
            </a:pPr>
            <a:r>
              <a:rPr lang="en-US" altLang="zh-CN" dirty="0"/>
              <a:t>The issue with Tong </a:t>
            </a:r>
            <a:r>
              <a:rPr lang="en-US" altLang="zh-CN" dirty="0" err="1"/>
              <a:t>mai</a:t>
            </a:r>
            <a:r>
              <a:rPr lang="en-US" altLang="zh-CN" dirty="0"/>
              <a:t> </a:t>
            </a:r>
            <a:r>
              <a:rPr lang="en-US" altLang="zh-CN" dirty="0" err="1"/>
              <a:t>si</a:t>
            </a:r>
            <a:r>
              <a:rPr lang="en-US" altLang="zh-CN" dirty="0"/>
              <a:t> </a:t>
            </a:r>
            <a:r>
              <a:rPr lang="en-US" altLang="zh-CN" dirty="0" err="1"/>
              <a:t>ni</a:t>
            </a:r>
            <a:r>
              <a:rPr lang="en-US" altLang="zh-CN" dirty="0"/>
              <a:t> tang, is that it is a very warming strategy but it doesn’t Foster the Yin </a:t>
            </a:r>
            <a:r>
              <a:rPr lang="zh-CN" altLang="en-US" dirty="0"/>
              <a:t>育陰 </a:t>
            </a:r>
            <a:r>
              <a:rPr lang="en-US" altLang="zh-CN" dirty="0"/>
              <a:t>to submerge Yang </a:t>
            </a:r>
            <a:r>
              <a:rPr lang="zh-CN" altLang="en-US" dirty="0"/>
              <a:t>潛陽</a:t>
            </a:r>
            <a:r>
              <a:rPr lang="en-US" altLang="zh-CN" dirty="0"/>
              <a:t>. This is where we can use Li Ke’s formula, </a:t>
            </a:r>
            <a:r>
              <a:rPr lang="en-US" dirty="0"/>
              <a:t>Wēn </a:t>
            </a:r>
            <a:r>
              <a:rPr lang="en-US" dirty="0" err="1"/>
              <a:t>shì</a:t>
            </a:r>
            <a:r>
              <a:rPr lang="en-US" dirty="0"/>
              <a:t> </a:t>
            </a:r>
            <a:r>
              <a:rPr lang="en-US" dirty="0" err="1"/>
              <a:t>Bēntún</a:t>
            </a:r>
            <a:r>
              <a:rPr lang="en-US" dirty="0"/>
              <a:t> </a:t>
            </a:r>
            <a:r>
              <a:rPr lang="zh-CN" altLang="en-US" dirty="0"/>
              <a:t>温氏奔豚湯</a:t>
            </a:r>
            <a:r>
              <a:rPr lang="en-US" altLang="zh-CN" dirty="0"/>
              <a:t>, instead</a:t>
            </a:r>
          </a:p>
          <a:p>
            <a:r>
              <a:rPr lang="en-US" dirty="0"/>
              <a:t>Wen’s </a:t>
            </a:r>
            <a:r>
              <a:rPr lang="en-US" dirty="0" err="1"/>
              <a:t>Bentun</a:t>
            </a:r>
            <a:r>
              <a:rPr lang="en-US" dirty="0"/>
              <a:t>/ Running piglet Decoction is a legacy formula </a:t>
            </a:r>
            <a:r>
              <a:rPr lang="zh-CN" altLang="en-US" dirty="0"/>
              <a:t>遺方</a:t>
            </a:r>
            <a:r>
              <a:rPr lang="en-US" dirty="0"/>
              <a:t> from the renowned veteran physician Wen </a:t>
            </a:r>
            <a:r>
              <a:rPr lang="en-US" dirty="0" err="1"/>
              <a:t>Biquan</a:t>
            </a:r>
            <a:r>
              <a:rPr lang="en-US" dirty="0"/>
              <a:t> of the Shanxi Provincial School of Traditional Chinese Medicine. Li Ke was an expert in using it. </a:t>
            </a:r>
          </a:p>
          <a:p>
            <a:r>
              <a:rPr lang="en-US" dirty="0"/>
              <a:t>The formula, composed of Fu Zi (Aconite), Rou Gui (Cinnamon bark), Hong Shen (Red Ginseng), Chen Xiang (Aquilaria), Sha Ren (Amomum), Shan Yao (Chinese Yam), Fu Ling (Poria), Ze Xie (Alisma), Niu Xi (Achyranthes), and Zhi Gan Cao (Honey-fried Licorice).</a:t>
            </a:r>
          </a:p>
          <a:p>
            <a:r>
              <a:rPr lang="en-US" dirty="0"/>
              <a:t>This formula is derived from </a:t>
            </a:r>
            <a:r>
              <a:rPr lang="en-US" dirty="0" err="1"/>
              <a:t>Renshen</a:t>
            </a:r>
            <a:r>
              <a:rPr lang="en-US" dirty="0"/>
              <a:t> Sini Tang with Gan Jiang removed, combined with Gui fu </a:t>
            </a:r>
            <a:r>
              <a:rPr lang="en-US" dirty="0" err="1"/>
              <a:t>Lizhong</a:t>
            </a:r>
            <a:r>
              <a:rPr lang="en-US" dirty="0"/>
              <a:t> Tang minus Bai Zhu, and from </a:t>
            </a:r>
            <a:r>
              <a:rPr lang="en-US" dirty="0" err="1"/>
              <a:t>Guifu</a:t>
            </a:r>
            <a:r>
              <a:rPr lang="en-US" dirty="0"/>
              <a:t> </a:t>
            </a:r>
            <a:r>
              <a:rPr lang="en-US" dirty="0" err="1"/>
              <a:t>Bawei</a:t>
            </a:r>
            <a:r>
              <a:rPr lang="en-US" dirty="0"/>
              <a:t> Wan with Shu Di, Dan Pi, and Wu Zhu Yu removed, and Chen Xiang, Sha Ren, and Niu Xi added. </a:t>
            </a:r>
          </a:p>
          <a:p>
            <a:r>
              <a:rPr lang="en-US" dirty="0"/>
              <a:t>This formula is purely Yang and Boost Fire to rescue from collapse and peril. Its warming effect is agile and dynamic, reaching both upper and lower regions, circulating through the twelve channels, both exterior and interior. .</a:t>
            </a:r>
            <a:r>
              <a:rPr lang="zh-TW" altLang="en-US" dirty="0"/>
              <a:t> 是一首純陽益火，救困扶危妙方。溫熱靈動，徹上徹下，通行十二經表裡內外</a:t>
            </a:r>
            <a:endParaRPr lang="en-US" altLang="zh-TW" dirty="0"/>
          </a:p>
        </p:txBody>
      </p:sp>
    </p:spTree>
    <p:extLst>
      <p:ext uri="{BB962C8B-B14F-4D97-AF65-F5344CB8AC3E}">
        <p14:creationId xmlns:p14="http://schemas.microsoft.com/office/powerpoint/2010/main" val="869839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3F102-2C1C-EC0F-6BB2-79A4B054DD3D}"/>
              </a:ext>
            </a:extLst>
          </p:cNvPr>
          <p:cNvSpPr>
            <a:spLocks noGrp="1"/>
          </p:cNvSpPr>
          <p:nvPr>
            <p:ph type="title"/>
          </p:nvPr>
        </p:nvSpPr>
        <p:spPr/>
        <p:txBody>
          <a:bodyPr/>
          <a:lstStyle/>
          <a:p>
            <a:r>
              <a:rPr lang="en-US" dirty="0" err="1"/>
              <a:t>Wenshi</a:t>
            </a:r>
            <a:r>
              <a:rPr lang="en-US" dirty="0"/>
              <a:t> </a:t>
            </a:r>
            <a:r>
              <a:rPr lang="en-US" dirty="0" err="1"/>
              <a:t>Bentun</a:t>
            </a:r>
            <a:r>
              <a:rPr lang="en-US" dirty="0"/>
              <a:t> tang functions</a:t>
            </a:r>
          </a:p>
        </p:txBody>
      </p:sp>
      <p:sp>
        <p:nvSpPr>
          <p:cNvPr id="3" name="Content Placeholder 2">
            <a:extLst>
              <a:ext uri="{FF2B5EF4-FFF2-40B4-BE49-F238E27FC236}">
                <a16:creationId xmlns:a16="http://schemas.microsoft.com/office/drawing/2014/main" id="{632B039E-D0C7-D50E-928B-C9FEAE911C68}"/>
              </a:ext>
            </a:extLst>
          </p:cNvPr>
          <p:cNvSpPr>
            <a:spLocks noGrp="1"/>
          </p:cNvSpPr>
          <p:nvPr>
            <p:ph idx="1"/>
          </p:nvPr>
        </p:nvSpPr>
        <p:spPr/>
        <p:txBody>
          <a:bodyPr>
            <a:normAutofit fontScale="85000" lnSpcReduction="10000"/>
          </a:bodyPr>
          <a:lstStyle/>
          <a:p>
            <a:r>
              <a:rPr lang="en-US" dirty="0"/>
              <a:t>Its functions include:  Warming and nourishing the true Fire of the Gate of Life (</a:t>
            </a:r>
            <a:r>
              <a:rPr lang="en-US" dirty="0" err="1"/>
              <a:t>Mingmen</a:t>
            </a:r>
            <a:r>
              <a:rPr lang="en-US" dirty="0"/>
              <a:t>. Reviving and rescuing the waning Yuan Yang (source yang) Consolidating Yuan Qi to prevent desertion. </a:t>
            </a:r>
            <a:r>
              <a:rPr lang="zh-CN" altLang="en-US" dirty="0"/>
              <a:t>功能溫養先天命門真火，救扶元陽之衰亡，固元氣之厥脫</a:t>
            </a:r>
          </a:p>
          <a:p>
            <a:r>
              <a:rPr lang="en-US" dirty="0"/>
              <a:t>Tonifying Fire to generate Earth, transformation </a:t>
            </a:r>
            <a:r>
              <a:rPr lang="en-US"/>
              <a:t>of </a:t>
            </a:r>
            <a:r>
              <a:rPr lang="en-US" dirty="0"/>
              <a:t>d</a:t>
            </a:r>
            <a:r>
              <a:rPr lang="en-US"/>
              <a:t>ampness </a:t>
            </a:r>
            <a:r>
              <a:rPr lang="en-US" dirty="0"/>
              <a:t>and awakening the Spleen. Reinforcing Earth to control Water, thereby resolving edema.</a:t>
            </a:r>
            <a:r>
              <a:rPr lang="zh-CN" altLang="en-US" dirty="0"/>
              <a:t>補火生土，化濕醒脾，補土制水，而消水腫</a:t>
            </a:r>
          </a:p>
          <a:p>
            <a:r>
              <a:rPr lang="en-US" dirty="0"/>
              <a:t>Grasping Qi to calm panting . Soothing and nourishing the Penetrating Vessel (Chong Mai). Guiding Fire back to its source. Subduing the </a:t>
            </a:r>
            <a:r>
              <a:rPr lang="en-US" dirty="0" err="1"/>
              <a:t>Bentun</a:t>
            </a:r>
            <a:r>
              <a:rPr lang="en-US" dirty="0"/>
              <a:t> counterflow (rebellious Qi rushing upward from lower abdomen) </a:t>
            </a:r>
            <a:r>
              <a:rPr lang="zh-CN" altLang="en-US" dirty="0"/>
              <a:t>納氣平喘，安養衝脈，引火歸源，制伏奔豚。</a:t>
            </a:r>
          </a:p>
          <a:p>
            <a:r>
              <a:rPr lang="en-US" dirty="0"/>
              <a:t>It can also eliminate cold accumulations in the Zang organs, expel congealed cold from the Fu organs, relieve cold Bi in the bones and channels, break through deep-cold chronic conditions, disperse cold and move Qi to treat various pain disorders </a:t>
            </a:r>
            <a:r>
              <a:rPr lang="zh-CN" altLang="en-US" dirty="0"/>
              <a:t>可消五臟寒積，逐六腑冷凝，除骨脈寒痺，破沉寒痼冷，散寒行氣治諸痛。</a:t>
            </a:r>
          </a:p>
          <a:p>
            <a:r>
              <a:rPr lang="en-US" dirty="0"/>
              <a:t>We can use this for example in Lupus Nephritis </a:t>
            </a:r>
          </a:p>
          <a:p>
            <a:endParaRPr lang="en-US" dirty="0"/>
          </a:p>
        </p:txBody>
      </p:sp>
    </p:spTree>
    <p:extLst>
      <p:ext uri="{BB962C8B-B14F-4D97-AF65-F5344CB8AC3E}">
        <p14:creationId xmlns:p14="http://schemas.microsoft.com/office/powerpoint/2010/main" val="2167107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EE3A-190D-95C5-43B0-EA9BC75FDFA8}"/>
              </a:ext>
            </a:extLst>
          </p:cNvPr>
          <p:cNvSpPr>
            <a:spLocks noGrp="1"/>
          </p:cNvSpPr>
          <p:nvPr>
            <p:ph type="title"/>
          </p:nvPr>
        </p:nvSpPr>
        <p:spPr/>
        <p:txBody>
          <a:bodyPr/>
          <a:lstStyle/>
          <a:p>
            <a:r>
              <a:rPr lang="en-US" dirty="0" err="1"/>
              <a:t>Shaoyang</a:t>
            </a:r>
            <a:r>
              <a:rPr lang="en-US" dirty="0"/>
              <a:t> </a:t>
            </a:r>
            <a:r>
              <a:rPr lang="en-US" dirty="0" err="1"/>
              <a:t>Shaoyin</a:t>
            </a:r>
            <a:endParaRPr lang="en-US" dirty="0"/>
          </a:p>
        </p:txBody>
      </p:sp>
      <p:sp>
        <p:nvSpPr>
          <p:cNvPr id="3" name="Content Placeholder 2">
            <a:extLst>
              <a:ext uri="{FF2B5EF4-FFF2-40B4-BE49-F238E27FC236}">
                <a16:creationId xmlns:a16="http://schemas.microsoft.com/office/drawing/2014/main" id="{B9E57276-BAB7-2CAD-48A4-44558867E604}"/>
              </a:ext>
            </a:extLst>
          </p:cNvPr>
          <p:cNvSpPr>
            <a:spLocks noGrp="1"/>
          </p:cNvSpPr>
          <p:nvPr>
            <p:ph idx="1"/>
          </p:nvPr>
        </p:nvSpPr>
        <p:spPr/>
        <p:txBody>
          <a:bodyPr>
            <a:normAutofit/>
          </a:bodyPr>
          <a:lstStyle/>
          <a:p>
            <a:r>
              <a:rPr lang="en-US" altLang="zh-CN" dirty="0"/>
              <a:t>Li Ke sometimes even combines this formula with </a:t>
            </a:r>
            <a:r>
              <a:rPr lang="en-US" altLang="zh-CN" dirty="0" err="1"/>
              <a:t>Shaoyang</a:t>
            </a:r>
            <a:r>
              <a:rPr lang="en-US" altLang="zh-CN" dirty="0"/>
              <a:t> strategies, in a dual </a:t>
            </a:r>
            <a:r>
              <a:rPr lang="en-US" altLang="zh-CN" dirty="0" err="1"/>
              <a:t>Shaoyang</a:t>
            </a:r>
            <a:r>
              <a:rPr lang="en-US" altLang="zh-CN" dirty="0"/>
              <a:t> and </a:t>
            </a:r>
            <a:r>
              <a:rPr lang="en-US" altLang="zh-CN" dirty="0" err="1"/>
              <a:t>Shaoyin</a:t>
            </a:r>
            <a:r>
              <a:rPr lang="en-US" altLang="zh-CN" dirty="0"/>
              <a:t> strategy (per his case study</a:t>
            </a:r>
          </a:p>
          <a:p>
            <a:r>
              <a:rPr lang="zh-CN" altLang="en-US" dirty="0"/>
              <a:t>**處方：**柴胡</a:t>
            </a:r>
            <a:r>
              <a:rPr lang="en-US" altLang="zh-CN" dirty="0"/>
              <a:t>20</a:t>
            </a:r>
            <a:r>
              <a:rPr lang="zh-CN" altLang="en-US" dirty="0"/>
              <a:t>克，桂枝</a:t>
            </a:r>
            <a:r>
              <a:rPr lang="en-US" altLang="zh-CN" dirty="0"/>
              <a:t>15</a:t>
            </a:r>
            <a:r>
              <a:rPr lang="zh-CN" altLang="en-US" dirty="0"/>
              <a:t>克，炒白芍</a:t>
            </a:r>
            <a:r>
              <a:rPr lang="en-US" altLang="zh-CN" dirty="0"/>
              <a:t>30</a:t>
            </a:r>
            <a:r>
              <a:rPr lang="zh-CN" altLang="en-US" dirty="0"/>
              <a:t>克，炙甘草</a:t>
            </a:r>
            <a:r>
              <a:rPr lang="en-US" altLang="zh-CN" dirty="0"/>
              <a:t>15</a:t>
            </a:r>
            <a:r>
              <a:rPr lang="zh-CN" altLang="en-US" dirty="0"/>
              <a:t>克，附片</a:t>
            </a:r>
            <a:r>
              <a:rPr lang="en-US" altLang="zh-CN" dirty="0"/>
              <a:t>15</a:t>
            </a:r>
            <a:r>
              <a:rPr lang="zh-CN" altLang="en-US" dirty="0"/>
              <a:t>克，乾薑</a:t>
            </a:r>
            <a:r>
              <a:rPr lang="en-US" altLang="zh-CN" dirty="0"/>
              <a:t>15</a:t>
            </a:r>
            <a:r>
              <a:rPr lang="zh-CN" altLang="en-US" dirty="0"/>
              <a:t>克，人參</a:t>
            </a:r>
            <a:r>
              <a:rPr lang="en-US" altLang="zh-CN" dirty="0"/>
              <a:t>10</a:t>
            </a:r>
            <a:r>
              <a:rPr lang="zh-CN" altLang="en-US" dirty="0"/>
              <a:t>克，肉桂</a:t>
            </a:r>
            <a:r>
              <a:rPr lang="en-US" altLang="zh-CN" dirty="0"/>
              <a:t>10</a:t>
            </a:r>
            <a:r>
              <a:rPr lang="zh-CN" altLang="en-US" dirty="0"/>
              <a:t>克，沉香</a:t>
            </a:r>
            <a:r>
              <a:rPr lang="en-US" altLang="zh-CN" dirty="0"/>
              <a:t>10</a:t>
            </a:r>
            <a:r>
              <a:rPr lang="zh-CN" altLang="en-US" dirty="0"/>
              <a:t>克，山藥</a:t>
            </a:r>
            <a:r>
              <a:rPr lang="en-US" altLang="zh-CN" dirty="0"/>
              <a:t>30</a:t>
            </a:r>
            <a:r>
              <a:rPr lang="zh-CN" altLang="en-US" dirty="0"/>
              <a:t>克，茯苓</a:t>
            </a:r>
            <a:r>
              <a:rPr lang="en-US" altLang="zh-CN" dirty="0"/>
              <a:t>20</a:t>
            </a:r>
            <a:r>
              <a:rPr lang="zh-CN" altLang="en-US" dirty="0"/>
              <a:t>克，砂仁</a:t>
            </a:r>
            <a:r>
              <a:rPr lang="en-US" altLang="zh-CN" dirty="0"/>
              <a:t>15</a:t>
            </a:r>
            <a:r>
              <a:rPr lang="zh-CN" altLang="en-US" dirty="0"/>
              <a:t>克，澤瀉</a:t>
            </a:r>
            <a:r>
              <a:rPr lang="en-US" altLang="zh-CN" dirty="0"/>
              <a:t>15</a:t>
            </a:r>
            <a:r>
              <a:rPr lang="zh-CN" altLang="en-US" dirty="0"/>
              <a:t>克，牛膝</a:t>
            </a:r>
            <a:r>
              <a:rPr lang="en-US" altLang="zh-CN" dirty="0"/>
              <a:t>30</a:t>
            </a:r>
            <a:r>
              <a:rPr lang="zh-CN" altLang="en-US" dirty="0"/>
              <a:t>克，荔枝核</a:t>
            </a:r>
            <a:r>
              <a:rPr lang="en-US" altLang="zh-CN" dirty="0"/>
              <a:t>15</a:t>
            </a:r>
            <a:r>
              <a:rPr lang="zh-CN" altLang="en-US" dirty="0"/>
              <a:t>克。共</a:t>
            </a:r>
            <a:r>
              <a:rPr lang="en-US" altLang="zh-CN" dirty="0"/>
              <a:t>10</a:t>
            </a:r>
            <a:r>
              <a:rPr lang="zh-CN" altLang="en-US" dirty="0"/>
              <a:t>劑，水煎服，每日</a:t>
            </a:r>
            <a:r>
              <a:rPr lang="en-US" altLang="zh-CN" dirty="0"/>
              <a:t>1</a:t>
            </a:r>
            <a:r>
              <a:rPr lang="zh-CN" altLang="en-US" dirty="0"/>
              <a:t>劑。</a:t>
            </a:r>
            <a:r>
              <a:rPr lang="en-US" dirty="0"/>
              <a:t> </a:t>
            </a:r>
          </a:p>
          <a:p>
            <a:r>
              <a:rPr lang="en-US" dirty="0"/>
              <a:t> Chái </a:t>
            </a:r>
            <a:r>
              <a:rPr lang="en-US" dirty="0" err="1"/>
              <a:t>Hú</a:t>
            </a:r>
            <a:r>
              <a:rPr lang="en-US" dirty="0"/>
              <a:t> 20g, Guì Zhī 15g, stir-fried Bái Sháo 30g, honey-fried Gān </a:t>
            </a:r>
            <a:r>
              <a:rPr lang="en-US" dirty="0" err="1"/>
              <a:t>Cǎo</a:t>
            </a:r>
            <a:r>
              <a:rPr lang="en-US" dirty="0"/>
              <a:t> 15g, </a:t>
            </a:r>
            <a:r>
              <a:rPr lang="en-US" dirty="0" err="1"/>
              <a:t>Fù</a:t>
            </a:r>
            <a:r>
              <a:rPr lang="en-US" dirty="0"/>
              <a:t> </a:t>
            </a:r>
            <a:r>
              <a:rPr lang="en-US" dirty="0" err="1"/>
              <a:t>Piàn</a:t>
            </a:r>
            <a:r>
              <a:rPr lang="en-US" dirty="0"/>
              <a:t> (processed Aconite slice) 15g, Gān Jiāng (dried ginger) 15g, Rén Shēn (ginseng) 10g, </a:t>
            </a:r>
            <a:r>
              <a:rPr lang="en-US" dirty="0" err="1"/>
              <a:t>Ròu</a:t>
            </a:r>
            <a:r>
              <a:rPr lang="en-US" dirty="0"/>
              <a:t> Guì (cinnamon bark) 10g, Chén </a:t>
            </a:r>
            <a:r>
              <a:rPr lang="en-US" dirty="0" err="1"/>
              <a:t>Xiāng</a:t>
            </a:r>
            <a:r>
              <a:rPr lang="en-US" dirty="0"/>
              <a:t> (Aquilaria) 10g, Shān </a:t>
            </a:r>
            <a:r>
              <a:rPr lang="en-US" dirty="0" err="1"/>
              <a:t>Yào</a:t>
            </a:r>
            <a:r>
              <a:rPr lang="en-US" dirty="0"/>
              <a:t> (Chinese yam) 30g, </a:t>
            </a:r>
            <a:r>
              <a:rPr lang="en-US" dirty="0" err="1"/>
              <a:t>Fú</a:t>
            </a:r>
            <a:r>
              <a:rPr lang="en-US" dirty="0"/>
              <a:t> Líng (Poria) 20g, Shā Rén (Amomum) 15g, </a:t>
            </a:r>
            <a:r>
              <a:rPr lang="en-US" dirty="0" err="1"/>
              <a:t>Zé</a:t>
            </a:r>
            <a:r>
              <a:rPr lang="en-US" dirty="0"/>
              <a:t> Xiè (Alisma) 15g, Niú </a:t>
            </a:r>
            <a:r>
              <a:rPr lang="en-US" dirty="0" err="1"/>
              <a:t>Xī</a:t>
            </a:r>
            <a:r>
              <a:rPr lang="en-US" dirty="0"/>
              <a:t> (Achyranthes) 30g, </a:t>
            </a:r>
            <a:r>
              <a:rPr lang="en-US" dirty="0" err="1"/>
              <a:t>Lì</a:t>
            </a:r>
            <a:r>
              <a:rPr lang="en-US" dirty="0"/>
              <a:t> Zhī </a:t>
            </a:r>
            <a:r>
              <a:rPr lang="en-US" dirty="0" err="1"/>
              <a:t>Hé</a:t>
            </a:r>
            <a:r>
              <a:rPr lang="en-US" dirty="0"/>
              <a:t> (lychee seed) 15g. Every day 1 dose. </a:t>
            </a:r>
          </a:p>
        </p:txBody>
      </p:sp>
    </p:spTree>
    <p:extLst>
      <p:ext uri="{BB962C8B-B14F-4D97-AF65-F5344CB8AC3E}">
        <p14:creationId xmlns:p14="http://schemas.microsoft.com/office/powerpoint/2010/main" val="2466571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FBF0-2A65-40E9-547C-ACEC0B574B5A}"/>
              </a:ext>
            </a:extLst>
          </p:cNvPr>
          <p:cNvSpPr>
            <a:spLocks noGrp="1"/>
          </p:cNvSpPr>
          <p:nvPr>
            <p:ph type="title"/>
          </p:nvPr>
        </p:nvSpPr>
        <p:spPr>
          <a:xfrm>
            <a:off x="657225" y="499533"/>
            <a:ext cx="7115176" cy="1658198"/>
          </a:xfrm>
        </p:spPr>
        <p:txBody>
          <a:bodyPr>
            <a:normAutofit/>
          </a:bodyPr>
          <a:lstStyle/>
          <a:p>
            <a:r>
              <a:rPr lang="en-US" dirty="0"/>
              <a:t>Zhong Bai </a:t>
            </a:r>
            <a:r>
              <a:rPr lang="zh-CN" altLang="en-US" dirty="0"/>
              <a:t>中白</a:t>
            </a:r>
            <a:endParaRPr lang="en-US" dirty="0"/>
          </a:p>
        </p:txBody>
      </p:sp>
      <p:sp>
        <p:nvSpPr>
          <p:cNvPr id="8" name="Content Placeholder 7">
            <a:extLst>
              <a:ext uri="{FF2B5EF4-FFF2-40B4-BE49-F238E27FC236}">
                <a16:creationId xmlns:a16="http://schemas.microsoft.com/office/drawing/2014/main" id="{AA720562-35FF-B0FD-6A05-0149E190671C}"/>
              </a:ext>
            </a:extLst>
          </p:cNvPr>
          <p:cNvSpPr>
            <a:spLocks noGrp="1"/>
          </p:cNvSpPr>
          <p:nvPr>
            <p:ph idx="1"/>
          </p:nvPr>
        </p:nvSpPr>
        <p:spPr>
          <a:xfrm>
            <a:off x="676656" y="2011680"/>
            <a:ext cx="6877083" cy="3766185"/>
          </a:xfrm>
        </p:spPr>
        <p:txBody>
          <a:bodyPr>
            <a:normAutofit fontScale="92500" lnSpcReduction="20000"/>
          </a:bodyPr>
          <a:lstStyle/>
          <a:p>
            <a:r>
              <a:rPr lang="en-US" altLang="zh-CN" dirty="0"/>
              <a:t>According to the Wang Chuan Min lineage, Zhong bai line can be conceptualized per its Ti </a:t>
            </a:r>
            <a:r>
              <a:rPr lang="zh-CN" altLang="en-US" dirty="0"/>
              <a:t>體 </a:t>
            </a:r>
            <a:r>
              <a:rPr lang="en-US" altLang="zh-CN" dirty="0"/>
              <a:t>(Form) and Yong </a:t>
            </a:r>
            <a:r>
              <a:rPr lang="zh-CN" altLang="en-US" dirty="0"/>
              <a:t>用 </a:t>
            </a:r>
            <a:r>
              <a:rPr lang="en-US" altLang="zh-CN" dirty="0"/>
              <a:t>(Function)</a:t>
            </a:r>
          </a:p>
          <a:p>
            <a:r>
              <a:rPr lang="en-US" dirty="0"/>
              <a:t>Its form lies in Hand </a:t>
            </a:r>
            <a:r>
              <a:rPr lang="en-US" dirty="0" err="1"/>
              <a:t>Shaoyang</a:t>
            </a:r>
            <a:r>
              <a:rPr lang="en-US" dirty="0"/>
              <a:t>. Its Function likes in Kidney, Heart, and Spleen. </a:t>
            </a:r>
          </a:p>
          <a:p>
            <a:r>
              <a:rPr lang="en-US" dirty="0"/>
              <a:t>It is similar to Zhong Zhu (San jiao 3), wood point of ministerial fire, mother principle to engender child</a:t>
            </a:r>
          </a:p>
          <a:p>
            <a:r>
              <a:rPr lang="en-US" dirty="0"/>
              <a:t>If we needle vertically, this is treating a Disease with form </a:t>
            </a:r>
            <a:r>
              <a:rPr lang="zh-CN" altLang="en-US" dirty="0"/>
              <a:t>有形 </a:t>
            </a:r>
            <a:r>
              <a:rPr lang="en-US" altLang="zh-CN" dirty="0"/>
              <a:t>(visceral disease), aiming toward communicating Xiang </a:t>
            </a:r>
            <a:r>
              <a:rPr lang="en-US" altLang="zh-CN" dirty="0" err="1"/>
              <a:t>huo</a:t>
            </a:r>
            <a:r>
              <a:rPr lang="en-US" altLang="zh-CN" dirty="0"/>
              <a:t> with Jun Huo (</a:t>
            </a:r>
            <a:r>
              <a:rPr lang="en-US" altLang="zh-CN" dirty="0" err="1"/>
              <a:t>Shaoyang</a:t>
            </a:r>
            <a:r>
              <a:rPr lang="en-US" altLang="zh-CN" dirty="0"/>
              <a:t> to </a:t>
            </a:r>
            <a:r>
              <a:rPr lang="en-US" altLang="zh-CN" dirty="0" err="1"/>
              <a:t>Shaoyin</a:t>
            </a:r>
            <a:r>
              <a:rPr lang="en-US" altLang="zh-CN" dirty="0"/>
              <a:t>)</a:t>
            </a:r>
          </a:p>
          <a:p>
            <a:r>
              <a:rPr lang="en-US" altLang="zh-CN" dirty="0"/>
              <a:t>If we angle the needle obliquely, we are treating a Formless disease </a:t>
            </a:r>
            <a:r>
              <a:rPr lang="zh-CN" altLang="en-US" dirty="0"/>
              <a:t>無形 </a:t>
            </a:r>
            <a:r>
              <a:rPr lang="en-US" altLang="zh-CN" dirty="0"/>
              <a:t>(Qi based), following or going against the San jiao channel. </a:t>
            </a:r>
            <a:endParaRPr lang="en-US" dirty="0"/>
          </a:p>
        </p:txBody>
      </p:sp>
      <p:pic>
        <p:nvPicPr>
          <p:cNvPr id="4" name="Content Placeholder 3">
            <a:extLst>
              <a:ext uri="{FF2B5EF4-FFF2-40B4-BE49-F238E27FC236}">
                <a16:creationId xmlns:a16="http://schemas.microsoft.com/office/drawing/2014/main" id="{AC92BE40-9729-3C7C-8655-D856F2374865}"/>
              </a:ext>
            </a:extLst>
          </p:cNvPr>
          <p:cNvPicPr>
            <a:picLocks noChangeAspect="1"/>
          </p:cNvPicPr>
          <p:nvPr/>
        </p:nvPicPr>
        <p:blipFill>
          <a:blip r:embed="rId2"/>
          <a:srcRect l="14727" r="25873"/>
          <a:stretch>
            <a:fillRect/>
          </a:stretch>
        </p:blipFill>
        <p:spPr>
          <a:xfrm>
            <a:off x="8114537" y="10"/>
            <a:ext cx="4077463" cy="6864408"/>
          </a:xfrm>
          <a:prstGeom prst="rect">
            <a:avLst/>
          </a:prstGeom>
        </p:spPr>
      </p:pic>
    </p:spTree>
    <p:extLst>
      <p:ext uri="{BB962C8B-B14F-4D97-AF65-F5344CB8AC3E}">
        <p14:creationId xmlns:p14="http://schemas.microsoft.com/office/powerpoint/2010/main" val="888491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BFCF8-0EA8-B50F-CF54-4E0B2F05BC49}"/>
              </a:ext>
            </a:extLst>
          </p:cNvPr>
          <p:cNvSpPr>
            <a:spLocks noGrp="1"/>
          </p:cNvSpPr>
          <p:nvPr>
            <p:ph type="title"/>
          </p:nvPr>
        </p:nvSpPr>
        <p:spPr>
          <a:xfrm>
            <a:off x="4955458" y="499533"/>
            <a:ext cx="6587613" cy="1658198"/>
          </a:xfrm>
        </p:spPr>
        <p:txBody>
          <a:bodyPr>
            <a:normAutofit/>
          </a:bodyPr>
          <a:lstStyle/>
          <a:p>
            <a:r>
              <a:rPr lang="en-US" dirty="0">
                <a:solidFill>
                  <a:srgbClr val="5B9EA7"/>
                </a:solidFill>
              </a:rPr>
              <a:t>Dragon Fire </a:t>
            </a:r>
            <a:r>
              <a:rPr lang="zh-CN" altLang="en-US" dirty="0">
                <a:solidFill>
                  <a:srgbClr val="5B9EA7"/>
                </a:solidFill>
              </a:rPr>
              <a:t>龍火 </a:t>
            </a:r>
            <a:r>
              <a:rPr lang="en-US" dirty="0">
                <a:solidFill>
                  <a:srgbClr val="5B9EA7"/>
                </a:solidFill>
              </a:rPr>
              <a:t>and Thunder Fire </a:t>
            </a:r>
            <a:r>
              <a:rPr lang="zh-CN" altLang="en-US" dirty="0">
                <a:solidFill>
                  <a:srgbClr val="5B9EA7"/>
                </a:solidFill>
              </a:rPr>
              <a:t>雷火</a:t>
            </a:r>
            <a:endParaRPr lang="en-US" dirty="0">
              <a:solidFill>
                <a:srgbClr val="5B9EA7"/>
              </a:solidFill>
            </a:endParaRPr>
          </a:p>
        </p:txBody>
      </p:sp>
      <p:pic>
        <p:nvPicPr>
          <p:cNvPr id="4" name="Content Placeholder 3">
            <a:extLst>
              <a:ext uri="{FF2B5EF4-FFF2-40B4-BE49-F238E27FC236}">
                <a16:creationId xmlns:a16="http://schemas.microsoft.com/office/drawing/2014/main" id="{395519B5-FC6C-BA34-A057-2781B7638C44}"/>
              </a:ext>
            </a:extLst>
          </p:cNvPr>
          <p:cNvPicPr>
            <a:picLocks noChangeAspect="1"/>
          </p:cNvPicPr>
          <p:nvPr/>
        </p:nvPicPr>
        <p:blipFill>
          <a:blip r:embed="rId2"/>
          <a:srcRect l="7145" r="21249" b="-2"/>
          <a:stretch>
            <a:fillRect/>
          </a:stretch>
        </p:blipFill>
        <p:spPr>
          <a:xfrm>
            <a:off x="0" y="0"/>
            <a:ext cx="4635314" cy="6858000"/>
          </a:xfrm>
          <a:prstGeom prst="rect">
            <a:avLst/>
          </a:prstGeom>
        </p:spPr>
      </p:pic>
      <p:sp>
        <p:nvSpPr>
          <p:cNvPr id="27" name="Content Placeholder 7">
            <a:extLst>
              <a:ext uri="{FF2B5EF4-FFF2-40B4-BE49-F238E27FC236}">
                <a16:creationId xmlns:a16="http://schemas.microsoft.com/office/drawing/2014/main" id="{A776C6C4-4947-D9BA-29B4-A9F5408004FB}"/>
              </a:ext>
            </a:extLst>
          </p:cNvPr>
          <p:cNvSpPr>
            <a:spLocks noGrp="1"/>
          </p:cNvSpPr>
          <p:nvPr>
            <p:ph idx="1"/>
          </p:nvPr>
        </p:nvSpPr>
        <p:spPr>
          <a:xfrm>
            <a:off x="4635314" y="2011680"/>
            <a:ext cx="7556686" cy="4683410"/>
          </a:xfrm>
        </p:spPr>
        <p:txBody>
          <a:bodyPr>
            <a:noAutofit/>
          </a:bodyPr>
          <a:lstStyle/>
          <a:p>
            <a:r>
              <a:rPr lang="en-US" sz="1400" dirty="0"/>
              <a:t>In the Jin Yuan dynasty, there was an increased interest in the physiology of fire; on why fire began to have reckless movement </a:t>
            </a:r>
            <a:r>
              <a:rPr lang="zh-CN" altLang="en-US" sz="1400" dirty="0"/>
              <a:t>妄動</a:t>
            </a:r>
            <a:r>
              <a:rPr lang="en-US" altLang="zh-CN" sz="1400" dirty="0"/>
              <a:t>/ </a:t>
            </a:r>
            <a:r>
              <a:rPr lang="en-US" altLang="zh-CN" sz="1400" dirty="0" err="1"/>
              <a:t>wàng</a:t>
            </a:r>
            <a:r>
              <a:rPr lang="en-US" altLang="zh-CN" sz="1400" dirty="0"/>
              <a:t> </a:t>
            </a:r>
            <a:r>
              <a:rPr lang="en-US" altLang="zh-CN" sz="1400" dirty="0" err="1"/>
              <a:t>dòng</a:t>
            </a:r>
            <a:r>
              <a:rPr lang="en-US" altLang="zh-CN" sz="1400" dirty="0"/>
              <a:t>. </a:t>
            </a:r>
            <a:endParaRPr lang="en-US" sz="1400" dirty="0"/>
          </a:p>
          <a:p>
            <a:r>
              <a:rPr lang="en-US" sz="1400" dirty="0"/>
              <a:t>This discussion first begins with the distinction of Ministerial Fire (Xiàng </a:t>
            </a:r>
            <a:r>
              <a:rPr lang="en-US" sz="1400" dirty="0" err="1"/>
              <a:t>Huǒ</a:t>
            </a:r>
            <a:r>
              <a:rPr lang="en-US" sz="1400" dirty="0"/>
              <a:t> </a:t>
            </a:r>
            <a:r>
              <a:rPr lang="zh-CN" altLang="en-US" sz="1400" dirty="0"/>
              <a:t>相火</a:t>
            </a:r>
            <a:r>
              <a:rPr lang="en-US" sz="1400" dirty="0"/>
              <a:t>), in contrast to Sovereign Fire (</a:t>
            </a:r>
            <a:r>
              <a:rPr lang="en-US" sz="1400" dirty="0" err="1"/>
              <a:t>Jūn</a:t>
            </a:r>
            <a:r>
              <a:rPr lang="en-US" sz="1400" dirty="0"/>
              <a:t> </a:t>
            </a:r>
            <a:r>
              <a:rPr lang="en-US" sz="1400" dirty="0" err="1"/>
              <a:t>Huǒ</a:t>
            </a:r>
            <a:r>
              <a:rPr lang="en-US" sz="1400" dirty="0"/>
              <a:t> </a:t>
            </a:r>
            <a:r>
              <a:rPr lang="zh-CN" altLang="en-US" sz="1400" dirty="0"/>
              <a:t>君火</a:t>
            </a:r>
            <a:r>
              <a:rPr lang="en-US" sz="1400" dirty="0"/>
              <a:t>).  It is commonly believed that the Liver, Gallbladder, Kidneys, and </a:t>
            </a:r>
            <a:r>
              <a:rPr lang="en-US" sz="1400" dirty="0" err="1"/>
              <a:t>Sānjiāo</a:t>
            </a:r>
            <a:r>
              <a:rPr lang="en-US" sz="1400" dirty="0"/>
              <a:t> each internally house Ministerial Fire, though its true source lies in the Gate of Life (</a:t>
            </a:r>
            <a:r>
              <a:rPr lang="en-US" sz="1400" dirty="0" err="1"/>
              <a:t>Mìngmén</a:t>
            </a:r>
            <a:r>
              <a:rPr lang="en-US" sz="1400" dirty="0"/>
              <a:t>). </a:t>
            </a:r>
            <a:r>
              <a:rPr lang="zh-TW" altLang="en-US" sz="1400" dirty="0"/>
              <a:t>肝、膽、腎、三焦均內寄相火，但其源均在命門</a:t>
            </a:r>
            <a:endParaRPr lang="en-US" sz="1400" dirty="0"/>
          </a:p>
          <a:p>
            <a:r>
              <a:rPr lang="en-US" sz="1400" dirty="0"/>
              <a:t>Ministerial Fire may manifest as lesser fire or vigorous fire—it can be righteous (Zheng) or Evil (Xie). When it is evil, it is often described with the phrase “reckless movement </a:t>
            </a:r>
            <a:r>
              <a:rPr lang="zh-TW" altLang="en-US" sz="1400" dirty="0"/>
              <a:t>相火可為少火，亦可為壯火，即可為正，亦可為邪。若為邪火，多有「妄動</a:t>
            </a:r>
            <a:endParaRPr lang="en-US" altLang="zh-CN" sz="1400" dirty="0"/>
          </a:p>
          <a:p>
            <a:r>
              <a:rPr lang="en-US" sz="1400" dirty="0"/>
              <a:t>In the Jin Yuan, Ministerial Fire was further dissected and differentiated as the fire of the Liver and Kidneys, collectively known as the “Thunder-Dragon Fire.” If we further differentiate, Liver fire corresponds to Thunder Fire, as the Liver matches the Zhen trigram, which represents Thunder in the post-heaven Bagua. Kidney fire is considered Dragon Fire, since the Kidneys belong to the Water Zang, and the dragon is a creature amidst water, hence the saying “the dragon is submerged in the deep abyss.</a:t>
            </a:r>
            <a:r>
              <a:rPr lang="zh-TW" altLang="en-US" sz="1400" dirty="0"/>
              <a:t>若再細分，則肝火為雷火，因肝於後天八卦配震卦，震為雷；腎火為龍火，因腎為水臟，龍為水中之物，所謂龍潛淵中</a:t>
            </a:r>
            <a:endParaRPr lang="en-US" sz="1400" dirty="0"/>
          </a:p>
          <a:p>
            <a:r>
              <a:rPr lang="en-US" sz="1400" dirty="0"/>
              <a:t>Whether this fire becomes pathological depends on whether it moves recklessly or departs from its proper place. Zhen signifies Thunder, and thus movement; the dragon’s nature is fierce and volatile, easily stirred and hard to tame. For this reason, reckless movement of Ministerial Fire most often refers to these two: Liver fire and Kidney fire. </a:t>
            </a:r>
            <a:r>
              <a:rPr lang="zh-TW" altLang="en-US" sz="1400" dirty="0"/>
              <a:t>至於是否屬於病態，關鍵還得看此火是否妄動而離位。震為雷，亦為動；龍性暴烈，易動難馴，</a:t>
            </a:r>
            <a:endParaRPr lang="en-US" sz="1400" dirty="0"/>
          </a:p>
        </p:txBody>
      </p:sp>
    </p:spTree>
    <p:extLst>
      <p:ext uri="{BB962C8B-B14F-4D97-AF65-F5344CB8AC3E}">
        <p14:creationId xmlns:p14="http://schemas.microsoft.com/office/powerpoint/2010/main" val="3419004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EE84D-37A0-05E5-BB8E-3E9CFE251822}"/>
              </a:ext>
            </a:extLst>
          </p:cNvPr>
          <p:cNvSpPr>
            <a:spLocks noGrp="1"/>
          </p:cNvSpPr>
          <p:nvPr>
            <p:ph type="title"/>
          </p:nvPr>
        </p:nvSpPr>
        <p:spPr>
          <a:xfrm>
            <a:off x="5146160" y="609600"/>
            <a:ext cx="5978072" cy="970450"/>
          </a:xfrm>
        </p:spPr>
        <p:txBody>
          <a:bodyPr>
            <a:normAutofit/>
          </a:bodyPr>
          <a:lstStyle/>
          <a:p>
            <a:r>
              <a:rPr lang="en-US" dirty="0"/>
              <a:t>THANKS</a:t>
            </a:r>
          </a:p>
        </p:txBody>
      </p:sp>
      <p:sp>
        <p:nvSpPr>
          <p:cNvPr id="3" name="Content Placeholder 2">
            <a:extLst>
              <a:ext uri="{FF2B5EF4-FFF2-40B4-BE49-F238E27FC236}">
                <a16:creationId xmlns:a16="http://schemas.microsoft.com/office/drawing/2014/main" id="{ABD993F7-CE5B-EDAC-B431-7CA5658F8447}"/>
              </a:ext>
            </a:extLst>
          </p:cNvPr>
          <p:cNvSpPr>
            <a:spLocks noGrp="1"/>
          </p:cNvSpPr>
          <p:nvPr>
            <p:ph idx="1"/>
          </p:nvPr>
        </p:nvSpPr>
        <p:spPr>
          <a:xfrm>
            <a:off x="5146160" y="1828801"/>
            <a:ext cx="5978072" cy="3866048"/>
          </a:xfrm>
        </p:spPr>
        <p:txBody>
          <a:bodyPr anchor="ctr">
            <a:normAutofit/>
          </a:bodyPr>
          <a:lstStyle/>
          <a:p>
            <a:pPr>
              <a:lnSpc>
                <a:spcPct val="90000"/>
              </a:lnSpc>
              <a:buClr>
                <a:srgbClr val="4A7D8C"/>
              </a:buClr>
            </a:pPr>
            <a:r>
              <a:rPr lang="en-US" sz="1600"/>
              <a:t>Global Branches for Hosting this Class, please check out other classes that I’ve done for GB. </a:t>
            </a:r>
          </a:p>
          <a:p>
            <a:pPr>
              <a:lnSpc>
                <a:spcPct val="90000"/>
              </a:lnSpc>
              <a:buClr>
                <a:srgbClr val="4A7D8C"/>
              </a:buClr>
            </a:pPr>
            <a:r>
              <a:rPr lang="en-US" sz="1600"/>
              <a:t>Foundational Tung acupuncture pathomechanism </a:t>
            </a:r>
          </a:p>
          <a:p>
            <a:pPr>
              <a:lnSpc>
                <a:spcPct val="90000"/>
              </a:lnSpc>
              <a:buClr>
                <a:srgbClr val="4A7D8C"/>
              </a:buClr>
            </a:pPr>
            <a:r>
              <a:rPr lang="en-US" sz="1600"/>
              <a:t>Classical Acupuncture treatment for Andrology</a:t>
            </a:r>
          </a:p>
          <a:p>
            <a:pPr>
              <a:lnSpc>
                <a:spcPct val="90000"/>
              </a:lnSpc>
              <a:buClr>
                <a:srgbClr val="4A7D8C"/>
              </a:buClr>
            </a:pPr>
            <a:r>
              <a:rPr lang="en-US" sz="1600"/>
              <a:t>Classical Acupuncture treatment for Stroke</a:t>
            </a:r>
          </a:p>
          <a:p>
            <a:pPr>
              <a:lnSpc>
                <a:spcPct val="90000"/>
              </a:lnSpc>
              <a:buClr>
                <a:srgbClr val="4A7D8C"/>
              </a:buClr>
            </a:pPr>
            <a:r>
              <a:rPr lang="en-US" sz="1600"/>
              <a:t>5-part Autoimmune series </a:t>
            </a:r>
          </a:p>
          <a:p>
            <a:pPr>
              <a:lnSpc>
                <a:spcPct val="90000"/>
              </a:lnSpc>
              <a:buClr>
                <a:srgbClr val="4A7D8C"/>
              </a:buClr>
            </a:pPr>
            <a:endParaRPr lang="en-US" sz="1600"/>
          </a:p>
          <a:p>
            <a:pPr>
              <a:lnSpc>
                <a:spcPct val="90000"/>
              </a:lnSpc>
              <a:buClr>
                <a:srgbClr val="4A7D8C"/>
              </a:buClr>
            </a:pPr>
            <a:r>
              <a:rPr lang="en-US" sz="1600"/>
              <a:t>Also be sure follow me on: </a:t>
            </a:r>
          </a:p>
          <a:p>
            <a:pPr>
              <a:lnSpc>
                <a:spcPct val="90000"/>
              </a:lnSpc>
              <a:buClr>
                <a:srgbClr val="4A7D8C"/>
              </a:buClr>
            </a:pPr>
            <a:r>
              <a:rPr lang="en-US" sz="1600"/>
              <a:t>1. Ivan Cloud (FB page) and </a:t>
            </a:r>
          </a:p>
          <a:p>
            <a:pPr>
              <a:lnSpc>
                <a:spcPct val="90000"/>
              </a:lnSpc>
              <a:buClr>
                <a:srgbClr val="4A7D8C"/>
              </a:buClr>
            </a:pPr>
            <a:r>
              <a:rPr lang="en-US" sz="1600"/>
              <a:t>2. Academy of Source Based Medicine on Instagram and our personal educational platform:  https://asbmcm.thinkific.com/</a:t>
            </a:r>
          </a:p>
        </p:txBody>
      </p:sp>
      <p:pic>
        <p:nvPicPr>
          <p:cNvPr id="4" name="Picture 3">
            <a:extLst>
              <a:ext uri="{FF2B5EF4-FFF2-40B4-BE49-F238E27FC236}">
                <a16:creationId xmlns:a16="http://schemas.microsoft.com/office/drawing/2014/main" id="{7188989E-2A94-B564-429E-18798806662C}"/>
              </a:ext>
            </a:extLst>
          </p:cNvPr>
          <p:cNvPicPr>
            <a:picLocks noChangeAspect="1"/>
          </p:cNvPicPr>
          <p:nvPr/>
        </p:nvPicPr>
        <p:blipFill>
          <a:blip r:embed="rId3"/>
          <a:srcRect t="11734" b="12249"/>
          <a:stretch>
            <a:fillRect/>
          </a:stretch>
        </p:blipFill>
        <p:spPr>
          <a:xfrm>
            <a:off x="643339" y="643464"/>
            <a:ext cx="3551912" cy="2706796"/>
          </a:xfrm>
          <a:prstGeom prst="rect">
            <a:avLst/>
          </a:prstGeom>
        </p:spPr>
      </p:pic>
      <p:pic>
        <p:nvPicPr>
          <p:cNvPr id="5" name="Picture 4">
            <a:extLst>
              <a:ext uri="{FF2B5EF4-FFF2-40B4-BE49-F238E27FC236}">
                <a16:creationId xmlns:a16="http://schemas.microsoft.com/office/drawing/2014/main" id="{59EEBFAA-CC11-9926-E35F-774EE0DBDA5E}"/>
              </a:ext>
            </a:extLst>
          </p:cNvPr>
          <p:cNvPicPr>
            <a:picLocks noChangeAspect="1"/>
          </p:cNvPicPr>
          <p:nvPr/>
        </p:nvPicPr>
        <p:blipFill>
          <a:blip r:embed="rId4"/>
          <a:srcRect t="7702" r="2" b="16093"/>
          <a:stretch>
            <a:fillRect/>
          </a:stretch>
        </p:blipFill>
        <p:spPr>
          <a:xfrm>
            <a:off x="643339" y="3511127"/>
            <a:ext cx="3551912" cy="2706794"/>
          </a:xfrm>
          <a:prstGeom prst="rect">
            <a:avLst/>
          </a:prstGeom>
        </p:spPr>
      </p:pic>
    </p:spTree>
    <p:extLst>
      <p:ext uri="{BB962C8B-B14F-4D97-AF65-F5344CB8AC3E}">
        <p14:creationId xmlns:p14="http://schemas.microsoft.com/office/powerpoint/2010/main" val="2407602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FD6D4-E45F-B3D1-03EA-5031027198CA}"/>
              </a:ext>
            </a:extLst>
          </p:cNvPr>
          <p:cNvSpPr>
            <a:spLocks noGrp="1"/>
          </p:cNvSpPr>
          <p:nvPr>
            <p:ph type="title"/>
          </p:nvPr>
        </p:nvSpPr>
        <p:spPr>
          <a:xfrm>
            <a:off x="657225" y="499533"/>
            <a:ext cx="7115176" cy="1658198"/>
          </a:xfrm>
        </p:spPr>
        <p:txBody>
          <a:bodyPr>
            <a:normAutofit/>
          </a:bodyPr>
          <a:lstStyle/>
          <a:p>
            <a:r>
              <a:rPr lang="en-US" dirty="0"/>
              <a:t>Ye Tian Shi </a:t>
            </a:r>
            <a:r>
              <a:rPr lang="zh-CN" altLang="en-US" dirty="0"/>
              <a:t>叶天士 </a:t>
            </a:r>
            <a:r>
              <a:rPr lang="en-US" altLang="zh-CN" dirty="0"/>
              <a:t>on Ministerial Fire</a:t>
            </a:r>
            <a:endParaRPr lang="en-US" dirty="0"/>
          </a:p>
        </p:txBody>
      </p:sp>
      <p:sp>
        <p:nvSpPr>
          <p:cNvPr id="3" name="Content Placeholder 2">
            <a:extLst>
              <a:ext uri="{FF2B5EF4-FFF2-40B4-BE49-F238E27FC236}">
                <a16:creationId xmlns:a16="http://schemas.microsoft.com/office/drawing/2014/main" id="{B14C5276-1A60-5A71-AD92-60330FCDA587}"/>
              </a:ext>
            </a:extLst>
          </p:cNvPr>
          <p:cNvSpPr>
            <a:spLocks noGrp="1"/>
          </p:cNvSpPr>
          <p:nvPr>
            <p:ph idx="1"/>
          </p:nvPr>
        </p:nvSpPr>
        <p:spPr>
          <a:xfrm>
            <a:off x="676656" y="2011680"/>
            <a:ext cx="6877083" cy="3766185"/>
          </a:xfrm>
        </p:spPr>
        <p:txBody>
          <a:bodyPr>
            <a:normAutofit/>
          </a:bodyPr>
          <a:lstStyle/>
          <a:p>
            <a:r>
              <a:rPr lang="en-US" sz="1500" dirty="0"/>
              <a:t>Ye Tian Shi in his case study states</a:t>
            </a:r>
          </a:p>
          <a:p>
            <a:r>
              <a:rPr lang="en-US" sz="1500" dirty="0"/>
              <a:t>Dragon Fire is stored in the Kidneys, while Ministerial Fire (Xiang Huo) is housed in the Liver. The </a:t>
            </a:r>
            <a:r>
              <a:rPr lang="en-US" sz="1500" dirty="0" err="1"/>
              <a:t>Yǐ</a:t>
            </a:r>
            <a:r>
              <a:rPr lang="en-US" sz="1500" dirty="0"/>
              <a:t> and </a:t>
            </a:r>
            <a:r>
              <a:rPr lang="en-US" sz="1500" dirty="0" err="1"/>
              <a:t>Guǐ</a:t>
            </a:r>
            <a:r>
              <a:rPr lang="en-US" sz="1500" dirty="0"/>
              <a:t> (Wood and Water) share the same origin, and their locations lie adjacent to one another. If the essence and blood of the Liver and Kidneys are abundant, then Dragon and Xiang Fires are properly restrained, remain still and keep to their positions—each dwelling peacefully in its </a:t>
            </a:r>
            <a:r>
              <a:rPr lang="en-US" sz="1500" dirty="0" err="1"/>
              <a:t>place.But</a:t>
            </a:r>
            <a:r>
              <a:rPr lang="en-US" sz="1500" dirty="0"/>
              <a:t> if the Dragon-Thunder within the Kidneys loses its regulation, then Ministerial Fire boils over, and the Dragon and Xiang Fires flare up together. As Ye Tianshi </a:t>
            </a:r>
            <a:r>
              <a:rPr lang="en-US" sz="1500" dirty="0" err="1"/>
              <a:t>said:“When</a:t>
            </a:r>
            <a:r>
              <a:rPr lang="en-US" sz="1500" dirty="0"/>
              <a:t> the Dragon and Thunder within Yin surge, and Xiang Fire within Wood (the Liver) boils over alongside it, resulting in bleeding and coughing, it indicates that the Zang-Yin (visceral Yin) is no longer in a state of tranquility.” “</a:t>
            </a:r>
            <a:r>
              <a:rPr lang="zh-CN" altLang="en-US" sz="1500" dirty="0"/>
              <a:t>龍火藏於腎，相火寄於肝，乙癸同源，位置毗鄰，若肝腎精血充足，則龍相得制，靜而守位，各安其所。腎中龍雷失守，則相火沸動，龍相交炽，葉氏謂：「陰中龍雷，夾木中相火沸動，失血咳嗽，是臟陰不為寧謐。</a:t>
            </a:r>
            <a:endParaRPr lang="en-US" sz="1500" dirty="0"/>
          </a:p>
          <a:p>
            <a:r>
              <a:rPr lang="en-US" sz="1500" dirty="0"/>
              <a:t>If the Liver </a:t>
            </a:r>
            <a:r>
              <a:rPr lang="en-US" sz="1500" dirty="0" err="1"/>
              <a:t>zang</a:t>
            </a:r>
            <a:r>
              <a:rPr lang="en-US" sz="1500" dirty="0"/>
              <a:t> is increasingly rigid, and Wood and Fire lodge internally, and the emotions run counter to (natural course), then Ministerial Fire will inevitably flare up. It is said: Cooling can make the Liver tranquil</a:t>
            </a:r>
            <a:r>
              <a:rPr lang="en-US" altLang="zh-CN" sz="1500" dirty="0"/>
              <a:t>《</a:t>
            </a:r>
            <a:r>
              <a:rPr lang="zh-CN" altLang="en-US" sz="1500" dirty="0"/>
              <a:t>存真</a:t>
            </a:r>
            <a:r>
              <a:rPr lang="en-US" altLang="zh-CN" sz="1500" dirty="0"/>
              <a:t>》</a:t>
            </a:r>
            <a:r>
              <a:rPr lang="zh-CN" altLang="en-US" sz="1500" dirty="0"/>
              <a:t>）若肝臟日剛，木火內寄，情志拂逆，必相火勃起，謂涼則肝寧</a:t>
            </a:r>
            <a:endParaRPr lang="en-US" sz="1500" dirty="0"/>
          </a:p>
        </p:txBody>
      </p:sp>
      <p:pic>
        <p:nvPicPr>
          <p:cNvPr id="4" name="Picture 3" descr="A person with a beard and mustache wearing a black vest&#10;&#10;AI-generated content may be incorrect.">
            <a:extLst>
              <a:ext uri="{FF2B5EF4-FFF2-40B4-BE49-F238E27FC236}">
                <a16:creationId xmlns:a16="http://schemas.microsoft.com/office/drawing/2014/main" id="{F4249A34-227F-1284-393D-9BEFDD3381F0}"/>
              </a:ext>
            </a:extLst>
          </p:cNvPr>
          <p:cNvPicPr>
            <a:picLocks noChangeAspect="1"/>
          </p:cNvPicPr>
          <p:nvPr/>
        </p:nvPicPr>
        <p:blipFill>
          <a:blip r:embed="rId2"/>
          <a:srcRect l="9536" r="5607"/>
          <a:stretch>
            <a:fillRect/>
          </a:stretch>
        </p:blipFill>
        <p:spPr>
          <a:xfrm>
            <a:off x="7791832" y="10"/>
            <a:ext cx="4400168" cy="6864408"/>
          </a:xfrm>
          <a:prstGeom prst="rect">
            <a:avLst/>
          </a:prstGeom>
        </p:spPr>
      </p:pic>
    </p:spTree>
    <p:extLst>
      <p:ext uri="{BB962C8B-B14F-4D97-AF65-F5344CB8AC3E}">
        <p14:creationId xmlns:p14="http://schemas.microsoft.com/office/powerpoint/2010/main" val="398489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EDCCB-A7AC-2C24-F9A8-2C60C029D4AB}"/>
              </a:ext>
            </a:extLst>
          </p:cNvPr>
          <p:cNvSpPr>
            <a:spLocks noGrp="1"/>
          </p:cNvSpPr>
          <p:nvPr>
            <p:ph type="title"/>
          </p:nvPr>
        </p:nvSpPr>
        <p:spPr/>
        <p:txBody>
          <a:bodyPr>
            <a:normAutofit fontScale="90000"/>
          </a:bodyPr>
          <a:lstStyle/>
          <a:p>
            <a:r>
              <a:rPr lang="en-US" altLang="zh-CN" dirty="0"/>
              <a:t>Ministerial fire ought to be cooled </a:t>
            </a:r>
            <a:r>
              <a:rPr lang="zh-CN" altLang="en-US" dirty="0"/>
              <a:t>相火宜凉</a:t>
            </a:r>
            <a:br>
              <a:rPr lang="en-US" altLang="zh-CN" dirty="0"/>
            </a:br>
            <a:endParaRPr lang="en-US" dirty="0"/>
          </a:p>
        </p:txBody>
      </p:sp>
      <p:sp>
        <p:nvSpPr>
          <p:cNvPr id="3" name="Content Placeholder 2">
            <a:extLst>
              <a:ext uri="{FF2B5EF4-FFF2-40B4-BE49-F238E27FC236}">
                <a16:creationId xmlns:a16="http://schemas.microsoft.com/office/drawing/2014/main" id="{3A635695-AAA5-8F56-98E9-FCB1F1FDD0E6}"/>
              </a:ext>
            </a:extLst>
          </p:cNvPr>
          <p:cNvSpPr>
            <a:spLocks noGrp="1"/>
          </p:cNvSpPr>
          <p:nvPr>
            <p:ph idx="1"/>
          </p:nvPr>
        </p:nvSpPr>
        <p:spPr/>
        <p:txBody>
          <a:bodyPr>
            <a:normAutofit fontScale="70000" lnSpcReduction="20000"/>
          </a:bodyPr>
          <a:lstStyle/>
          <a:p>
            <a:pPr marL="0" indent="0">
              <a:buNone/>
            </a:pPr>
            <a:r>
              <a:rPr lang="en-US" altLang="zh-TW" dirty="0"/>
              <a:t>As Huang </a:t>
            </a:r>
            <a:r>
              <a:rPr lang="en-US" altLang="zh-TW" dirty="0" err="1"/>
              <a:t>Yuanyu</a:t>
            </a:r>
            <a:r>
              <a:rPr lang="en-US" altLang="zh-TW" dirty="0"/>
              <a:t> (</a:t>
            </a:r>
            <a:r>
              <a:rPr lang="zh-CN" altLang="en-US" dirty="0"/>
              <a:t>黃元御</a:t>
            </a:r>
            <a:r>
              <a:rPr lang="en-US" altLang="zh-CN" dirty="0"/>
              <a:t>) </a:t>
            </a:r>
            <a:r>
              <a:rPr lang="en-US" altLang="zh-TW" dirty="0"/>
              <a:t>said: “Ministerial Fire takes Sovereign Fire as its Master” (Shang Han Xuan Jie)</a:t>
            </a:r>
            <a:r>
              <a:rPr lang="zh-CN" altLang="en-US" dirty="0"/>
              <a:t> </a:t>
            </a:r>
            <a:r>
              <a:rPr lang="en-US" altLang="zh-CN" dirty="0"/>
              <a:t>“</a:t>
            </a:r>
            <a:r>
              <a:rPr lang="zh-CN" altLang="en-US" dirty="0"/>
              <a:t>相</a:t>
            </a:r>
            <a:r>
              <a:rPr lang="zh-TW" altLang="en-US" dirty="0"/>
              <a:t>火以君火為主也（</a:t>
            </a:r>
            <a:r>
              <a:rPr lang="en-US" altLang="zh-TW" dirty="0"/>
              <a:t>《</a:t>
            </a:r>
            <a:r>
              <a:rPr lang="zh-TW" altLang="en-US" dirty="0"/>
              <a:t>傷寒懸解</a:t>
            </a:r>
            <a:r>
              <a:rPr lang="en-US" altLang="zh-TW" dirty="0"/>
              <a:t>·</a:t>
            </a:r>
            <a:r>
              <a:rPr lang="zh-TW" altLang="en-US" dirty="0"/>
              <a:t>太陽經下編</a:t>
            </a:r>
            <a:r>
              <a:rPr lang="en-US" altLang="zh-TW" dirty="0"/>
              <a:t>》</a:t>
            </a:r>
          </a:p>
          <a:p>
            <a:pPr marL="0" indent="0">
              <a:buNone/>
            </a:pPr>
            <a:r>
              <a:rPr lang="en-US" altLang="zh-TW" dirty="0"/>
              <a:t>When external stimuli affect the Heart, Sovereign Fire is easily stirred and hard to calm, and Ministerial Fire (</a:t>
            </a:r>
            <a:r>
              <a:rPr lang="zh-CN" altLang="en-US" dirty="0"/>
              <a:t>相火</a:t>
            </a:r>
            <a:r>
              <a:rPr lang="en-US" altLang="zh-CN" dirty="0"/>
              <a:t>) </a:t>
            </a:r>
            <a:r>
              <a:rPr lang="en-US" altLang="zh-TW" dirty="0"/>
              <a:t>becomes excessive and harmful.</a:t>
            </a:r>
            <a:r>
              <a:rPr lang="zh-TW" altLang="en-US" dirty="0"/>
              <a:t>外物感應於心，君火易動而難靜，相火亢而為害</a:t>
            </a:r>
            <a:endParaRPr lang="en-US" altLang="zh-TW" dirty="0"/>
          </a:p>
          <a:p>
            <a:pPr marL="0" indent="0">
              <a:buNone/>
            </a:pPr>
            <a:r>
              <a:rPr lang="en-US" altLang="zh-TW" dirty="0"/>
              <a:t>As Zhang </a:t>
            </a:r>
            <a:r>
              <a:rPr lang="en-US" altLang="zh-TW" dirty="0" err="1"/>
              <a:t>Jingyue</a:t>
            </a:r>
            <a:r>
              <a:rPr lang="en-US" altLang="zh-TW" dirty="0"/>
              <a:t> remarked: “Once Heart Fire moves, Ministerial Fire immediately follows </a:t>
            </a:r>
            <a:r>
              <a:rPr lang="zh-TW" altLang="en-US" dirty="0"/>
              <a:t>張景岳云：「故心火一動，則相火翕然從之。」「</a:t>
            </a:r>
            <a:r>
              <a:rPr lang="en-US" altLang="zh-TW" dirty="0"/>
              <a:t>Excess leads to harm; containment brings </a:t>
            </a:r>
            <a:r>
              <a:rPr lang="en-US" altLang="zh-TW" dirty="0" err="1"/>
              <a:t>regulation.”If</a:t>
            </a:r>
            <a:r>
              <a:rPr lang="en-US" altLang="zh-TW" dirty="0"/>
              <a:t> fire is properly regulated, it stays peacefully hidden within the Zang-Fu, </a:t>
            </a:r>
            <a:r>
              <a:rPr lang="en-US" altLang="zh-TW" dirty="0" err="1"/>
              <a:t>warmingand</a:t>
            </a:r>
            <a:r>
              <a:rPr lang="en-US" altLang="zh-TW" dirty="0"/>
              <a:t> facilitating transformation and generation. But if fire is unrestrained, it rises and spreads, injuring the body.</a:t>
            </a:r>
            <a:r>
              <a:rPr lang="zh-TW" altLang="en-US" dirty="0"/>
              <a:t>亢則害，承乃制</a:t>
            </a:r>
            <a:r>
              <a:rPr lang="en-US" altLang="zh-TW" dirty="0"/>
              <a:t>. </a:t>
            </a:r>
            <a:r>
              <a:rPr lang="zh-TW" altLang="en-US" dirty="0"/>
              <a:t>火若有制，謐藏臟腑，溫煦生化</a:t>
            </a:r>
            <a:endParaRPr lang="en-US" altLang="zh-TW" dirty="0"/>
          </a:p>
          <a:p>
            <a:pPr marL="0" indent="0">
              <a:buNone/>
            </a:pPr>
            <a:r>
              <a:rPr lang="en-US" altLang="zh-TW" dirty="0"/>
              <a:t>Ye Tianshi (</a:t>
            </a:r>
            <a:r>
              <a:rPr lang="zh-CN" altLang="en-US" dirty="0"/>
              <a:t>葉天士</a:t>
            </a:r>
            <a:r>
              <a:rPr lang="en-US" altLang="zh-CN" dirty="0"/>
              <a:t>) </a:t>
            </a:r>
            <a:r>
              <a:rPr lang="en-US" altLang="zh-TW" dirty="0"/>
              <a:t>was the first to propose the idea that “Ministerial Fire should be cooled.” In one of his case notes from Cun Zhen, he </a:t>
            </a:r>
            <a:r>
              <a:rPr lang="en-US" altLang="zh-TW" dirty="0" err="1"/>
              <a:t>writes:“Ministerial</a:t>
            </a:r>
            <a:r>
              <a:rPr lang="en-US" altLang="zh-TW" dirty="0"/>
              <a:t> Fire should be cooled. Whenever supplementing the Kidneys with warming methods, one must pair it with cooling the Liver to supervise and restrain it—only then will there be no one-sided bias. ”Ministerial Fire should be cooled—cooling brings control, which in turn activates the mechanism of generation without leading to excessive fiery ascent. Ye Tianshi also stated: “Ministerial Fire resides within the </a:t>
            </a:r>
            <a:r>
              <a:rPr lang="en-US" altLang="zh-TW" dirty="0" err="1"/>
              <a:t>Jueyin</a:t>
            </a:r>
            <a:r>
              <a:rPr lang="en-US" altLang="zh-TW" dirty="0"/>
              <a:t>; it abhors cold but prefers cooling.”</a:t>
            </a:r>
            <a:r>
              <a:rPr lang="zh-TW" altLang="en-US" dirty="0"/>
              <a:t> 火若無制，升騰蔓延，戕害人身。葉天士首倡「相火宜涼」之說，葉案云：「相火宜涼，凡益腎取乎溫養，必佐涼肝以監制，方無偏黨」（</a:t>
            </a:r>
            <a:r>
              <a:rPr lang="en-US" altLang="zh-TW" dirty="0"/>
              <a:t>《</a:t>
            </a:r>
            <a:r>
              <a:rPr lang="zh-TW" altLang="en-US" dirty="0"/>
              <a:t>存真</a:t>
            </a:r>
            <a:r>
              <a:rPr lang="en-US" altLang="zh-TW" dirty="0"/>
              <a:t>》</a:t>
            </a:r>
            <a:r>
              <a:rPr lang="zh-TW" altLang="en-US" dirty="0"/>
              <a:t>）。相火宜涼，涼則有制，遂生生之機，無騰炎之勢。葉天士又謂：「厥陰相火內寄，惡寒喜涼。」</a:t>
            </a:r>
            <a:endParaRPr lang="en-US" altLang="zh-CN" dirty="0"/>
          </a:p>
        </p:txBody>
      </p:sp>
    </p:spTree>
    <p:extLst>
      <p:ext uri="{BB962C8B-B14F-4D97-AF65-F5344CB8AC3E}">
        <p14:creationId xmlns:p14="http://schemas.microsoft.com/office/powerpoint/2010/main" val="1987426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6FB810-B11D-638B-B2D8-5A454FA613EA}"/>
              </a:ext>
            </a:extLst>
          </p:cNvPr>
          <p:cNvSpPr>
            <a:spLocks noGrp="1"/>
          </p:cNvSpPr>
          <p:nvPr>
            <p:ph type="title"/>
          </p:nvPr>
        </p:nvSpPr>
        <p:spPr>
          <a:xfrm>
            <a:off x="7197213" y="499533"/>
            <a:ext cx="4345858" cy="1658198"/>
          </a:xfrm>
        </p:spPr>
        <p:txBody>
          <a:bodyPr>
            <a:normAutofit/>
          </a:bodyPr>
          <a:lstStyle/>
          <a:p>
            <a:r>
              <a:rPr lang="zh-CN" altLang="en-US" sz="4100">
                <a:solidFill>
                  <a:srgbClr val="8D3B26"/>
                </a:solidFill>
              </a:rPr>
              <a:t>潛陽</a:t>
            </a:r>
            <a:r>
              <a:rPr lang="en-US" altLang="zh-CN" sz="4100">
                <a:solidFill>
                  <a:srgbClr val="8D3B26"/>
                </a:solidFill>
              </a:rPr>
              <a:t> Qian Yang/ Submerging the Yang</a:t>
            </a:r>
            <a:endParaRPr lang="en-US" sz="4100">
              <a:solidFill>
                <a:srgbClr val="8D3B26"/>
              </a:solidFill>
            </a:endParaRPr>
          </a:p>
        </p:txBody>
      </p:sp>
      <p:pic>
        <p:nvPicPr>
          <p:cNvPr id="5" name="Picture 4" descr="A red and black rectangular symbols&#10;&#10;AI-generated content may be incorrect.">
            <a:extLst>
              <a:ext uri="{FF2B5EF4-FFF2-40B4-BE49-F238E27FC236}">
                <a16:creationId xmlns:a16="http://schemas.microsoft.com/office/drawing/2014/main" id="{952D44C6-DA5F-8374-AC1F-0B2D5749BFAC}"/>
              </a:ext>
            </a:extLst>
          </p:cNvPr>
          <p:cNvPicPr>
            <a:picLocks noChangeAspect="1"/>
          </p:cNvPicPr>
          <p:nvPr/>
        </p:nvPicPr>
        <p:blipFill>
          <a:blip r:embed="rId2"/>
          <a:stretch>
            <a:fillRect/>
          </a:stretch>
        </p:blipFill>
        <p:spPr>
          <a:xfrm>
            <a:off x="0" y="-1200"/>
            <a:ext cx="6720840" cy="6859200"/>
          </a:xfrm>
          <a:prstGeom prst="rect">
            <a:avLst/>
          </a:prstGeom>
        </p:spPr>
      </p:pic>
      <p:sp>
        <p:nvSpPr>
          <p:cNvPr id="3" name="Content Placeholder 2">
            <a:extLst>
              <a:ext uri="{FF2B5EF4-FFF2-40B4-BE49-F238E27FC236}">
                <a16:creationId xmlns:a16="http://schemas.microsoft.com/office/drawing/2014/main" id="{FA0C7076-6FFE-992A-B196-488A90797381}"/>
              </a:ext>
            </a:extLst>
          </p:cNvPr>
          <p:cNvSpPr>
            <a:spLocks noGrp="1"/>
          </p:cNvSpPr>
          <p:nvPr>
            <p:ph idx="1"/>
          </p:nvPr>
        </p:nvSpPr>
        <p:spPr>
          <a:xfrm>
            <a:off x="7197213" y="2011680"/>
            <a:ext cx="4345858" cy="3864732"/>
          </a:xfrm>
        </p:spPr>
        <p:txBody>
          <a:bodyPr>
            <a:normAutofit/>
          </a:bodyPr>
          <a:lstStyle/>
          <a:p>
            <a:r>
              <a:rPr lang="en-US" sz="1900" dirty="0"/>
              <a:t>The goal in autoimmune treatment is for Fire and Water to cross/ aid each other </a:t>
            </a:r>
            <a:r>
              <a:rPr lang="zh-CN" altLang="en-US" sz="1900" dirty="0"/>
              <a:t>水火既濟 </a:t>
            </a:r>
            <a:r>
              <a:rPr lang="en-US" altLang="zh-CN" sz="1900" dirty="0" err="1"/>
              <a:t>s</a:t>
            </a:r>
            <a:r>
              <a:rPr lang="en-US" sz="1900" dirty="0" err="1"/>
              <a:t>huǐ</a:t>
            </a:r>
            <a:r>
              <a:rPr lang="en-US" sz="1900" dirty="0"/>
              <a:t> </a:t>
            </a:r>
            <a:r>
              <a:rPr lang="en-US" sz="1900" dirty="0" err="1"/>
              <a:t>huǒ</a:t>
            </a:r>
            <a:r>
              <a:rPr lang="en-US" sz="1900" dirty="0"/>
              <a:t> </a:t>
            </a:r>
            <a:r>
              <a:rPr lang="en-US" sz="1900" dirty="0" err="1"/>
              <a:t>jì</a:t>
            </a:r>
            <a:r>
              <a:rPr lang="en-US" sz="1900" dirty="0"/>
              <a:t> </a:t>
            </a:r>
            <a:r>
              <a:rPr lang="en-US" sz="1900" dirty="0" err="1"/>
              <a:t>jì</a:t>
            </a:r>
            <a:r>
              <a:rPr lang="en-US" sz="1900" dirty="0"/>
              <a:t> (Hexagram 63). Whereas autoimmune process are often in a state of Hexagram 64, Fire and Water not yet crossing </a:t>
            </a:r>
            <a:r>
              <a:rPr lang="zh-CN" altLang="en-US" sz="1900" dirty="0"/>
              <a:t>火水未濟</a:t>
            </a:r>
            <a:r>
              <a:rPr lang="en-US" altLang="zh-CN" sz="1900" dirty="0"/>
              <a:t>/</a:t>
            </a:r>
            <a:r>
              <a:rPr lang="en-US" sz="1900" dirty="0" err="1"/>
              <a:t>Huǒ</a:t>
            </a:r>
            <a:r>
              <a:rPr lang="en-US" sz="1900" dirty="0"/>
              <a:t> Shuǐ Wèi </a:t>
            </a:r>
            <a:r>
              <a:rPr lang="en-US" sz="1900" dirty="0" err="1"/>
              <a:t>Jì</a:t>
            </a:r>
            <a:r>
              <a:rPr lang="en-US" sz="1900" dirty="0"/>
              <a:t>. </a:t>
            </a:r>
          </a:p>
          <a:p>
            <a:r>
              <a:rPr lang="en-US" altLang="zh-CN" sz="1900" dirty="0"/>
              <a:t>Hexagram 64, you have Li (Fire above) and Kan (water below). We must ensure fire is descending. This fire ascending can be from a Yang syndrome (</a:t>
            </a:r>
            <a:r>
              <a:rPr lang="en-US" altLang="zh-CN" sz="1900" dirty="0" err="1"/>
              <a:t>shaoyang</a:t>
            </a:r>
            <a:r>
              <a:rPr lang="en-US" altLang="zh-CN" sz="1900" dirty="0"/>
              <a:t> </a:t>
            </a:r>
            <a:r>
              <a:rPr lang="en-US" altLang="zh-CN" sz="1900" dirty="0" err="1"/>
              <a:t>yangming</a:t>
            </a:r>
            <a:r>
              <a:rPr lang="en-US" altLang="zh-CN" sz="1900" dirty="0"/>
              <a:t> often) or From a Yin syndrome (</a:t>
            </a:r>
            <a:r>
              <a:rPr lang="en-US" altLang="zh-CN" sz="1900" dirty="0" err="1"/>
              <a:t>Taiyin</a:t>
            </a:r>
            <a:r>
              <a:rPr lang="en-US" altLang="zh-CN" sz="1900" dirty="0"/>
              <a:t> </a:t>
            </a:r>
            <a:r>
              <a:rPr lang="en-US" altLang="zh-CN" sz="1900" dirty="0" err="1"/>
              <a:t>shaoyin</a:t>
            </a:r>
            <a:r>
              <a:rPr lang="en-US" altLang="zh-CN" sz="1900" dirty="0"/>
              <a:t>), or a mixed Yin and Yang syndrome (</a:t>
            </a:r>
            <a:r>
              <a:rPr lang="en-US" altLang="zh-CN" sz="1900" dirty="0" err="1"/>
              <a:t>Jueyin</a:t>
            </a:r>
            <a:r>
              <a:rPr lang="en-US" altLang="zh-CN" sz="1900" dirty="0"/>
              <a:t>) </a:t>
            </a:r>
            <a:endParaRPr lang="en-US" sz="1900" dirty="0"/>
          </a:p>
        </p:txBody>
      </p:sp>
    </p:spTree>
    <p:extLst>
      <p:ext uri="{BB962C8B-B14F-4D97-AF65-F5344CB8AC3E}">
        <p14:creationId xmlns:p14="http://schemas.microsoft.com/office/powerpoint/2010/main" val="1165096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589BCA-219F-B066-9467-5CA7AF5F8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CB627-366A-2D20-3EBD-ED98D15DE483}"/>
              </a:ext>
            </a:extLst>
          </p:cNvPr>
          <p:cNvSpPr>
            <a:spLocks noGrp="1"/>
          </p:cNvSpPr>
          <p:nvPr>
            <p:ph type="title"/>
          </p:nvPr>
        </p:nvSpPr>
        <p:spPr>
          <a:xfrm>
            <a:off x="657225" y="499533"/>
            <a:ext cx="7115176" cy="1658198"/>
          </a:xfrm>
        </p:spPr>
        <p:txBody>
          <a:bodyPr>
            <a:normAutofit/>
          </a:bodyPr>
          <a:lstStyle/>
          <a:p>
            <a:r>
              <a:rPr lang="en-US">
                <a:solidFill>
                  <a:srgbClr val="7E7263"/>
                </a:solidFill>
              </a:rPr>
              <a:t>Zu </a:t>
            </a:r>
            <a:r>
              <a:rPr lang="en-US" err="1">
                <a:solidFill>
                  <a:srgbClr val="7E7263"/>
                </a:solidFill>
              </a:rPr>
              <a:t>san</a:t>
            </a:r>
            <a:r>
              <a:rPr lang="en-US">
                <a:solidFill>
                  <a:srgbClr val="7E7263"/>
                </a:solidFill>
              </a:rPr>
              <a:t> </a:t>
            </a:r>
            <a:r>
              <a:rPr lang="en-US" err="1">
                <a:solidFill>
                  <a:srgbClr val="7E7263"/>
                </a:solidFill>
              </a:rPr>
              <a:t>huo</a:t>
            </a:r>
            <a:r>
              <a:rPr lang="en-US">
                <a:solidFill>
                  <a:srgbClr val="7E7263"/>
                </a:solidFill>
              </a:rPr>
              <a:t>/ Foot three fires</a:t>
            </a:r>
          </a:p>
        </p:txBody>
      </p:sp>
      <p:sp>
        <p:nvSpPr>
          <p:cNvPr id="8" name="Content Placeholder 7">
            <a:extLst>
              <a:ext uri="{FF2B5EF4-FFF2-40B4-BE49-F238E27FC236}">
                <a16:creationId xmlns:a16="http://schemas.microsoft.com/office/drawing/2014/main" id="{8DD9862C-BA16-3054-DACC-D03DFE03D6D0}"/>
              </a:ext>
            </a:extLst>
          </p:cNvPr>
          <p:cNvSpPr>
            <a:spLocks noGrp="1"/>
          </p:cNvSpPr>
          <p:nvPr>
            <p:ph idx="1"/>
          </p:nvPr>
        </p:nvSpPr>
        <p:spPr>
          <a:xfrm>
            <a:off x="676656" y="2011680"/>
            <a:ext cx="6877083" cy="3766185"/>
          </a:xfrm>
        </p:spPr>
        <p:txBody>
          <a:bodyPr>
            <a:normAutofit fontScale="92500"/>
          </a:bodyPr>
          <a:lstStyle/>
          <a:p>
            <a:r>
              <a:rPr lang="en-US" dirty="0"/>
              <a:t>66.10, 66.11, 66.12 </a:t>
            </a:r>
          </a:p>
          <a:p>
            <a:r>
              <a:rPr lang="en-US" dirty="0"/>
              <a:t>Huo Lian </a:t>
            </a:r>
            <a:r>
              <a:rPr lang="zh-CN" altLang="en-US" dirty="0"/>
              <a:t>火連</a:t>
            </a:r>
            <a:r>
              <a:rPr lang="en-US" altLang="zh-CN" dirty="0"/>
              <a:t>, Huo Ju </a:t>
            </a:r>
            <a:r>
              <a:rPr lang="zh-CN" altLang="en-US" dirty="0"/>
              <a:t>火聚</a:t>
            </a:r>
            <a:r>
              <a:rPr lang="en-US" altLang="zh-CN" dirty="0"/>
              <a:t>, Huo San </a:t>
            </a:r>
            <a:r>
              <a:rPr lang="zh-CN" altLang="en-US" dirty="0"/>
              <a:t>火散</a:t>
            </a:r>
            <a:endParaRPr lang="en-US" altLang="zh-CN" dirty="0"/>
          </a:p>
          <a:p>
            <a:r>
              <a:rPr lang="en-US" altLang="zh-CN" dirty="0"/>
              <a:t>Form: On Foot </a:t>
            </a:r>
            <a:r>
              <a:rPr lang="en-US" altLang="zh-CN" dirty="0" err="1"/>
              <a:t>Taiyin</a:t>
            </a:r>
            <a:r>
              <a:rPr lang="en-US" altLang="zh-CN" dirty="0"/>
              <a:t>. Function: Heart </a:t>
            </a:r>
            <a:r>
              <a:rPr lang="zh-CN" altLang="en-US" dirty="0"/>
              <a:t>心之分支神經</a:t>
            </a:r>
            <a:r>
              <a:rPr lang="en-US" altLang="zh-CN" dirty="0"/>
              <a:t>, Kidney </a:t>
            </a:r>
            <a:r>
              <a:rPr lang="zh-CN" altLang="en-US" dirty="0"/>
              <a:t>腎之副神經</a:t>
            </a:r>
            <a:r>
              <a:rPr lang="en-US" altLang="zh-CN" dirty="0"/>
              <a:t>, and Six fu </a:t>
            </a:r>
            <a:r>
              <a:rPr lang="zh-CN" altLang="en-US" dirty="0"/>
              <a:t>六腑之副神經 </a:t>
            </a:r>
            <a:r>
              <a:rPr lang="en-US" altLang="zh-CN" dirty="0"/>
              <a:t>for Huo </a:t>
            </a:r>
            <a:r>
              <a:rPr lang="en-US" altLang="zh-CN" dirty="0" err="1"/>
              <a:t>san</a:t>
            </a:r>
            <a:endParaRPr lang="en-US" altLang="zh-CN" dirty="0"/>
          </a:p>
          <a:p>
            <a:r>
              <a:rPr lang="en-US" altLang="zh-CN" dirty="0"/>
              <a:t>Guides Back to its source (especially Huo </a:t>
            </a:r>
            <a:r>
              <a:rPr lang="en-US" altLang="zh-CN" dirty="0" err="1"/>
              <a:t>san</a:t>
            </a:r>
            <a:r>
              <a:rPr lang="en-US" altLang="zh-CN" dirty="0"/>
              <a:t>). But all of them treat counterflow Yin fire</a:t>
            </a:r>
            <a:r>
              <a:rPr lang="zh-CN" altLang="en-US" dirty="0"/>
              <a:t>散陰火的作用</a:t>
            </a:r>
            <a:r>
              <a:rPr lang="en-US" altLang="zh-CN" dirty="0"/>
              <a:t>, via Supplementing earth to conceal fire </a:t>
            </a:r>
            <a:r>
              <a:rPr lang="zh-CN" altLang="en-US" dirty="0"/>
              <a:t>補土伏火 </a:t>
            </a:r>
            <a:r>
              <a:rPr lang="en-US" altLang="zh-CN" dirty="0"/>
              <a:t>(per Liu Yi)</a:t>
            </a:r>
          </a:p>
          <a:p>
            <a:r>
              <a:rPr lang="en-US" altLang="zh-CN" dirty="0"/>
              <a:t>Also or Damp qi transforming to Fire </a:t>
            </a:r>
            <a:r>
              <a:rPr lang="zh-CN" altLang="en-US" dirty="0"/>
              <a:t>濕氣化火 </a:t>
            </a:r>
            <a:r>
              <a:rPr lang="en-US" altLang="zh-CN" dirty="0"/>
              <a:t>(Liu Yi). This damp heat can constrain fire and steam upward to the orifices and engender a brain tumor</a:t>
            </a:r>
          </a:p>
        </p:txBody>
      </p:sp>
      <p:pic>
        <p:nvPicPr>
          <p:cNvPr id="4" name="Content Placeholder 3">
            <a:extLst>
              <a:ext uri="{FF2B5EF4-FFF2-40B4-BE49-F238E27FC236}">
                <a16:creationId xmlns:a16="http://schemas.microsoft.com/office/drawing/2014/main" id="{924B64FB-6791-8669-D499-03289C4186BF}"/>
              </a:ext>
            </a:extLst>
          </p:cNvPr>
          <p:cNvPicPr>
            <a:picLocks noChangeAspect="1"/>
          </p:cNvPicPr>
          <p:nvPr/>
        </p:nvPicPr>
        <p:blipFill>
          <a:blip r:embed="rId2"/>
          <a:srcRect l="4405" r="29040"/>
          <a:stretch>
            <a:fillRect/>
          </a:stretch>
        </p:blipFill>
        <p:spPr>
          <a:xfrm>
            <a:off x="7573170" y="-91430"/>
            <a:ext cx="4085430" cy="6864408"/>
          </a:xfrm>
          <a:prstGeom prst="rect">
            <a:avLst/>
          </a:prstGeom>
        </p:spPr>
      </p:pic>
    </p:spTree>
    <p:extLst>
      <p:ext uri="{BB962C8B-B14F-4D97-AF65-F5344CB8AC3E}">
        <p14:creationId xmlns:p14="http://schemas.microsoft.com/office/powerpoint/2010/main" val="173463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69045-7423-F467-3176-3F34F9D77640}"/>
              </a:ext>
            </a:extLst>
          </p:cNvPr>
          <p:cNvSpPr>
            <a:spLocks noGrp="1"/>
          </p:cNvSpPr>
          <p:nvPr>
            <p:ph type="title"/>
          </p:nvPr>
        </p:nvSpPr>
        <p:spPr/>
        <p:txBody>
          <a:bodyPr/>
          <a:lstStyle/>
          <a:p>
            <a:r>
              <a:rPr lang="en-US" dirty="0"/>
              <a:t>Yin Fire pulse </a:t>
            </a:r>
          </a:p>
        </p:txBody>
      </p:sp>
      <p:sp>
        <p:nvSpPr>
          <p:cNvPr id="3" name="Content Placeholder 2">
            <a:extLst>
              <a:ext uri="{FF2B5EF4-FFF2-40B4-BE49-F238E27FC236}">
                <a16:creationId xmlns:a16="http://schemas.microsoft.com/office/drawing/2014/main" id="{1FADDA8F-ED2E-B0A4-0C88-9B4B250F16C4}"/>
              </a:ext>
            </a:extLst>
          </p:cNvPr>
          <p:cNvSpPr>
            <a:spLocks noGrp="1"/>
          </p:cNvSpPr>
          <p:nvPr>
            <p:ph idx="1"/>
          </p:nvPr>
        </p:nvSpPr>
        <p:spPr/>
        <p:txBody>
          <a:bodyPr/>
          <a:lstStyle/>
          <a:p>
            <a:pPr marL="0" indent="0">
              <a:buNone/>
            </a:pPr>
            <a:r>
              <a:rPr lang="en-US" dirty="0"/>
              <a:t>Indications: If the condition presents with injury to the Stomach by improper diet (</a:t>
            </a:r>
            <a:r>
              <a:rPr lang="zh-CN" altLang="en-US" dirty="0"/>
              <a:t>飲食傷胃</a:t>
            </a:r>
            <a:r>
              <a:rPr lang="en-US" altLang="zh-CN" dirty="0"/>
              <a:t>), </a:t>
            </a:r>
            <a:r>
              <a:rPr lang="en-US" dirty="0"/>
              <a:t>and injury to the Spleen from overwork or fatigue (</a:t>
            </a:r>
            <a:r>
              <a:rPr lang="zh-CN" altLang="en-US" dirty="0"/>
              <a:t>勞倦傷脾</a:t>
            </a:r>
            <a:r>
              <a:rPr lang="en-US" altLang="zh-CN" dirty="0"/>
              <a:t>), </a:t>
            </a:r>
            <a:r>
              <a:rPr lang="en-US" dirty="0"/>
              <a:t>and fire evil rides upon it to generate intense heat (</a:t>
            </a:r>
            <a:r>
              <a:rPr lang="zh-CN" altLang="en-US" dirty="0"/>
              <a:t>火邪乘之而生大熱</a:t>
            </a:r>
            <a:r>
              <a:rPr lang="en-US" altLang="zh-CN" dirty="0"/>
              <a:t>). </a:t>
            </a:r>
          </a:p>
          <a:p>
            <a:pPr marL="0" indent="0">
              <a:buNone/>
            </a:pPr>
            <a:r>
              <a:rPr lang="en-US" dirty="0"/>
              <a:t>As Per Yu Sheng Tze, </a:t>
            </a:r>
          </a:p>
          <a:p>
            <a:r>
              <a:rPr lang="en-US" dirty="0"/>
              <a:t>“When the right Guan pulse is wiry (</a:t>
            </a:r>
            <a:r>
              <a:rPr lang="zh-CN" altLang="en-US" dirty="0"/>
              <a:t>弦</a:t>
            </a:r>
            <a:r>
              <a:rPr lang="en-US" altLang="zh-CN" dirty="0"/>
              <a:t>), </a:t>
            </a:r>
            <a:r>
              <a:rPr lang="en-US" dirty="0"/>
              <a:t>or floating and rapid (</a:t>
            </a:r>
            <a:r>
              <a:rPr lang="zh-CN" altLang="en-US" dirty="0"/>
              <a:t>浮數</a:t>
            </a:r>
            <a:r>
              <a:rPr lang="en-US" altLang="zh-CN" dirty="0"/>
              <a:t>), </a:t>
            </a:r>
            <a:r>
              <a:rPr lang="en-US" dirty="0"/>
              <a:t>then </a:t>
            </a:r>
            <a:r>
              <a:rPr lang="en-US" dirty="0" err="1"/>
              <a:t>Huolian</a:t>
            </a:r>
            <a:r>
              <a:rPr lang="en-US" dirty="0"/>
              <a:t> (</a:t>
            </a:r>
            <a:r>
              <a:rPr lang="zh-CN" altLang="en-US" dirty="0"/>
              <a:t>火連穴</a:t>
            </a:r>
            <a:r>
              <a:rPr lang="en-US" altLang="zh-CN" dirty="0"/>
              <a:t>) </a:t>
            </a:r>
            <a:r>
              <a:rPr lang="en-US" dirty="0"/>
              <a:t>and </a:t>
            </a:r>
            <a:r>
              <a:rPr lang="en-US" dirty="0" err="1"/>
              <a:t>Huoju</a:t>
            </a:r>
            <a:r>
              <a:rPr lang="en-US" dirty="0"/>
              <a:t> (</a:t>
            </a:r>
            <a:r>
              <a:rPr lang="zh-CN" altLang="en-US" dirty="0"/>
              <a:t>火菊穴</a:t>
            </a:r>
            <a:r>
              <a:rPr lang="en-US" altLang="zh-CN" dirty="0"/>
              <a:t>). </a:t>
            </a:r>
            <a:r>
              <a:rPr lang="en-US" dirty="0"/>
              <a:t>We use Yin to Guide Yang</a:t>
            </a:r>
          </a:p>
          <a:p>
            <a:r>
              <a:rPr lang="en-US" dirty="0"/>
              <a:t>However, if the right Guan pulse is relaxed and weak (</a:t>
            </a:r>
            <a:r>
              <a:rPr lang="zh-CN" altLang="en-US" dirty="0"/>
              <a:t>右關脈緩弱</a:t>
            </a:r>
            <a:r>
              <a:rPr lang="en-US" altLang="zh-CN" dirty="0"/>
              <a:t>), </a:t>
            </a:r>
            <a:r>
              <a:rPr lang="en-US" dirty="0"/>
              <a:t>then </a:t>
            </a:r>
            <a:r>
              <a:rPr lang="en-US" dirty="0" err="1"/>
              <a:t>Zhongbai</a:t>
            </a:r>
            <a:r>
              <a:rPr lang="en-US" dirty="0"/>
              <a:t> (</a:t>
            </a:r>
            <a:r>
              <a:rPr lang="zh-CN" altLang="en-US" dirty="0"/>
              <a:t>中白穴</a:t>
            </a:r>
            <a:r>
              <a:rPr lang="en-US" altLang="zh-CN" dirty="0"/>
              <a:t>), </a:t>
            </a:r>
            <a:r>
              <a:rPr lang="en-US" dirty="0"/>
              <a:t>we use Yang to Guide Yin”</a:t>
            </a:r>
          </a:p>
          <a:p>
            <a:r>
              <a:rPr lang="en-US" dirty="0"/>
              <a:t>Huo </a:t>
            </a:r>
            <a:r>
              <a:rPr lang="en-US" dirty="0" err="1"/>
              <a:t>san</a:t>
            </a:r>
            <a:r>
              <a:rPr lang="en-US" dirty="0"/>
              <a:t> treats Yin fire from </a:t>
            </a:r>
            <a:r>
              <a:rPr lang="en-US" dirty="0" err="1"/>
              <a:t>Shaoyin</a:t>
            </a:r>
            <a:r>
              <a:rPr lang="en-US" dirty="0"/>
              <a:t> </a:t>
            </a:r>
          </a:p>
          <a:p>
            <a:endParaRPr lang="en-US" dirty="0"/>
          </a:p>
          <a:p>
            <a:endParaRPr lang="en-US" dirty="0"/>
          </a:p>
        </p:txBody>
      </p:sp>
    </p:spTree>
    <p:extLst>
      <p:ext uri="{BB962C8B-B14F-4D97-AF65-F5344CB8AC3E}">
        <p14:creationId xmlns:p14="http://schemas.microsoft.com/office/powerpoint/2010/main" val="3217876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3E229-1717-BE98-F3EA-3A5E5B8EE0B2}"/>
              </a:ext>
            </a:extLst>
          </p:cNvPr>
          <p:cNvSpPr>
            <a:spLocks noGrp="1"/>
          </p:cNvSpPr>
          <p:nvPr>
            <p:ph type="title"/>
          </p:nvPr>
        </p:nvSpPr>
        <p:spPr>
          <a:xfrm>
            <a:off x="4683125" y="499533"/>
            <a:ext cx="6562726" cy="1658198"/>
          </a:xfrm>
        </p:spPr>
        <p:txBody>
          <a:bodyPr>
            <a:normAutofit/>
          </a:bodyPr>
          <a:lstStyle/>
          <a:p>
            <a:r>
              <a:rPr lang="en-US">
                <a:solidFill>
                  <a:srgbClr val="445741"/>
                </a:solidFill>
              </a:rPr>
              <a:t>Liu Wàn </a:t>
            </a:r>
            <a:r>
              <a:rPr lang="en-US" err="1">
                <a:solidFill>
                  <a:srgbClr val="445741"/>
                </a:solidFill>
              </a:rPr>
              <a:t>Sù</a:t>
            </a:r>
            <a:r>
              <a:rPr lang="en-US">
                <a:solidFill>
                  <a:srgbClr val="445741"/>
                </a:solidFill>
              </a:rPr>
              <a:t> </a:t>
            </a:r>
            <a:r>
              <a:rPr lang="zh-CN" altLang="en-US">
                <a:solidFill>
                  <a:srgbClr val="445741"/>
                </a:solidFill>
              </a:rPr>
              <a:t>劉完素 </a:t>
            </a:r>
            <a:r>
              <a:rPr lang="en-US">
                <a:solidFill>
                  <a:srgbClr val="445741"/>
                </a:solidFill>
              </a:rPr>
              <a:t> </a:t>
            </a:r>
            <a:r>
              <a:rPr lang="en-US" err="1">
                <a:solidFill>
                  <a:srgbClr val="445741"/>
                </a:solidFill>
              </a:rPr>
              <a:t>bingji</a:t>
            </a:r>
            <a:r>
              <a:rPr lang="en-US">
                <a:solidFill>
                  <a:srgbClr val="445741"/>
                </a:solidFill>
              </a:rPr>
              <a:t> of dryness</a:t>
            </a:r>
          </a:p>
        </p:txBody>
      </p:sp>
      <p:pic>
        <p:nvPicPr>
          <p:cNvPr id="4" name="Picture 3">
            <a:extLst>
              <a:ext uri="{FF2B5EF4-FFF2-40B4-BE49-F238E27FC236}">
                <a16:creationId xmlns:a16="http://schemas.microsoft.com/office/drawing/2014/main" id="{93D72A41-5BBB-1396-4FF7-EBB3DB6D399C}"/>
              </a:ext>
            </a:extLst>
          </p:cNvPr>
          <p:cNvPicPr>
            <a:picLocks noChangeAspect="1"/>
          </p:cNvPicPr>
          <p:nvPr/>
        </p:nvPicPr>
        <p:blipFill>
          <a:blip r:embed="rId2"/>
          <a:srcRect r="-2" b="5406"/>
          <a:stretch>
            <a:fillRect/>
          </a:stretch>
        </p:blipFill>
        <p:spPr>
          <a:xfrm>
            <a:off x="20" y="-6418"/>
            <a:ext cx="4077443" cy="6864418"/>
          </a:xfrm>
          <a:prstGeom prst="rect">
            <a:avLst/>
          </a:prstGeom>
        </p:spPr>
      </p:pic>
      <p:sp>
        <p:nvSpPr>
          <p:cNvPr id="3" name="Content Placeholder 2">
            <a:extLst>
              <a:ext uri="{FF2B5EF4-FFF2-40B4-BE49-F238E27FC236}">
                <a16:creationId xmlns:a16="http://schemas.microsoft.com/office/drawing/2014/main" id="{8EC768AB-A61C-8B98-CB8B-4451B691FEC3}"/>
              </a:ext>
            </a:extLst>
          </p:cNvPr>
          <p:cNvSpPr>
            <a:spLocks noGrp="1"/>
          </p:cNvSpPr>
          <p:nvPr>
            <p:ph idx="1"/>
          </p:nvPr>
        </p:nvSpPr>
        <p:spPr>
          <a:xfrm>
            <a:off x="4702557" y="2011680"/>
            <a:ext cx="6428994" cy="3766185"/>
          </a:xfrm>
        </p:spPr>
        <p:txBody>
          <a:bodyPr>
            <a:normAutofit fontScale="92500"/>
          </a:bodyPr>
          <a:lstStyle/>
          <a:p>
            <a:pPr marL="0" indent="0">
              <a:buNone/>
            </a:pPr>
            <a:r>
              <a:rPr lang="zh-CN" altLang="en-US" sz="1500" dirty="0"/>
              <a:t>通玄處士 </a:t>
            </a:r>
            <a:r>
              <a:rPr lang="en-US" sz="1500" dirty="0"/>
              <a:t>style name: "The Recluse of Universal Mystery”</a:t>
            </a:r>
          </a:p>
          <a:p>
            <a:pPr marL="0" indent="0">
              <a:buNone/>
            </a:pPr>
            <a:r>
              <a:rPr lang="en-US" sz="1500" dirty="0"/>
              <a:t>Also known as: </a:t>
            </a:r>
            <a:r>
              <a:rPr lang="zh-CN" altLang="en-US" sz="1500" dirty="0"/>
              <a:t>劉河間 </a:t>
            </a:r>
            <a:r>
              <a:rPr lang="en-US" sz="1500" dirty="0"/>
              <a:t>"Liu of </a:t>
            </a:r>
            <a:r>
              <a:rPr lang="en-US" sz="1500" dirty="0" err="1"/>
              <a:t>Hejian</a:t>
            </a:r>
            <a:r>
              <a:rPr lang="en-US" sz="1500" dirty="0"/>
              <a:t>," referencing his place of origin</a:t>
            </a:r>
          </a:p>
          <a:p>
            <a:pPr marL="0" indent="0">
              <a:buNone/>
            </a:pPr>
            <a:r>
              <a:rPr lang="en-US" sz="1500" dirty="0"/>
              <a:t>One of his attributed texts is the </a:t>
            </a:r>
            <a:r>
              <a:rPr lang="en-US" sz="1500" dirty="0" err="1"/>
              <a:t>Sù</a:t>
            </a:r>
            <a:r>
              <a:rPr lang="en-US" sz="1500" dirty="0"/>
              <a:t> </a:t>
            </a:r>
            <a:r>
              <a:rPr lang="en-US" sz="1500" dirty="0" err="1"/>
              <a:t>Wèn</a:t>
            </a:r>
            <a:r>
              <a:rPr lang="en-US" sz="1500" dirty="0"/>
              <a:t> Xuán </a:t>
            </a:r>
            <a:r>
              <a:rPr lang="en-US" sz="1500" dirty="0" err="1"/>
              <a:t>Jī</a:t>
            </a:r>
            <a:r>
              <a:rPr lang="en-US" sz="1500" dirty="0"/>
              <a:t> Yuán </a:t>
            </a:r>
            <a:r>
              <a:rPr lang="en-US" sz="1500" dirty="0" err="1"/>
              <a:t>Bìng</a:t>
            </a:r>
            <a:r>
              <a:rPr lang="en-US" sz="1500" dirty="0"/>
              <a:t> </a:t>
            </a:r>
            <a:r>
              <a:rPr lang="en-US" sz="1500" dirty="0" err="1"/>
              <a:t>Shì</a:t>
            </a:r>
            <a:r>
              <a:rPr lang="en-US" altLang="zh-TW" sz="1500" dirty="0"/>
              <a:t>《</a:t>
            </a:r>
            <a:r>
              <a:rPr lang="zh-TW" altLang="en-US" sz="1500" dirty="0"/>
              <a:t>素問玄機原病式</a:t>
            </a:r>
            <a:r>
              <a:rPr lang="en-US" altLang="zh-TW" sz="1500" dirty="0"/>
              <a:t>》”</a:t>
            </a:r>
            <a:r>
              <a:rPr lang="en-US" sz="1500" dirty="0"/>
              <a:t>The Suwen Framework on the Mysterious Mechanism of Disease”</a:t>
            </a:r>
          </a:p>
          <a:p>
            <a:pPr marL="0" indent="0">
              <a:buNone/>
            </a:pPr>
            <a:r>
              <a:rPr lang="en-US" sz="1500" dirty="0"/>
              <a:t>This text is highly influential as it’s a commentary and expansion on the </a:t>
            </a:r>
            <a:r>
              <a:rPr lang="en-US" sz="1500" dirty="0" err="1"/>
              <a:t>Suwen’s</a:t>
            </a:r>
            <a:r>
              <a:rPr lang="en-US" sz="1500" dirty="0"/>
              <a:t> 19 lines of </a:t>
            </a:r>
            <a:r>
              <a:rPr lang="en-US" sz="1500" dirty="0" err="1"/>
              <a:t>pathomechanism</a:t>
            </a:r>
            <a:r>
              <a:rPr lang="en-US" sz="1500" dirty="0"/>
              <a:t>. Additionally, since there wasn’t a dryness </a:t>
            </a:r>
            <a:r>
              <a:rPr lang="en-US" sz="1500" dirty="0" err="1"/>
              <a:t>pathomechanism</a:t>
            </a:r>
            <a:r>
              <a:rPr lang="en-US" sz="1500" dirty="0"/>
              <a:t> line, LWS added his own,</a:t>
            </a:r>
            <a:r>
              <a:rPr lang="zh-CN" altLang="en-US" sz="1500" dirty="0"/>
              <a:t> </a:t>
            </a:r>
            <a:r>
              <a:rPr lang="en-US" altLang="zh-CN" sz="1500" dirty="0"/>
              <a:t>under</a:t>
            </a:r>
            <a:r>
              <a:rPr lang="zh-CN" altLang="en-US" sz="1500" dirty="0"/>
              <a:t> </a:t>
            </a:r>
            <a:r>
              <a:rPr lang="en-US" altLang="zh-CN" sz="1500" dirty="0"/>
              <a:t>the dryness category</a:t>
            </a:r>
            <a:r>
              <a:rPr lang="zh-CN" altLang="en-US" sz="1500" dirty="0"/>
              <a:t> 燥類</a:t>
            </a:r>
            <a:endParaRPr lang="en-US" altLang="zh-CN" sz="1500" dirty="0"/>
          </a:p>
          <a:p>
            <a:pPr marL="0" indent="0">
              <a:buNone/>
            </a:pPr>
            <a:r>
              <a:rPr lang="en-US" sz="1500" dirty="0"/>
              <a:t>“</a:t>
            </a:r>
            <a:r>
              <a:rPr lang="zh-TW" altLang="en-US" sz="1500" dirty="0"/>
              <a:t>諸澀、枯、涸、乾、勁、皴、揭，皆屬於燥。（陽明燥金，乃肺與大腸之氣也</a:t>
            </a:r>
            <a:endParaRPr lang="en-US" altLang="zh-TW" sz="1500" dirty="0"/>
          </a:p>
          <a:p>
            <a:pPr marL="0" indent="0">
              <a:buNone/>
            </a:pPr>
            <a:r>
              <a:rPr lang="en-US" sz="1500" dirty="0"/>
              <a:t>All roughness, withering, dryness, stiffness, chapping, and fissuring belong to the category of Dryness (Zao). (</a:t>
            </a:r>
            <a:r>
              <a:rPr lang="en-US" sz="1500" dirty="0" err="1"/>
              <a:t>Yangming</a:t>
            </a:r>
            <a:r>
              <a:rPr lang="en-US" sz="1500" dirty="0"/>
              <a:t> Metal Dryness is none other than the Qi of the Lung and Large Intestine qi.)</a:t>
            </a:r>
          </a:p>
          <a:p>
            <a:pPr marL="0" indent="0">
              <a:buNone/>
            </a:pPr>
            <a:r>
              <a:rPr lang="en-US" altLang="zh-CN" sz="1500" dirty="0"/>
              <a:t>《</a:t>
            </a:r>
            <a:r>
              <a:rPr lang="zh-CN" altLang="en-US" sz="1500" dirty="0"/>
              <a:t>經</a:t>
            </a:r>
            <a:r>
              <a:rPr lang="en-US" altLang="zh-CN" sz="1500" dirty="0"/>
              <a:t>》</a:t>
            </a:r>
            <a:r>
              <a:rPr lang="zh-CN" altLang="en-US" sz="1500" dirty="0"/>
              <a:t>言：厥陰所至，為風府，為璺啟。由風勝濕而為燥也 </a:t>
            </a:r>
            <a:r>
              <a:rPr lang="en-US" sz="1500" dirty="0"/>
              <a:t>The Classic states: “Where </a:t>
            </a:r>
            <a:r>
              <a:rPr lang="en-US" sz="1500" dirty="0" err="1"/>
              <a:t>Jueyin</a:t>
            </a:r>
            <a:r>
              <a:rPr lang="en-US" sz="1500" dirty="0"/>
              <a:t> arrives, it becomes the Palace of Wind, becoming cracks and openings.” This is because Wind overcomes Dampness and thereby generates Dryness.</a:t>
            </a:r>
          </a:p>
        </p:txBody>
      </p:sp>
    </p:spTree>
    <p:extLst>
      <p:ext uri="{BB962C8B-B14F-4D97-AF65-F5344CB8AC3E}">
        <p14:creationId xmlns:p14="http://schemas.microsoft.com/office/powerpoint/2010/main" val="162109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F0FE-B80F-BCB0-6883-FFF2EF1F88FE}"/>
              </a:ext>
            </a:extLst>
          </p:cNvPr>
          <p:cNvSpPr>
            <a:spLocks noGrp="1"/>
          </p:cNvSpPr>
          <p:nvPr>
            <p:ph type="title"/>
          </p:nvPr>
        </p:nvSpPr>
        <p:spPr>
          <a:xfrm>
            <a:off x="657224" y="499533"/>
            <a:ext cx="10772775" cy="1658198"/>
          </a:xfrm>
        </p:spPr>
        <p:txBody>
          <a:bodyPr>
            <a:normAutofit/>
          </a:bodyPr>
          <a:lstStyle/>
          <a:p>
            <a:r>
              <a:rPr lang="en-US"/>
              <a:t>Chai hu qing zao tang </a:t>
            </a:r>
            <a:r>
              <a:rPr lang="zh-CN" altLang="en-US"/>
              <a:t>柴胡清燥湯</a:t>
            </a:r>
            <a:endParaRPr lang="en-US" dirty="0"/>
          </a:p>
        </p:txBody>
      </p:sp>
      <p:sp>
        <p:nvSpPr>
          <p:cNvPr id="3" name="Content Placeholder 2">
            <a:extLst>
              <a:ext uri="{FF2B5EF4-FFF2-40B4-BE49-F238E27FC236}">
                <a16:creationId xmlns:a16="http://schemas.microsoft.com/office/drawing/2014/main" id="{8E3FD928-7A7F-1D6B-0488-07B69387C73D}"/>
              </a:ext>
            </a:extLst>
          </p:cNvPr>
          <p:cNvSpPr>
            <a:spLocks noGrp="1"/>
          </p:cNvSpPr>
          <p:nvPr>
            <p:ph idx="1"/>
          </p:nvPr>
        </p:nvSpPr>
        <p:spPr>
          <a:xfrm>
            <a:off x="676656" y="2011680"/>
            <a:ext cx="6875611" cy="3766185"/>
          </a:xfrm>
        </p:spPr>
        <p:txBody>
          <a:bodyPr>
            <a:normAutofit/>
          </a:bodyPr>
          <a:lstStyle/>
          <a:p>
            <a:r>
              <a:rPr lang="en-US" sz="2200" dirty="0"/>
              <a:t>Chai hu to clear the dryness decoction</a:t>
            </a:r>
          </a:p>
          <a:p>
            <a:r>
              <a:rPr lang="en-US" sz="2200" dirty="0"/>
              <a:t>From the Wen Yi Lun </a:t>
            </a:r>
            <a:r>
              <a:rPr lang="zh-CN" altLang="en-US" sz="2200" dirty="0"/>
              <a:t>瘟疫論</a:t>
            </a:r>
            <a:endParaRPr lang="en-US" altLang="zh-CN" sz="2200" dirty="0"/>
          </a:p>
          <a:p>
            <a:pPr marL="0" indent="0">
              <a:buNone/>
            </a:pPr>
            <a:r>
              <a:rPr lang="zh-CN" altLang="en-US" sz="2200" dirty="0"/>
              <a:t>主治</a:t>
            </a:r>
            <a:r>
              <a:rPr lang="en-US" altLang="zh-CN" sz="2200" dirty="0"/>
              <a:t>: </a:t>
            </a:r>
            <a:r>
              <a:rPr lang="zh-CN" altLang="en-US" sz="2200" dirty="0"/>
              <a:t>瘟疫下後，或數下，膜原尚有餘邪，未盡傳胃，邪氣與胃氣並，熱不能頓除。</a:t>
            </a:r>
            <a:r>
              <a:rPr lang="en-US" altLang="zh-CN" sz="2200" dirty="0"/>
              <a:t>After precipitation of Warm pestilence, sometimes multiple precipitations, residual pathogens may still remain in the membrane source and have not yet fully transmitted to the Stomach. When the pathogenic qi merges with the Stomach qi, the heat cannot be completely and immediately eliminated.</a:t>
            </a:r>
          </a:p>
          <a:p>
            <a:pPr marL="0" indent="0">
              <a:buNone/>
            </a:pPr>
            <a:r>
              <a:rPr lang="en-US" sz="2200" dirty="0"/>
              <a:t>Ingredients: Chai hu, </a:t>
            </a:r>
            <a:r>
              <a:rPr lang="en-US" sz="2200" dirty="0" err="1"/>
              <a:t>huang</a:t>
            </a:r>
            <a:r>
              <a:rPr lang="en-US" sz="2200" dirty="0"/>
              <a:t> qin, tian </a:t>
            </a:r>
            <a:r>
              <a:rPr lang="en-US" sz="2200" dirty="0" err="1"/>
              <a:t>hua</a:t>
            </a:r>
            <a:r>
              <a:rPr lang="en-US" sz="2200" dirty="0"/>
              <a:t> fen, </a:t>
            </a:r>
            <a:r>
              <a:rPr lang="en-US" sz="2200" dirty="0" err="1"/>
              <a:t>zhi</a:t>
            </a:r>
            <a:r>
              <a:rPr lang="en-US" sz="2200" dirty="0"/>
              <a:t> mu, </a:t>
            </a:r>
            <a:r>
              <a:rPr lang="en-US" sz="2200" dirty="0" err="1"/>
              <a:t>chen</a:t>
            </a:r>
            <a:r>
              <a:rPr lang="en-US" sz="2200" dirty="0"/>
              <a:t> pi, </a:t>
            </a:r>
            <a:r>
              <a:rPr lang="en-US" sz="2200" dirty="0" err="1"/>
              <a:t>gan</a:t>
            </a:r>
            <a:r>
              <a:rPr lang="en-US" sz="2200" dirty="0"/>
              <a:t> </a:t>
            </a:r>
            <a:r>
              <a:rPr lang="en-US" sz="2200" dirty="0" err="1"/>
              <a:t>cao</a:t>
            </a:r>
            <a:r>
              <a:rPr lang="en-US" sz="2200" dirty="0"/>
              <a:t>, sheng jiang, da </a:t>
            </a:r>
            <a:r>
              <a:rPr lang="en-US" sz="2200" dirty="0" err="1"/>
              <a:t>zao</a:t>
            </a:r>
            <a:endParaRPr lang="en-US" sz="2200" dirty="0"/>
          </a:p>
        </p:txBody>
      </p:sp>
      <p:pic>
        <p:nvPicPr>
          <p:cNvPr id="5" name="Picture 4">
            <a:extLst>
              <a:ext uri="{FF2B5EF4-FFF2-40B4-BE49-F238E27FC236}">
                <a16:creationId xmlns:a16="http://schemas.microsoft.com/office/drawing/2014/main" id="{A772D9B4-8B6F-C016-86ED-9300AC297407}"/>
              </a:ext>
            </a:extLst>
          </p:cNvPr>
          <p:cNvPicPr>
            <a:picLocks noChangeAspect="1"/>
          </p:cNvPicPr>
          <p:nvPr/>
        </p:nvPicPr>
        <p:blipFill>
          <a:blip r:embed="rId2"/>
          <a:srcRect l="1632" r="-2" b="-2"/>
          <a:stretch>
            <a:fillRect/>
          </a:stretch>
        </p:blipFill>
        <p:spPr>
          <a:xfrm>
            <a:off x="8026499" y="2076150"/>
            <a:ext cx="3383936" cy="3440068"/>
          </a:xfrm>
          <a:prstGeom prst="rect">
            <a:avLst/>
          </a:prstGeom>
        </p:spPr>
      </p:pic>
    </p:spTree>
    <p:extLst>
      <p:ext uri="{BB962C8B-B14F-4D97-AF65-F5344CB8AC3E}">
        <p14:creationId xmlns:p14="http://schemas.microsoft.com/office/powerpoint/2010/main" val="2666929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12C8716-F84C-46D5-985C-2076A7345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B3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70FA19-93E5-92B4-D3B0-2AB2E1502434}"/>
              </a:ext>
            </a:extLst>
          </p:cNvPr>
          <p:cNvSpPr>
            <a:spLocks noGrp="1"/>
          </p:cNvSpPr>
          <p:nvPr>
            <p:ph type="title"/>
          </p:nvPr>
        </p:nvSpPr>
        <p:spPr>
          <a:xfrm>
            <a:off x="657225" y="499533"/>
            <a:ext cx="6657975" cy="1658198"/>
          </a:xfrm>
        </p:spPr>
        <p:txBody>
          <a:bodyPr>
            <a:normAutofit/>
          </a:bodyPr>
          <a:lstStyle/>
          <a:p>
            <a:r>
              <a:rPr lang="en-US">
                <a:solidFill>
                  <a:srgbClr val="FFFFFF"/>
                </a:solidFill>
              </a:rPr>
              <a:t>Si Ma+ San cha san </a:t>
            </a:r>
          </a:p>
        </p:txBody>
      </p:sp>
      <p:sp>
        <p:nvSpPr>
          <p:cNvPr id="3" name="Content Placeholder 2">
            <a:extLst>
              <a:ext uri="{FF2B5EF4-FFF2-40B4-BE49-F238E27FC236}">
                <a16:creationId xmlns:a16="http://schemas.microsoft.com/office/drawing/2014/main" id="{78830C6C-2110-F363-72E2-308D5FC41D52}"/>
              </a:ext>
            </a:extLst>
          </p:cNvPr>
          <p:cNvSpPr>
            <a:spLocks noGrp="1"/>
          </p:cNvSpPr>
          <p:nvPr>
            <p:ph idx="1"/>
          </p:nvPr>
        </p:nvSpPr>
        <p:spPr>
          <a:xfrm>
            <a:off x="676657" y="2157730"/>
            <a:ext cx="6638543" cy="3718681"/>
          </a:xfrm>
        </p:spPr>
        <p:txBody>
          <a:bodyPr>
            <a:normAutofit fontScale="92500" lnSpcReduction="20000"/>
          </a:bodyPr>
          <a:lstStyle/>
          <a:p>
            <a:r>
              <a:rPr lang="en-US" sz="2200" dirty="0">
                <a:solidFill>
                  <a:srgbClr val="FFFFFF"/>
                </a:solidFill>
              </a:rPr>
              <a:t>88.17-19+22.17</a:t>
            </a:r>
          </a:p>
          <a:p>
            <a:r>
              <a:rPr lang="en-US" sz="2200" dirty="0">
                <a:solidFill>
                  <a:srgbClr val="FFFFFF"/>
                </a:solidFill>
              </a:rPr>
              <a:t>Liu Yi </a:t>
            </a:r>
            <a:r>
              <a:rPr lang="zh-CN" altLang="en-US" sz="2200" dirty="0">
                <a:solidFill>
                  <a:srgbClr val="FFFFFF"/>
                </a:solidFill>
              </a:rPr>
              <a:t>劉毅 </a:t>
            </a:r>
            <a:r>
              <a:rPr lang="en-US" altLang="zh-CN" sz="2200" dirty="0">
                <a:solidFill>
                  <a:srgbClr val="FFFFFF"/>
                </a:solidFill>
              </a:rPr>
              <a:t>equated San cha </a:t>
            </a:r>
            <a:r>
              <a:rPr lang="en-US" altLang="zh-CN" sz="2200" dirty="0" err="1">
                <a:solidFill>
                  <a:srgbClr val="FFFFFF"/>
                </a:solidFill>
              </a:rPr>
              <a:t>san</a:t>
            </a:r>
            <a:r>
              <a:rPr lang="en-US" altLang="zh-CN" sz="2200" dirty="0">
                <a:solidFill>
                  <a:srgbClr val="FFFFFF"/>
                </a:solidFill>
              </a:rPr>
              <a:t> with the </a:t>
            </a:r>
            <a:r>
              <a:rPr lang="en-US" altLang="zh-CN" sz="2200" dirty="0" err="1">
                <a:solidFill>
                  <a:srgbClr val="FFFFFF"/>
                </a:solidFill>
              </a:rPr>
              <a:t>Shaoyang</a:t>
            </a:r>
            <a:r>
              <a:rPr lang="en-US" altLang="zh-CN" sz="2200" dirty="0">
                <a:solidFill>
                  <a:srgbClr val="FFFFFF"/>
                </a:solidFill>
              </a:rPr>
              <a:t> formula, Xiao chai hu tang. </a:t>
            </a:r>
          </a:p>
          <a:p>
            <a:r>
              <a:rPr lang="en-US" altLang="zh-CN" sz="2200" dirty="0">
                <a:solidFill>
                  <a:srgbClr val="FFFFFF"/>
                </a:solidFill>
              </a:rPr>
              <a:t>San cha </a:t>
            </a:r>
            <a:r>
              <a:rPr lang="en-US" altLang="zh-CN" sz="2200" dirty="0" err="1">
                <a:solidFill>
                  <a:srgbClr val="FFFFFF"/>
                </a:solidFill>
              </a:rPr>
              <a:t>san</a:t>
            </a:r>
            <a:r>
              <a:rPr lang="en-US" altLang="zh-CN" sz="2200" dirty="0">
                <a:solidFill>
                  <a:srgbClr val="FFFFFF"/>
                </a:solidFill>
              </a:rPr>
              <a:t> is near San jiao 2 </a:t>
            </a:r>
            <a:r>
              <a:rPr lang="zh-CN" altLang="en-US" sz="2200" dirty="0">
                <a:solidFill>
                  <a:srgbClr val="FFFFFF"/>
                </a:solidFill>
              </a:rPr>
              <a:t>夜門 </a:t>
            </a:r>
            <a:r>
              <a:rPr lang="en-US" altLang="zh-CN" sz="2200" dirty="0">
                <a:solidFill>
                  <a:srgbClr val="FFFFFF"/>
                </a:solidFill>
              </a:rPr>
              <a:t>(Fluid gate). </a:t>
            </a:r>
          </a:p>
          <a:p>
            <a:r>
              <a:rPr lang="en-US" altLang="zh-CN" sz="2200" dirty="0">
                <a:solidFill>
                  <a:srgbClr val="FFFFFF"/>
                </a:solidFill>
              </a:rPr>
              <a:t>Zeng Tian De </a:t>
            </a:r>
            <a:r>
              <a:rPr lang="zh-CN" altLang="en-US" sz="2200" dirty="0">
                <a:solidFill>
                  <a:srgbClr val="FFFFFF"/>
                </a:solidFill>
              </a:rPr>
              <a:t>曾天德 </a:t>
            </a:r>
            <a:r>
              <a:rPr lang="en-US" altLang="zh-CN" sz="2200" dirty="0">
                <a:solidFill>
                  <a:srgbClr val="FFFFFF"/>
                </a:solidFill>
              </a:rPr>
              <a:t>stated it has three needling depths based on Heaven, Humanity, Earth. Heaven level can outthrust heat in the upper burner, at humanity level has an analgesic effect and supplements the middle burner. And at Earth level, enters the kidney and communicates the heart and kidney, outthrusting pathogens in the triple. </a:t>
            </a:r>
            <a:r>
              <a:rPr lang="zh-CN" altLang="en-US" sz="2200" dirty="0">
                <a:solidFill>
                  <a:srgbClr val="FFFFFF"/>
                </a:solidFill>
              </a:rPr>
              <a:t> </a:t>
            </a:r>
            <a:endParaRPr lang="en-US" altLang="zh-CN" sz="2200" dirty="0">
              <a:solidFill>
                <a:srgbClr val="FFFFFF"/>
              </a:solidFill>
            </a:endParaRPr>
          </a:p>
          <a:p>
            <a:r>
              <a:rPr lang="en-US" altLang="zh-CN" sz="2200" dirty="0">
                <a:solidFill>
                  <a:srgbClr val="FFFFFF"/>
                </a:solidFill>
              </a:rPr>
              <a:t>Si ma-Supplement the Lung, to strengthen the Zheng qi for the pathogen to be expelled. If vacuity isn’t as pronounced, use Ling Gu Da Bai (22.04-22.05)  </a:t>
            </a:r>
            <a:endParaRPr lang="en-US" sz="2200" dirty="0">
              <a:solidFill>
                <a:srgbClr val="FFFFFF"/>
              </a:solidFill>
            </a:endParaRPr>
          </a:p>
        </p:txBody>
      </p:sp>
      <p:sp>
        <p:nvSpPr>
          <p:cNvPr id="26" name="Rectangle 25">
            <a:extLst>
              <a:ext uri="{FF2B5EF4-FFF2-40B4-BE49-F238E27FC236}">
                <a16:creationId xmlns:a16="http://schemas.microsoft.com/office/drawing/2014/main" id="{A2AABEFD-D737-4E9B-A997-1C1507F52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A5697C1-64DF-6CAA-0967-1CB2BED69A8A}"/>
              </a:ext>
            </a:extLst>
          </p:cNvPr>
          <p:cNvPicPr>
            <a:picLocks noChangeAspect="1"/>
          </p:cNvPicPr>
          <p:nvPr/>
        </p:nvPicPr>
        <p:blipFill>
          <a:blip r:embed="rId2"/>
          <a:stretch>
            <a:fillRect/>
          </a:stretch>
        </p:blipFill>
        <p:spPr>
          <a:xfrm>
            <a:off x="8357191" y="297713"/>
            <a:ext cx="3177584" cy="3050856"/>
          </a:xfrm>
          <a:prstGeom prst="rect">
            <a:avLst/>
          </a:prstGeom>
        </p:spPr>
      </p:pic>
      <p:pic>
        <p:nvPicPr>
          <p:cNvPr id="5" name="Picture 4">
            <a:extLst>
              <a:ext uri="{FF2B5EF4-FFF2-40B4-BE49-F238E27FC236}">
                <a16:creationId xmlns:a16="http://schemas.microsoft.com/office/drawing/2014/main" id="{1EDDC293-6000-B421-CD37-7D3F6CA23E0F}"/>
              </a:ext>
            </a:extLst>
          </p:cNvPr>
          <p:cNvPicPr>
            <a:picLocks noChangeAspect="1"/>
          </p:cNvPicPr>
          <p:nvPr/>
        </p:nvPicPr>
        <p:blipFill>
          <a:blip r:embed="rId3"/>
          <a:stretch>
            <a:fillRect/>
          </a:stretch>
        </p:blipFill>
        <p:spPr>
          <a:xfrm>
            <a:off x="8357191" y="3509435"/>
            <a:ext cx="3158152" cy="3242239"/>
          </a:xfrm>
          <a:prstGeom prst="rect">
            <a:avLst/>
          </a:prstGeom>
        </p:spPr>
      </p:pic>
    </p:spTree>
    <p:extLst>
      <p:ext uri="{BB962C8B-B14F-4D97-AF65-F5344CB8AC3E}">
        <p14:creationId xmlns:p14="http://schemas.microsoft.com/office/powerpoint/2010/main" val="262228273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7847-8B43-79C2-AF28-FF442A083C25}"/>
              </a:ext>
            </a:extLst>
          </p:cNvPr>
          <p:cNvSpPr>
            <a:spLocks noGrp="1"/>
          </p:cNvSpPr>
          <p:nvPr>
            <p:ph type="title"/>
          </p:nvPr>
        </p:nvSpPr>
        <p:spPr/>
        <p:txBody>
          <a:bodyPr/>
          <a:lstStyle/>
          <a:p>
            <a:r>
              <a:rPr lang="en-US" dirty="0"/>
              <a:t>Chai hu bai he tang </a:t>
            </a:r>
          </a:p>
        </p:txBody>
      </p:sp>
      <p:sp>
        <p:nvSpPr>
          <p:cNvPr id="3" name="Content Placeholder 2">
            <a:extLst>
              <a:ext uri="{FF2B5EF4-FFF2-40B4-BE49-F238E27FC236}">
                <a16:creationId xmlns:a16="http://schemas.microsoft.com/office/drawing/2014/main" id="{A9362E31-3E9B-A26D-F594-C1A8DC5D926D}"/>
              </a:ext>
            </a:extLst>
          </p:cNvPr>
          <p:cNvSpPr>
            <a:spLocks noGrp="1"/>
          </p:cNvSpPr>
          <p:nvPr>
            <p:ph idx="1"/>
          </p:nvPr>
        </p:nvSpPr>
        <p:spPr/>
        <p:txBody>
          <a:bodyPr>
            <a:normAutofit fontScale="85000" lnSpcReduction="20000"/>
          </a:bodyPr>
          <a:lstStyle/>
          <a:p>
            <a:r>
              <a:rPr lang="en-US" altLang="zh-CN" dirty="0"/>
              <a:t>From: Shāng Hán </a:t>
            </a:r>
            <a:r>
              <a:rPr lang="en-US" altLang="zh-CN" dirty="0" err="1"/>
              <a:t>Liù</a:t>
            </a:r>
            <a:r>
              <a:rPr lang="en-US" altLang="zh-CN" dirty="0"/>
              <a:t> Shū《</a:t>
            </a:r>
            <a:r>
              <a:rPr lang="zh-CN" altLang="en-US" dirty="0"/>
              <a:t>傷寒六書</a:t>
            </a:r>
            <a:r>
              <a:rPr lang="en-US" altLang="zh-CN" dirty="0"/>
              <a:t>》</a:t>
            </a:r>
            <a:r>
              <a:rPr lang="zh-CN" altLang="en-US" dirty="0"/>
              <a:t>卷三</a:t>
            </a:r>
            <a:endParaRPr lang="en-US" altLang="zh-CN" dirty="0"/>
          </a:p>
          <a:p>
            <a:pPr marL="0" indent="0">
              <a:buNone/>
            </a:pPr>
            <a:r>
              <a:rPr lang="en-US" altLang="zh-CN" dirty="0"/>
              <a:t>Indications: Primarily used to treat conditions such as lingering low-grade fever and mental cloudiness during convalescence, thirst, incoherent speech, disordered spirit, as well as patterns involving food relapse, taxation relapse, and Bai He</a:t>
            </a:r>
          </a:p>
          <a:p>
            <a:pPr marL="0" indent="0">
              <a:buNone/>
            </a:pPr>
            <a:r>
              <a:rPr lang="en-US" altLang="zh-CN" dirty="0"/>
              <a:t>Ingredients: Chai hu, ren </a:t>
            </a:r>
            <a:r>
              <a:rPr lang="en-US" altLang="zh-CN" dirty="0" err="1"/>
              <a:t>shen</a:t>
            </a:r>
            <a:r>
              <a:rPr lang="en-US" altLang="zh-CN" dirty="0"/>
              <a:t>, </a:t>
            </a:r>
            <a:r>
              <a:rPr lang="en-US" altLang="zh-CN" dirty="0" err="1"/>
              <a:t>huang</a:t>
            </a:r>
            <a:r>
              <a:rPr lang="en-US" altLang="zh-CN" dirty="0"/>
              <a:t> qin, </a:t>
            </a:r>
            <a:r>
              <a:rPr lang="en-US" altLang="zh-CN" dirty="0" err="1"/>
              <a:t>gan</a:t>
            </a:r>
            <a:r>
              <a:rPr lang="en-US" altLang="zh-CN" dirty="0"/>
              <a:t> </a:t>
            </a:r>
            <a:r>
              <a:rPr lang="en-US" altLang="zh-CN" dirty="0" err="1"/>
              <a:t>cao</a:t>
            </a:r>
            <a:r>
              <a:rPr lang="en-US" altLang="zh-CN" dirty="0"/>
              <a:t>, </a:t>
            </a:r>
            <a:r>
              <a:rPr lang="en-US" altLang="zh-CN" dirty="0" err="1"/>
              <a:t>zhi</a:t>
            </a:r>
            <a:r>
              <a:rPr lang="en-US" altLang="zh-CN" dirty="0"/>
              <a:t> mu, bai he, sheng di, </a:t>
            </a:r>
            <a:r>
              <a:rPr lang="en-US" altLang="zh-CN" dirty="0" err="1"/>
              <a:t>chen</a:t>
            </a:r>
            <a:r>
              <a:rPr lang="en-US" altLang="zh-CN" dirty="0"/>
              <a:t> pi</a:t>
            </a:r>
          </a:p>
          <a:p>
            <a:pPr marL="0" indent="0">
              <a:buNone/>
            </a:pPr>
            <a:r>
              <a:rPr lang="en-US" altLang="zh-CN" dirty="0"/>
              <a:t>Both </a:t>
            </a:r>
            <a:r>
              <a:rPr lang="en-US" altLang="zh-CN" dirty="0" err="1"/>
              <a:t>shaoyang</a:t>
            </a:r>
            <a:r>
              <a:rPr lang="en-US" altLang="zh-CN" dirty="0"/>
              <a:t> disease and bai he share the symptom of Mo </a:t>
            </a:r>
            <a:r>
              <a:rPr lang="en-US" altLang="zh-CN" dirty="0" err="1"/>
              <a:t>mo</a:t>
            </a:r>
            <a:r>
              <a:rPr lang="en-US" altLang="zh-CN" dirty="0"/>
              <a:t> </a:t>
            </a:r>
            <a:r>
              <a:rPr lang="zh-CN" altLang="en-US" dirty="0"/>
              <a:t>默默</a:t>
            </a:r>
            <a:r>
              <a:rPr lang="en-US" altLang="zh-CN" dirty="0"/>
              <a:t>/ taciturnity, as well as this alternating presentation of heat and cold. But in Bai he </a:t>
            </a:r>
            <a:r>
              <a:rPr lang="en-US" altLang="zh-CN" dirty="0" err="1"/>
              <a:t>bing</a:t>
            </a:r>
            <a:r>
              <a:rPr lang="en-US" altLang="zh-CN" dirty="0"/>
              <a:t> its due to the fluctuations of Grief and happiness.</a:t>
            </a:r>
          </a:p>
          <a:p>
            <a:pPr marL="0" indent="0">
              <a:buNone/>
            </a:pPr>
            <a:r>
              <a:rPr lang="en-US" altLang="zh-CN" dirty="0"/>
              <a:t>Tang </a:t>
            </a:r>
            <a:r>
              <a:rPr lang="en-US" altLang="zh-CN" dirty="0" err="1"/>
              <a:t>zong</a:t>
            </a:r>
            <a:r>
              <a:rPr lang="en-US" altLang="zh-CN" dirty="0"/>
              <a:t> </a:t>
            </a:r>
            <a:r>
              <a:rPr lang="en-US" altLang="zh-CN" dirty="0" err="1"/>
              <a:t>hai</a:t>
            </a:r>
            <a:r>
              <a:rPr lang="en-US" altLang="zh-CN" dirty="0"/>
              <a:t> </a:t>
            </a:r>
            <a:r>
              <a:rPr lang="zh-CN" altLang="en-US" dirty="0"/>
              <a:t>唐宗海</a:t>
            </a:r>
            <a:r>
              <a:rPr lang="en-US" altLang="zh-CN" dirty="0"/>
              <a:t> explains Bai he </a:t>
            </a:r>
            <a:r>
              <a:rPr lang="zh-CN" altLang="en-US" dirty="0"/>
              <a:t>百合</a:t>
            </a:r>
            <a:r>
              <a:rPr lang="en-US" altLang="zh-CN" dirty="0"/>
              <a:t> disease in the following way</a:t>
            </a:r>
          </a:p>
          <a:p>
            <a:pPr marL="0" indent="0">
              <a:buNone/>
            </a:pPr>
            <a:r>
              <a:rPr lang="en-US" altLang="zh-CN" dirty="0"/>
              <a:t>The Lung stores the Po (corporeal soul). If the Lung metal is unclear, then the Po is untranquil. When the Corporeal spirit qi fluctuates, it appears as if there is spirit possession (</a:t>
            </a:r>
            <a:r>
              <a:rPr lang="en-US" altLang="zh-CN" dirty="0" err="1"/>
              <a:t>shen</a:t>
            </a:r>
            <a:r>
              <a:rPr lang="en-US" altLang="zh-CN" dirty="0"/>
              <a:t> ling) . The Po is yin and stored in the Lung. When Lung qi is unclear, being awake is as if possessed by a spirit (Shen ling) </a:t>
            </a:r>
            <a:r>
              <a:rPr lang="zh-CN" altLang="en-US" dirty="0"/>
              <a:t>肺藏魄，肺金不清則魄不靜，魄氣變幻，是以如有神靈也</a:t>
            </a:r>
            <a:r>
              <a:rPr lang="en-US" altLang="zh-CN" dirty="0"/>
              <a:t>..</a:t>
            </a:r>
            <a:r>
              <a:rPr lang="zh-CN" altLang="en-US" dirty="0"/>
              <a:t>魄為陰，藏於肺，肺氣不清則醒如神靈。</a:t>
            </a:r>
            <a:endParaRPr lang="en-US" altLang="zh-CN" dirty="0"/>
          </a:p>
        </p:txBody>
      </p:sp>
    </p:spTree>
    <p:extLst>
      <p:ext uri="{BB962C8B-B14F-4D97-AF65-F5344CB8AC3E}">
        <p14:creationId xmlns:p14="http://schemas.microsoft.com/office/powerpoint/2010/main" val="2622187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E162AF-B686-655D-0BC1-0153BCB44328}"/>
              </a:ext>
            </a:extLst>
          </p:cNvPr>
          <p:cNvSpPr>
            <a:spLocks noGrp="1"/>
          </p:cNvSpPr>
          <p:nvPr>
            <p:ph type="title"/>
          </p:nvPr>
        </p:nvSpPr>
        <p:spPr>
          <a:xfrm>
            <a:off x="7197213" y="499533"/>
            <a:ext cx="4345858" cy="1658198"/>
          </a:xfrm>
        </p:spPr>
        <p:txBody>
          <a:bodyPr>
            <a:normAutofit/>
          </a:bodyPr>
          <a:lstStyle/>
          <a:p>
            <a:r>
              <a:rPr lang="en-US" sz="4400">
                <a:solidFill>
                  <a:srgbClr val="7D7163"/>
                </a:solidFill>
              </a:rPr>
              <a:t>Bai he acupuncture equivalent</a:t>
            </a:r>
          </a:p>
        </p:txBody>
      </p:sp>
      <p:pic>
        <p:nvPicPr>
          <p:cNvPr id="4" name="Picture 3">
            <a:extLst>
              <a:ext uri="{FF2B5EF4-FFF2-40B4-BE49-F238E27FC236}">
                <a16:creationId xmlns:a16="http://schemas.microsoft.com/office/drawing/2014/main" id="{8C8D9893-6358-36C6-CC82-1A6EBFFF7095}"/>
              </a:ext>
            </a:extLst>
          </p:cNvPr>
          <p:cNvPicPr>
            <a:picLocks noChangeAspect="1"/>
          </p:cNvPicPr>
          <p:nvPr/>
        </p:nvPicPr>
        <p:blipFill>
          <a:blip r:embed="rId2"/>
          <a:stretch>
            <a:fillRect/>
          </a:stretch>
        </p:blipFill>
        <p:spPr>
          <a:xfrm>
            <a:off x="745132" y="645106"/>
            <a:ext cx="5247747" cy="5247747"/>
          </a:xfrm>
          <a:prstGeom prst="rect">
            <a:avLst/>
          </a:prstGeom>
        </p:spPr>
      </p:pic>
      <p:sp>
        <p:nvSpPr>
          <p:cNvPr id="3" name="Content Placeholder 2">
            <a:extLst>
              <a:ext uri="{FF2B5EF4-FFF2-40B4-BE49-F238E27FC236}">
                <a16:creationId xmlns:a16="http://schemas.microsoft.com/office/drawing/2014/main" id="{758523E4-EF9D-7958-CD2A-B074ACA2CFD7}"/>
              </a:ext>
            </a:extLst>
          </p:cNvPr>
          <p:cNvSpPr>
            <a:spLocks noGrp="1"/>
          </p:cNvSpPr>
          <p:nvPr>
            <p:ph idx="1"/>
          </p:nvPr>
        </p:nvSpPr>
        <p:spPr>
          <a:xfrm>
            <a:off x="7197213" y="2011680"/>
            <a:ext cx="4345858" cy="3864732"/>
          </a:xfrm>
        </p:spPr>
        <p:txBody>
          <a:bodyPr>
            <a:normAutofit/>
          </a:bodyPr>
          <a:lstStyle/>
          <a:p>
            <a:r>
              <a:rPr lang="en-US" sz="1700" dirty="0"/>
              <a:t>Palpate the Source points of the Lung and Pericardium (Tai yuan </a:t>
            </a:r>
            <a:r>
              <a:rPr lang="zh-CN" altLang="en-US" sz="1700" dirty="0"/>
              <a:t>太原 </a:t>
            </a:r>
            <a:r>
              <a:rPr lang="en-US" sz="1700" dirty="0"/>
              <a:t>and Da Ling </a:t>
            </a:r>
            <a:r>
              <a:rPr lang="zh-CN" altLang="en-US" sz="1700" dirty="0"/>
              <a:t>大陵</a:t>
            </a:r>
            <a:r>
              <a:rPr lang="en-US" sz="1700" dirty="0"/>
              <a:t>), if insufficient, supplement. If replete, then drain. </a:t>
            </a:r>
          </a:p>
          <a:p>
            <a:r>
              <a:rPr lang="en-US" sz="1700" dirty="0"/>
              <a:t>Tai Yuan- Earth point in Lung. Supplements Lung and Drains fire </a:t>
            </a:r>
          </a:p>
          <a:p>
            <a:r>
              <a:rPr lang="en-US" sz="1700" dirty="0"/>
              <a:t>Da Ling- Earth point of Xin bao. Drains fire and supplements Metal </a:t>
            </a:r>
          </a:p>
          <a:p>
            <a:r>
              <a:rPr lang="en-US" sz="1700" dirty="0"/>
              <a:t>Also Po Hu </a:t>
            </a:r>
            <a:r>
              <a:rPr lang="zh-CN" altLang="en-US" sz="1700" dirty="0"/>
              <a:t>魄戶</a:t>
            </a:r>
            <a:r>
              <a:rPr lang="en-US" altLang="zh-CN" sz="1700" dirty="0"/>
              <a:t> (Bladder 42)</a:t>
            </a:r>
            <a:endParaRPr lang="en-US" sz="1700" dirty="0"/>
          </a:p>
          <a:p>
            <a:pPr marL="0" indent="0">
              <a:buNone/>
            </a:pPr>
            <a:r>
              <a:rPr lang="en-US" sz="1700" dirty="0"/>
              <a:t>Tung Acupuncture– 33.13-34</a:t>
            </a:r>
            <a:r>
              <a:rPr lang="zh-CN" altLang="en-US" sz="1700" dirty="0"/>
              <a:t>，</a:t>
            </a:r>
            <a:r>
              <a:rPr lang="en-US" altLang="zh-CN" sz="1700" dirty="0"/>
              <a:t>Ren Shi </a:t>
            </a:r>
            <a:r>
              <a:rPr lang="zh-CN" altLang="en-US" sz="1700" dirty="0"/>
              <a:t>人士</a:t>
            </a:r>
            <a:r>
              <a:rPr lang="en-US" altLang="zh-CN" sz="1700" dirty="0"/>
              <a:t>+Di </a:t>
            </a:r>
            <a:r>
              <a:rPr lang="en-US" altLang="zh-CN" sz="1700" dirty="0" err="1"/>
              <a:t>shi</a:t>
            </a:r>
            <a:r>
              <a:rPr lang="en-US" altLang="zh-CN" sz="1700" dirty="0"/>
              <a:t> </a:t>
            </a:r>
            <a:r>
              <a:rPr lang="zh-CN" altLang="en-US" sz="1700" dirty="0"/>
              <a:t>地士</a:t>
            </a:r>
            <a:r>
              <a:rPr lang="en-US" altLang="zh-CN" sz="1700" dirty="0"/>
              <a:t> . Found on Hand </a:t>
            </a:r>
            <a:r>
              <a:rPr lang="en-US" altLang="zh-CN" sz="1700" dirty="0" err="1"/>
              <a:t>Taiyin</a:t>
            </a:r>
            <a:r>
              <a:rPr lang="en-US" altLang="zh-CN" sz="1700" dirty="0"/>
              <a:t>, function is on Lung and Heart </a:t>
            </a:r>
            <a:r>
              <a:rPr lang="zh-TW" altLang="en-US" sz="1700" dirty="0"/>
              <a:t>肺支神經、心分支神經</a:t>
            </a:r>
            <a:r>
              <a:rPr lang="en-US" altLang="zh-CN" sz="1700" dirty="0"/>
              <a:t> </a:t>
            </a:r>
            <a:endParaRPr lang="en-US" sz="1700" dirty="0"/>
          </a:p>
        </p:txBody>
      </p:sp>
    </p:spTree>
    <p:extLst>
      <p:ext uri="{BB962C8B-B14F-4D97-AF65-F5344CB8AC3E}">
        <p14:creationId xmlns:p14="http://schemas.microsoft.com/office/powerpoint/2010/main" val="133072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D1B73C-8C78-8F70-DAD5-18A90C5F05F2}"/>
              </a:ext>
            </a:extLst>
          </p:cNvPr>
          <p:cNvSpPr>
            <a:spLocks noGrp="1"/>
          </p:cNvSpPr>
          <p:nvPr>
            <p:ph type="title"/>
          </p:nvPr>
        </p:nvSpPr>
        <p:spPr>
          <a:xfrm>
            <a:off x="657224" y="936711"/>
            <a:ext cx="2988265" cy="4984578"/>
          </a:xfrm>
        </p:spPr>
        <p:txBody>
          <a:bodyPr>
            <a:normAutofit/>
          </a:bodyPr>
          <a:lstStyle/>
          <a:p>
            <a:r>
              <a:rPr lang="en-US" sz="4400">
                <a:solidFill>
                  <a:srgbClr val="FFFFFF"/>
                </a:solidFill>
              </a:rPr>
              <a:t>Disease names</a:t>
            </a:r>
          </a:p>
        </p:txBody>
      </p:sp>
      <p:sp>
        <p:nvSpPr>
          <p:cNvPr id="3" name="Content Placeholder 2">
            <a:extLst>
              <a:ext uri="{FF2B5EF4-FFF2-40B4-BE49-F238E27FC236}">
                <a16:creationId xmlns:a16="http://schemas.microsoft.com/office/drawing/2014/main" id="{16DB31FD-218B-7F19-9117-954260C9A933}"/>
              </a:ext>
            </a:extLst>
          </p:cNvPr>
          <p:cNvSpPr>
            <a:spLocks noGrp="1"/>
          </p:cNvSpPr>
          <p:nvPr>
            <p:ph idx="1"/>
          </p:nvPr>
        </p:nvSpPr>
        <p:spPr>
          <a:xfrm>
            <a:off x="4614389" y="936711"/>
            <a:ext cx="6815992" cy="4984578"/>
          </a:xfrm>
        </p:spPr>
        <p:txBody>
          <a:bodyPr anchor="ctr">
            <a:normAutofit/>
          </a:bodyPr>
          <a:lstStyle/>
          <a:p>
            <a:pPr marL="0" indent="0">
              <a:buNone/>
            </a:pPr>
            <a:r>
              <a:rPr lang="en-US" altLang="zh-CN" sz="1900" dirty="0"/>
              <a:t>Lupus: </a:t>
            </a:r>
          </a:p>
          <a:p>
            <a:r>
              <a:rPr lang="zh-CN" altLang="en-US" sz="1900" dirty="0"/>
              <a:t>紅斑性狼瘡 </a:t>
            </a:r>
            <a:r>
              <a:rPr lang="en-US" altLang="zh-CN" sz="1900" dirty="0"/>
              <a:t>/ </a:t>
            </a:r>
            <a:r>
              <a:rPr lang="en-US" sz="1900" dirty="0" err="1"/>
              <a:t>hóngbānxìng</a:t>
            </a:r>
            <a:r>
              <a:rPr lang="en-US" sz="1900" dirty="0"/>
              <a:t> </a:t>
            </a:r>
            <a:r>
              <a:rPr lang="en-US" sz="1900" dirty="0" err="1"/>
              <a:t>lángchuāng</a:t>
            </a:r>
            <a:endParaRPr lang="en-US" sz="1900" dirty="0"/>
          </a:p>
          <a:p>
            <a:r>
              <a:rPr lang="en-US" sz="1900" dirty="0"/>
              <a:t>Full  term:</a:t>
            </a:r>
            <a:r>
              <a:rPr lang="zh-CN" altLang="en-US" sz="1900" dirty="0"/>
              <a:t>系統性紅斑性狼瘡 </a:t>
            </a:r>
            <a:r>
              <a:rPr lang="en-US" altLang="zh-CN" sz="1900" dirty="0"/>
              <a:t>(</a:t>
            </a:r>
            <a:r>
              <a:rPr lang="en-US" sz="1900" dirty="0" err="1"/>
              <a:t>xìtǒngxìng</a:t>
            </a:r>
            <a:r>
              <a:rPr lang="en-US" sz="1900" dirty="0"/>
              <a:t> </a:t>
            </a:r>
            <a:r>
              <a:rPr lang="en-US" sz="1900" dirty="0" err="1"/>
              <a:t>hóngbānxìng</a:t>
            </a:r>
            <a:r>
              <a:rPr lang="en-US" sz="1900" dirty="0"/>
              <a:t> </a:t>
            </a:r>
            <a:r>
              <a:rPr lang="en-US" sz="1900" dirty="0" err="1"/>
              <a:t>lángchuāng</a:t>
            </a:r>
            <a:r>
              <a:rPr lang="en-US" sz="1900" dirty="0"/>
              <a:t>)= Systemic Lupus Erythematosus (SLE)</a:t>
            </a:r>
          </a:p>
          <a:p>
            <a:r>
              <a:rPr lang="en-US" altLang="zh-CN" sz="1900" dirty="0"/>
              <a:t>Literal meaning </a:t>
            </a:r>
            <a:r>
              <a:rPr lang="zh-CN" altLang="en-US" sz="1900" dirty="0"/>
              <a:t>紅斑</a:t>
            </a:r>
            <a:r>
              <a:rPr lang="en-US" altLang="zh-CN" sz="1900" dirty="0"/>
              <a:t>/</a:t>
            </a:r>
            <a:r>
              <a:rPr lang="zh-CN" altLang="en-US" sz="1900" dirty="0"/>
              <a:t>红斑 </a:t>
            </a:r>
            <a:r>
              <a:rPr lang="en-US" altLang="zh-CN" sz="1900" dirty="0"/>
              <a:t>= </a:t>
            </a:r>
            <a:r>
              <a:rPr lang="en-US" sz="1900" dirty="0"/>
              <a:t>red rash (erythema)</a:t>
            </a:r>
            <a:r>
              <a:rPr lang="zh-CN" altLang="en-US" sz="1900" dirty="0"/>
              <a:t>性 </a:t>
            </a:r>
            <a:r>
              <a:rPr lang="en-US" altLang="zh-CN" sz="1900" dirty="0"/>
              <a:t>= </a:t>
            </a:r>
            <a:r>
              <a:rPr lang="en-US" sz="1900" dirty="0"/>
              <a:t>suffix denoting nature/type. </a:t>
            </a:r>
            <a:r>
              <a:rPr lang="zh-CN" altLang="en-US" sz="1900" dirty="0"/>
              <a:t>狼瘡</a:t>
            </a:r>
            <a:r>
              <a:rPr lang="en-US" altLang="zh-CN" sz="1900" dirty="0"/>
              <a:t>/= "</a:t>
            </a:r>
            <a:r>
              <a:rPr lang="en-US" sz="1900" dirty="0"/>
              <a:t>wolf sore" old term based on the disfiguring facial rash that resembles a wolf bite</a:t>
            </a:r>
          </a:p>
          <a:p>
            <a:pPr marL="0" indent="0">
              <a:buNone/>
            </a:pPr>
            <a:r>
              <a:rPr lang="en-US" sz="1900" dirty="0"/>
              <a:t>Sjögren’s: </a:t>
            </a:r>
          </a:p>
          <a:p>
            <a:pPr marL="0" indent="0">
              <a:buNone/>
            </a:pPr>
            <a:r>
              <a:rPr lang="zh-CN" altLang="en-US" sz="1900" dirty="0"/>
              <a:t>乾燥綜合徵</a:t>
            </a:r>
            <a:r>
              <a:rPr lang="en-US" altLang="zh-CN" sz="1900" dirty="0"/>
              <a:t>/ </a:t>
            </a:r>
            <a:r>
              <a:rPr lang="en-US" altLang="zh-CN" sz="1900" dirty="0" err="1"/>
              <a:t>G</a:t>
            </a:r>
            <a:r>
              <a:rPr lang="en-US" sz="1900" dirty="0" err="1"/>
              <a:t>ānzào</a:t>
            </a:r>
            <a:r>
              <a:rPr lang="en-US" sz="1900" dirty="0"/>
              <a:t> </a:t>
            </a:r>
            <a:r>
              <a:rPr lang="en-US" sz="1900" dirty="0" err="1"/>
              <a:t>zōnghézhēng</a:t>
            </a:r>
            <a:r>
              <a:rPr lang="en-US" sz="1900" dirty="0"/>
              <a:t>.</a:t>
            </a:r>
          </a:p>
          <a:p>
            <a:pPr marL="0" indent="0">
              <a:buNone/>
            </a:pPr>
            <a:r>
              <a:rPr lang="en-US" altLang="zh-CN" sz="1900" dirty="0"/>
              <a:t>Literal meaning </a:t>
            </a:r>
            <a:r>
              <a:rPr lang="zh-CN" altLang="en-US" sz="1900" dirty="0"/>
              <a:t>乾燥</a:t>
            </a:r>
            <a:r>
              <a:rPr lang="en-US" altLang="zh-CN" sz="1900" dirty="0"/>
              <a:t>/</a:t>
            </a:r>
            <a:r>
              <a:rPr lang="zh-CN" altLang="en-US" sz="1900" dirty="0"/>
              <a:t>干燥 </a:t>
            </a:r>
            <a:r>
              <a:rPr lang="en-US" altLang="zh-CN" sz="1900" dirty="0"/>
              <a:t>= </a:t>
            </a:r>
            <a:r>
              <a:rPr lang="en-US" sz="1900" dirty="0"/>
              <a:t>dryness. </a:t>
            </a:r>
            <a:r>
              <a:rPr lang="zh-CN" altLang="en-US" sz="1900" dirty="0"/>
              <a:t>綜合徵</a:t>
            </a:r>
            <a:r>
              <a:rPr lang="en-US" altLang="zh-CN" sz="1900" dirty="0"/>
              <a:t>= </a:t>
            </a:r>
            <a:r>
              <a:rPr lang="en-US" sz="1900" dirty="0"/>
              <a:t>syndrome.  </a:t>
            </a:r>
          </a:p>
          <a:p>
            <a:pPr marL="0" indent="0">
              <a:buNone/>
            </a:pPr>
            <a:r>
              <a:rPr lang="en-US" sz="1900" dirty="0"/>
              <a:t>Thus, “</a:t>
            </a:r>
            <a:r>
              <a:rPr lang="zh-CN" altLang="en-US" sz="1900" dirty="0"/>
              <a:t>乾燥綜合徵” </a:t>
            </a:r>
            <a:r>
              <a:rPr lang="en-US" sz="1900" dirty="0"/>
              <a:t>means “dryness syndrome,” describing the key symptom of Sjögren’s.</a:t>
            </a:r>
          </a:p>
          <a:p>
            <a:pPr marL="0" indent="0">
              <a:buNone/>
            </a:pPr>
            <a:r>
              <a:rPr lang="en-US" altLang="zh-CN" sz="1900" dirty="0"/>
              <a:t>Also  </a:t>
            </a:r>
            <a:r>
              <a:rPr lang="zh-CN" altLang="en-US" sz="1900" dirty="0"/>
              <a:t>舍格伦氏症 </a:t>
            </a:r>
            <a:r>
              <a:rPr lang="en-US" altLang="zh-CN" sz="1900" dirty="0"/>
              <a:t>(</a:t>
            </a:r>
            <a:r>
              <a:rPr lang="en-US" sz="1900" dirty="0" err="1"/>
              <a:t>shěgélún</a:t>
            </a:r>
            <a:r>
              <a:rPr lang="en-US" sz="1900" dirty="0"/>
              <a:t> </a:t>
            </a:r>
            <a:r>
              <a:rPr lang="en-US" sz="1900" dirty="0" err="1"/>
              <a:t>shì</a:t>
            </a:r>
            <a:r>
              <a:rPr lang="en-US" sz="1900" dirty="0"/>
              <a:t> </a:t>
            </a:r>
            <a:r>
              <a:rPr lang="en-US" sz="1900" dirty="0" err="1"/>
              <a:t>zhèng</a:t>
            </a:r>
            <a:r>
              <a:rPr lang="en-US" sz="1900" dirty="0"/>
              <a:t>) Sometimes used to mimic the name "Sjögren" phonetically</a:t>
            </a:r>
          </a:p>
        </p:txBody>
      </p:sp>
    </p:spTree>
    <p:extLst>
      <p:ext uri="{BB962C8B-B14F-4D97-AF65-F5344CB8AC3E}">
        <p14:creationId xmlns:p14="http://schemas.microsoft.com/office/powerpoint/2010/main" val="969771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B4E4-BD99-29F6-4A69-1B0947A54484}"/>
              </a:ext>
            </a:extLst>
          </p:cNvPr>
          <p:cNvSpPr>
            <a:spLocks noGrp="1"/>
          </p:cNvSpPr>
          <p:nvPr>
            <p:ph type="title"/>
          </p:nvPr>
        </p:nvSpPr>
        <p:spPr>
          <a:xfrm>
            <a:off x="4683125" y="499533"/>
            <a:ext cx="6562726" cy="1658198"/>
          </a:xfrm>
        </p:spPr>
        <p:txBody>
          <a:bodyPr>
            <a:normAutofit/>
          </a:bodyPr>
          <a:lstStyle/>
          <a:p>
            <a:r>
              <a:rPr lang="en-US">
                <a:solidFill>
                  <a:srgbClr val="3A4E65"/>
                </a:solidFill>
              </a:rPr>
              <a:t>Chai Hu Di </a:t>
            </a:r>
            <a:r>
              <a:rPr lang="en-US" err="1">
                <a:solidFill>
                  <a:srgbClr val="3A4E65"/>
                </a:solidFill>
              </a:rPr>
              <a:t>huang</a:t>
            </a:r>
            <a:r>
              <a:rPr lang="en-US">
                <a:solidFill>
                  <a:srgbClr val="3A4E65"/>
                </a:solidFill>
              </a:rPr>
              <a:t> tang</a:t>
            </a:r>
          </a:p>
        </p:txBody>
      </p:sp>
      <p:pic>
        <p:nvPicPr>
          <p:cNvPr id="5" name="Picture 4" descr="Mountain peak and colorful sky">
            <a:extLst>
              <a:ext uri="{FF2B5EF4-FFF2-40B4-BE49-F238E27FC236}">
                <a16:creationId xmlns:a16="http://schemas.microsoft.com/office/drawing/2014/main" id="{7A7F4A55-45F5-D3A5-1E69-9657FDD7C48C}"/>
              </a:ext>
            </a:extLst>
          </p:cNvPr>
          <p:cNvPicPr>
            <a:picLocks noChangeAspect="1"/>
          </p:cNvPicPr>
          <p:nvPr/>
        </p:nvPicPr>
        <p:blipFill>
          <a:blip r:embed="rId2"/>
          <a:srcRect l="26700" r="33650" b="-2"/>
          <a:stretch>
            <a:fillRect/>
          </a:stretch>
        </p:blipFill>
        <p:spPr>
          <a:xfrm>
            <a:off x="20" y="-6418"/>
            <a:ext cx="4077443" cy="6864418"/>
          </a:xfrm>
          <a:prstGeom prst="rect">
            <a:avLst/>
          </a:prstGeom>
        </p:spPr>
      </p:pic>
      <p:sp>
        <p:nvSpPr>
          <p:cNvPr id="3" name="Content Placeholder 2">
            <a:extLst>
              <a:ext uri="{FF2B5EF4-FFF2-40B4-BE49-F238E27FC236}">
                <a16:creationId xmlns:a16="http://schemas.microsoft.com/office/drawing/2014/main" id="{6E478EC1-B8A3-311B-6527-219433C29E38}"/>
              </a:ext>
            </a:extLst>
          </p:cNvPr>
          <p:cNvSpPr>
            <a:spLocks noGrp="1"/>
          </p:cNvSpPr>
          <p:nvPr>
            <p:ph idx="1"/>
          </p:nvPr>
        </p:nvSpPr>
        <p:spPr>
          <a:xfrm>
            <a:off x="4702557" y="2011680"/>
            <a:ext cx="6428994" cy="3766185"/>
          </a:xfrm>
        </p:spPr>
        <p:txBody>
          <a:bodyPr>
            <a:normAutofit fontScale="62500" lnSpcReduction="20000"/>
          </a:bodyPr>
          <a:lstStyle/>
          <a:p>
            <a:r>
              <a:rPr lang="en-US" altLang="zh-TW" dirty="0"/>
              <a:t>From </a:t>
            </a:r>
            <a:r>
              <a:rPr lang="en-US" altLang="zh-TW" dirty="0" err="1"/>
              <a:t>Sì</a:t>
            </a:r>
            <a:r>
              <a:rPr lang="en-US" altLang="zh-TW" dirty="0"/>
              <a:t> Shèng Xīn Yuán《</a:t>
            </a:r>
            <a:r>
              <a:rPr lang="zh-TW" altLang="en-US" dirty="0"/>
              <a:t>四聖心源</a:t>
            </a:r>
            <a:r>
              <a:rPr lang="en-US" altLang="zh-TW" dirty="0"/>
              <a:t>》</a:t>
            </a:r>
            <a:r>
              <a:rPr lang="zh-TW" altLang="en-US" dirty="0"/>
              <a:t>卷十</a:t>
            </a:r>
            <a:r>
              <a:rPr lang="en-US" altLang="zh-TW" dirty="0"/>
              <a:t>:</a:t>
            </a:r>
            <a:r>
              <a:rPr lang="zh-TW" altLang="en-US" dirty="0"/>
              <a:t>柴胡地黃湯</a:t>
            </a:r>
            <a:r>
              <a:rPr lang="en-US" altLang="zh-TW" dirty="0"/>
              <a:t>. </a:t>
            </a:r>
          </a:p>
          <a:p>
            <a:r>
              <a:rPr lang="en-US" altLang="zh-TW" dirty="0"/>
              <a:t>Ingredients: Chai hu, Huang qin, Gan </a:t>
            </a:r>
            <a:r>
              <a:rPr lang="en-US" altLang="zh-TW" dirty="0" err="1"/>
              <a:t>cao</a:t>
            </a:r>
            <a:r>
              <a:rPr lang="en-US" altLang="zh-TW" dirty="0"/>
              <a:t>, Bai shao, Mu dan pi, Di </a:t>
            </a:r>
            <a:r>
              <a:rPr lang="en-US" altLang="zh-TW" dirty="0" err="1"/>
              <a:t>huang</a:t>
            </a:r>
            <a:endParaRPr lang="en-US" altLang="zh-TW" dirty="0"/>
          </a:p>
          <a:p>
            <a:r>
              <a:rPr lang="en-US" dirty="0"/>
              <a:t>Used for heat entering the Blood chamber, presenting with fullness and distention in the chest and hypochondria, symptoms resembling chest bind (</a:t>
            </a:r>
            <a:r>
              <a:rPr lang="zh-CN" altLang="en-US" dirty="0"/>
              <a:t>結胸</a:t>
            </a:r>
            <a:r>
              <a:rPr lang="en-US" altLang="zh-CN" dirty="0"/>
              <a:t>), </a:t>
            </a:r>
            <a:r>
              <a:rPr lang="en-US" dirty="0"/>
              <a:t>incoherent speech or delirium, and clouded consciousness.</a:t>
            </a:r>
            <a:r>
              <a:rPr lang="zh-TW" altLang="en-US" dirty="0"/>
              <a:t>熱入血室，胸脅痞滿，狀如結胸，語言譫妄，神識不清</a:t>
            </a:r>
            <a:endParaRPr lang="en-US" altLang="zh-TW" dirty="0"/>
          </a:p>
          <a:p>
            <a:r>
              <a:rPr lang="en-US" dirty="0"/>
              <a:t>This is a </a:t>
            </a:r>
            <a:r>
              <a:rPr lang="en-US" dirty="0" err="1"/>
              <a:t>Shaoyang</a:t>
            </a:r>
            <a:r>
              <a:rPr lang="en-US" dirty="0"/>
              <a:t> condition with a tendency to heat in the blood</a:t>
            </a:r>
          </a:p>
          <a:p>
            <a:r>
              <a:rPr lang="en-US" dirty="0"/>
              <a:t>If available, I would recommend Fresh sliced Sheng di. Per Andy Ellis, of Spring Wind, </a:t>
            </a:r>
          </a:p>
          <a:p>
            <a:r>
              <a:rPr lang="en-US" dirty="0"/>
              <a:t>“The freshly sliced herb is carefully dried at a very low temperature over several days so that it does not turn black. </a:t>
            </a:r>
          </a:p>
          <a:p>
            <a:r>
              <a:rPr lang="en-US" dirty="0"/>
              <a:t>The aim of this careful processing is to make the dried herb as similar as possible to the fresh herb. We feel that this is the best way to emphasize the blood-cooling properties of Sheng Di Huang. For blood-heat skin disorders, feverish disorders of the blood aspect and for blood-heat bleeding disorders this extra strong blood-cooling function should be ideal”</a:t>
            </a:r>
          </a:p>
          <a:p>
            <a:pPr marL="0" indent="0">
              <a:buNone/>
            </a:pPr>
            <a:endParaRPr lang="en-US" dirty="0"/>
          </a:p>
        </p:txBody>
      </p:sp>
    </p:spTree>
    <p:extLst>
      <p:ext uri="{BB962C8B-B14F-4D97-AF65-F5344CB8AC3E}">
        <p14:creationId xmlns:p14="http://schemas.microsoft.com/office/powerpoint/2010/main" val="3320553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85B976C-17EF-415B-B03C-BAF9443B9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70FB2C90-ED23-4A88-A264-6E2E84575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24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8B2623-0017-AB4F-8BEC-D9A975DDADA5}"/>
              </a:ext>
            </a:extLst>
          </p:cNvPr>
          <p:cNvSpPr>
            <a:spLocks noGrp="1"/>
          </p:cNvSpPr>
          <p:nvPr>
            <p:ph type="title"/>
          </p:nvPr>
        </p:nvSpPr>
        <p:spPr>
          <a:xfrm>
            <a:off x="609601" y="4385066"/>
            <a:ext cx="10923638" cy="1317643"/>
          </a:xfrm>
        </p:spPr>
        <p:txBody>
          <a:bodyPr vert="horz" lIns="91440" tIns="45720" rIns="91440" bIns="45720" rtlCol="0" anchor="b">
            <a:normAutofit/>
          </a:bodyPr>
          <a:lstStyle/>
          <a:p>
            <a:pPr>
              <a:lnSpc>
                <a:spcPct val="80000"/>
              </a:lnSpc>
            </a:pPr>
            <a:r>
              <a:rPr lang="en-US" sz="4800">
                <a:solidFill>
                  <a:srgbClr val="FFFFFF"/>
                </a:solidFill>
              </a:rPr>
              <a:t>Fresh sliced Sheng di Huang </a:t>
            </a:r>
            <a:r>
              <a:rPr lang="zh-TW" altLang="en-US" sz="4800">
                <a:solidFill>
                  <a:srgbClr val="FFFFFF"/>
                </a:solidFill>
              </a:rPr>
              <a:t>新鮮的生地黃</a:t>
            </a:r>
            <a:endParaRPr lang="en-US" sz="4800">
              <a:solidFill>
                <a:srgbClr val="FFFFFF"/>
              </a:solidFill>
            </a:endParaRPr>
          </a:p>
        </p:txBody>
      </p:sp>
      <p:pic>
        <p:nvPicPr>
          <p:cNvPr id="5" name="Picture 4" descr="A bag of food next to a bag of food&#10;&#10;AI-generated content may be incorrect.">
            <a:extLst>
              <a:ext uri="{FF2B5EF4-FFF2-40B4-BE49-F238E27FC236}">
                <a16:creationId xmlns:a16="http://schemas.microsoft.com/office/drawing/2014/main" id="{44232263-94C0-9E4B-EB48-870072294550}"/>
              </a:ext>
            </a:extLst>
          </p:cNvPr>
          <p:cNvPicPr>
            <a:picLocks noChangeAspect="1"/>
          </p:cNvPicPr>
          <p:nvPr/>
        </p:nvPicPr>
        <p:blipFill>
          <a:blip r:embed="rId2"/>
          <a:srcRect r="18789"/>
          <a:stretch>
            <a:fillRect/>
          </a:stretch>
        </p:blipFill>
        <p:spPr>
          <a:xfrm>
            <a:off x="-2" y="10"/>
            <a:ext cx="5940770" cy="4242806"/>
          </a:xfrm>
          <a:prstGeom prst="rect">
            <a:avLst/>
          </a:prstGeom>
        </p:spPr>
      </p:pic>
      <p:pic>
        <p:nvPicPr>
          <p:cNvPr id="4" name="Content Placeholder 3" descr="A group of dried mushrooms&#10;&#10;AI-generated content may be incorrect.">
            <a:extLst>
              <a:ext uri="{FF2B5EF4-FFF2-40B4-BE49-F238E27FC236}">
                <a16:creationId xmlns:a16="http://schemas.microsoft.com/office/drawing/2014/main" id="{0C904158-433D-B9A1-E443-CF57B4215F41}"/>
              </a:ext>
            </a:extLst>
          </p:cNvPr>
          <p:cNvPicPr>
            <a:picLocks noGrp="1" noChangeAspect="1"/>
          </p:cNvPicPr>
          <p:nvPr>
            <p:ph idx="1"/>
          </p:nvPr>
        </p:nvPicPr>
        <p:blipFill>
          <a:blip r:embed="rId3"/>
          <a:srcRect l="13731" r="12274" b="-1"/>
          <a:stretch>
            <a:fillRect/>
          </a:stretch>
        </p:blipFill>
        <p:spPr>
          <a:xfrm>
            <a:off x="6096000" y="10"/>
            <a:ext cx="6096004" cy="4242806"/>
          </a:xfrm>
          <a:prstGeom prst="rect">
            <a:avLst/>
          </a:prstGeom>
        </p:spPr>
      </p:pic>
    </p:spTree>
    <p:extLst>
      <p:ext uri="{BB962C8B-B14F-4D97-AF65-F5344CB8AC3E}">
        <p14:creationId xmlns:p14="http://schemas.microsoft.com/office/powerpoint/2010/main" val="243864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104C-63D2-96CA-6332-36C98D3BC395}"/>
              </a:ext>
            </a:extLst>
          </p:cNvPr>
          <p:cNvSpPr>
            <a:spLocks noGrp="1"/>
          </p:cNvSpPr>
          <p:nvPr>
            <p:ph type="title"/>
          </p:nvPr>
        </p:nvSpPr>
        <p:spPr>
          <a:xfrm>
            <a:off x="657224" y="499533"/>
            <a:ext cx="10772775" cy="1658198"/>
          </a:xfrm>
        </p:spPr>
        <p:txBody>
          <a:bodyPr>
            <a:normAutofit/>
          </a:bodyPr>
          <a:lstStyle/>
          <a:p>
            <a:r>
              <a:rPr lang="en-US" dirty="0"/>
              <a:t>Chai hu </a:t>
            </a:r>
            <a:r>
              <a:rPr lang="en-US" dirty="0" err="1"/>
              <a:t>gui</a:t>
            </a:r>
            <a:r>
              <a:rPr lang="en-US" dirty="0"/>
              <a:t> </a:t>
            </a:r>
            <a:r>
              <a:rPr lang="en-US" dirty="0" err="1"/>
              <a:t>zhi</a:t>
            </a:r>
            <a:r>
              <a:rPr lang="en-US" dirty="0"/>
              <a:t> </a:t>
            </a:r>
            <a:r>
              <a:rPr lang="en-US" dirty="0" err="1"/>
              <a:t>gan</a:t>
            </a:r>
            <a:r>
              <a:rPr lang="en-US" dirty="0"/>
              <a:t> jiang tang</a:t>
            </a:r>
          </a:p>
        </p:txBody>
      </p:sp>
      <p:sp>
        <p:nvSpPr>
          <p:cNvPr id="3" name="Content Placeholder 2">
            <a:extLst>
              <a:ext uri="{FF2B5EF4-FFF2-40B4-BE49-F238E27FC236}">
                <a16:creationId xmlns:a16="http://schemas.microsoft.com/office/drawing/2014/main" id="{2A76B0D3-1196-C9E4-4431-F8D14C6AACF9}"/>
              </a:ext>
            </a:extLst>
          </p:cNvPr>
          <p:cNvSpPr>
            <a:spLocks noGrp="1"/>
          </p:cNvSpPr>
          <p:nvPr>
            <p:ph idx="1"/>
          </p:nvPr>
        </p:nvSpPr>
        <p:spPr>
          <a:xfrm>
            <a:off x="676656" y="2011680"/>
            <a:ext cx="6875611" cy="3766185"/>
          </a:xfrm>
        </p:spPr>
        <p:txBody>
          <a:bodyPr>
            <a:normAutofit fontScale="85000" lnSpcReduction="20000"/>
          </a:bodyPr>
          <a:lstStyle/>
          <a:p>
            <a:r>
              <a:rPr lang="en-US" altLang="zh-CN" dirty="0"/>
              <a:t>Also known as Chai hu </a:t>
            </a:r>
            <a:r>
              <a:rPr lang="en-US" altLang="zh-CN" dirty="0" err="1"/>
              <a:t>gui</a:t>
            </a:r>
            <a:r>
              <a:rPr lang="en-US" altLang="zh-CN" dirty="0"/>
              <a:t> </a:t>
            </a:r>
            <a:r>
              <a:rPr lang="en-US" altLang="zh-CN" dirty="0" err="1"/>
              <a:t>lou</a:t>
            </a:r>
            <a:r>
              <a:rPr lang="en-US" altLang="zh-CN" dirty="0"/>
              <a:t> tang. </a:t>
            </a:r>
          </a:p>
          <a:p>
            <a:r>
              <a:rPr lang="en-US" altLang="zh-TW" dirty="0"/>
              <a:t>Ingredients: Chai hu 15-24, Huang qin 9, Tian </a:t>
            </a:r>
            <a:r>
              <a:rPr lang="en-US" altLang="zh-TW" dirty="0" err="1"/>
              <a:t>hua</a:t>
            </a:r>
            <a:r>
              <a:rPr lang="en-US" altLang="zh-TW" dirty="0"/>
              <a:t> fen 12, Mu li 6-12, Gan jiang 6, Zhi </a:t>
            </a:r>
            <a:r>
              <a:rPr lang="en-US" altLang="zh-TW" dirty="0" err="1"/>
              <a:t>gan</a:t>
            </a:r>
            <a:r>
              <a:rPr lang="en-US" altLang="zh-TW" dirty="0"/>
              <a:t> </a:t>
            </a:r>
            <a:r>
              <a:rPr lang="en-US" altLang="zh-TW" dirty="0" err="1"/>
              <a:t>cao</a:t>
            </a:r>
            <a:r>
              <a:rPr lang="en-US" altLang="zh-TW" dirty="0"/>
              <a:t> 6, Gui </a:t>
            </a:r>
            <a:r>
              <a:rPr lang="en-US" altLang="zh-TW" dirty="0" err="1"/>
              <a:t>zhi</a:t>
            </a:r>
            <a:r>
              <a:rPr lang="en-US" altLang="zh-TW" dirty="0"/>
              <a:t> 9</a:t>
            </a:r>
          </a:p>
          <a:p>
            <a:r>
              <a:rPr lang="en-US" altLang="zh-TW" dirty="0"/>
              <a:t>For Malaria, with predominant cold, and slight heat, or only cold and no heat. This is cold Malaria syndrome. </a:t>
            </a:r>
            <a:r>
              <a:rPr lang="en-US" altLang="zh-TW" dirty="0" err="1"/>
              <a:t>Shaoyang</a:t>
            </a:r>
            <a:r>
              <a:rPr lang="en-US" altLang="zh-TW" dirty="0"/>
              <a:t> </a:t>
            </a:r>
            <a:r>
              <a:rPr lang="en-US" altLang="zh-TW" dirty="0" err="1"/>
              <a:t>taiyin</a:t>
            </a:r>
            <a:r>
              <a:rPr lang="en-US" altLang="zh-TW" dirty="0"/>
              <a:t> syndrome, Deep chronic </a:t>
            </a:r>
            <a:r>
              <a:rPr lang="en-US" altLang="zh-TW" dirty="0" err="1"/>
              <a:t>shaoyang</a:t>
            </a:r>
            <a:r>
              <a:rPr lang="en-US" altLang="zh-TW" dirty="0"/>
              <a:t>/ </a:t>
            </a:r>
            <a:r>
              <a:rPr lang="en-US" altLang="zh-TW" dirty="0" err="1"/>
              <a:t>Jueyin</a:t>
            </a:r>
            <a:r>
              <a:rPr lang="en-US" altLang="zh-TW" dirty="0"/>
              <a:t> syndrome</a:t>
            </a:r>
          </a:p>
          <a:p>
            <a:r>
              <a:rPr lang="zh-TW" altLang="en-US" dirty="0"/>
              <a:t>柴胡桂蔞湯：治瘧寒多微有熱，或但寒不熱。</a:t>
            </a:r>
            <a:endParaRPr lang="en-US" dirty="0"/>
          </a:p>
          <a:p>
            <a:r>
              <a:rPr lang="en-US" dirty="0"/>
              <a:t>Jing fang doctor, Hu Xi Shu </a:t>
            </a:r>
            <a:r>
              <a:rPr lang="zh-CN" altLang="en-US" dirty="0"/>
              <a:t>胡希恕</a:t>
            </a:r>
            <a:r>
              <a:rPr lang="en-US" dirty="0"/>
              <a:t>, often combines it with Dang </a:t>
            </a:r>
            <a:r>
              <a:rPr lang="en-US" dirty="0" err="1"/>
              <a:t>gui</a:t>
            </a:r>
            <a:r>
              <a:rPr lang="en-US" dirty="0"/>
              <a:t> shao </a:t>
            </a:r>
            <a:r>
              <a:rPr lang="en-US" dirty="0" err="1"/>
              <a:t>san</a:t>
            </a:r>
            <a:r>
              <a:rPr lang="en-US" dirty="0"/>
              <a:t> for Lupus, with water rheum and blood vacuity combination. Think of patients on long-term prednisone and swelling</a:t>
            </a:r>
          </a:p>
          <a:p>
            <a:r>
              <a:rPr lang="en-US" dirty="0"/>
              <a:t>Hu Xi Shu would often add Shi </a:t>
            </a:r>
            <a:r>
              <a:rPr lang="en-US" dirty="0" err="1"/>
              <a:t>gao</a:t>
            </a:r>
            <a:r>
              <a:rPr lang="en-US" dirty="0"/>
              <a:t>, 45-60 grams. We can combine it also with Bai he </a:t>
            </a:r>
            <a:r>
              <a:rPr lang="en-US" dirty="0" err="1"/>
              <a:t>gui</a:t>
            </a:r>
            <a:r>
              <a:rPr lang="en-US" dirty="0"/>
              <a:t> </a:t>
            </a:r>
            <a:r>
              <a:rPr lang="en-US" dirty="0" err="1"/>
              <a:t>zhi</a:t>
            </a:r>
            <a:r>
              <a:rPr lang="en-US" dirty="0"/>
              <a:t> tang if more pronounced yang ming (Shi </a:t>
            </a:r>
            <a:r>
              <a:rPr lang="en-US" dirty="0" err="1"/>
              <a:t>gao</a:t>
            </a:r>
            <a:r>
              <a:rPr lang="en-US" dirty="0"/>
              <a:t>, </a:t>
            </a:r>
            <a:r>
              <a:rPr lang="en-US" dirty="0" err="1"/>
              <a:t>zhi</a:t>
            </a:r>
            <a:r>
              <a:rPr lang="en-US" dirty="0"/>
              <a:t> mu, </a:t>
            </a:r>
            <a:r>
              <a:rPr lang="en-US" dirty="0" err="1"/>
              <a:t>gan</a:t>
            </a:r>
            <a:r>
              <a:rPr lang="en-US" dirty="0"/>
              <a:t> </a:t>
            </a:r>
            <a:r>
              <a:rPr lang="en-US" dirty="0" err="1"/>
              <a:t>cao</a:t>
            </a:r>
            <a:r>
              <a:rPr lang="en-US" dirty="0"/>
              <a:t>, </a:t>
            </a:r>
            <a:r>
              <a:rPr lang="en-US" dirty="0" err="1"/>
              <a:t>gui</a:t>
            </a:r>
            <a:r>
              <a:rPr lang="en-US" dirty="0"/>
              <a:t> </a:t>
            </a:r>
            <a:r>
              <a:rPr lang="en-US" dirty="0" err="1"/>
              <a:t>zhi</a:t>
            </a:r>
            <a:r>
              <a:rPr lang="en-US" dirty="0"/>
              <a:t>). </a:t>
            </a:r>
          </a:p>
          <a:p>
            <a:endParaRPr lang="en-US" dirty="0"/>
          </a:p>
        </p:txBody>
      </p:sp>
      <p:pic>
        <p:nvPicPr>
          <p:cNvPr id="4" name="Picture 3" descr="A person sitting at a table&#10;&#10;AI-generated content may be incorrect.">
            <a:extLst>
              <a:ext uri="{FF2B5EF4-FFF2-40B4-BE49-F238E27FC236}">
                <a16:creationId xmlns:a16="http://schemas.microsoft.com/office/drawing/2014/main" id="{5002352B-7595-41FB-8FB9-ACD7EA7A970C}"/>
              </a:ext>
            </a:extLst>
          </p:cNvPr>
          <p:cNvPicPr>
            <a:picLocks noChangeAspect="1"/>
          </p:cNvPicPr>
          <p:nvPr/>
        </p:nvPicPr>
        <p:blipFill>
          <a:blip r:embed="rId2"/>
          <a:srcRect r="1634" b="3"/>
          <a:stretch>
            <a:fillRect/>
          </a:stretch>
        </p:blipFill>
        <p:spPr>
          <a:xfrm>
            <a:off x="8026499" y="2076150"/>
            <a:ext cx="3383936" cy="3440068"/>
          </a:xfrm>
          <a:prstGeom prst="rect">
            <a:avLst/>
          </a:prstGeom>
        </p:spPr>
      </p:pic>
    </p:spTree>
    <p:extLst>
      <p:ext uri="{BB962C8B-B14F-4D97-AF65-F5344CB8AC3E}">
        <p14:creationId xmlns:p14="http://schemas.microsoft.com/office/powerpoint/2010/main" val="4273967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309BF-4520-2B5E-D4F0-7D38189B9D0B}"/>
              </a:ext>
            </a:extLst>
          </p:cNvPr>
          <p:cNvSpPr>
            <a:spLocks noGrp="1"/>
          </p:cNvSpPr>
          <p:nvPr>
            <p:ph type="title"/>
          </p:nvPr>
        </p:nvSpPr>
        <p:spPr/>
        <p:txBody>
          <a:bodyPr/>
          <a:lstStyle/>
          <a:p>
            <a:r>
              <a:rPr lang="en-US" dirty="0"/>
              <a:t>Nanjing 5 phase pathophysiology</a:t>
            </a:r>
          </a:p>
        </p:txBody>
      </p:sp>
      <p:sp>
        <p:nvSpPr>
          <p:cNvPr id="3" name="Content Placeholder 2">
            <a:extLst>
              <a:ext uri="{FF2B5EF4-FFF2-40B4-BE49-F238E27FC236}">
                <a16:creationId xmlns:a16="http://schemas.microsoft.com/office/drawing/2014/main" id="{39FC3B52-7F06-009E-AD88-49479FACE8C7}"/>
              </a:ext>
            </a:extLst>
          </p:cNvPr>
          <p:cNvSpPr>
            <a:spLocks noGrp="1"/>
          </p:cNvSpPr>
          <p:nvPr>
            <p:ph idx="1"/>
          </p:nvPr>
        </p:nvSpPr>
        <p:spPr/>
        <p:txBody>
          <a:bodyPr/>
          <a:lstStyle/>
          <a:p>
            <a:r>
              <a:rPr lang="en-US" altLang="zh-TW" dirty="0"/>
              <a:t>Difficulty 75 of the Nanjing: The Classic states, “The East is replete, the West is vacuous; drain the South, and supplement the North.</a:t>
            </a:r>
            <a:r>
              <a:rPr lang="zh-TW" altLang="en-US" dirty="0"/>
              <a:t> 七十五難曰：經言東方實，西方虛，瀉南方，補北方</a:t>
            </a:r>
            <a:r>
              <a:rPr lang="en-US" altLang="zh-TW" dirty="0"/>
              <a:t>	</a:t>
            </a:r>
          </a:p>
          <a:p>
            <a:r>
              <a:rPr lang="en-US" altLang="zh-TW" dirty="0"/>
              <a:t>These 4 lines according to Yu Sheng Tze encapsulate the Manifestation, the Disease cause, and the Treatment method </a:t>
            </a:r>
            <a:r>
              <a:rPr lang="zh-CN" altLang="en-US" dirty="0"/>
              <a:t>病症，病因，治法</a:t>
            </a:r>
            <a:r>
              <a:rPr lang="en-US" altLang="zh-TW" dirty="0"/>
              <a:t> </a:t>
            </a:r>
          </a:p>
          <a:p>
            <a:r>
              <a:rPr lang="en-US" altLang="zh-TW" dirty="0"/>
              <a:t>The East is Replete, the West is Vacuous is the Manifestation </a:t>
            </a:r>
          </a:p>
          <a:p>
            <a:r>
              <a:rPr lang="en-US" altLang="zh-TW" dirty="0"/>
              <a:t>The Drain the South, and Supplement the North is the Disease cause and Treatment method, i.e. the root. </a:t>
            </a:r>
          </a:p>
        </p:txBody>
      </p:sp>
    </p:spTree>
    <p:extLst>
      <p:ext uri="{BB962C8B-B14F-4D97-AF65-F5344CB8AC3E}">
        <p14:creationId xmlns:p14="http://schemas.microsoft.com/office/powerpoint/2010/main" val="2368583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102AD-B127-466C-7F36-DDA224936D3C}"/>
              </a:ext>
            </a:extLst>
          </p:cNvPr>
          <p:cNvSpPr>
            <a:spLocks noGrp="1"/>
          </p:cNvSpPr>
          <p:nvPr>
            <p:ph type="title"/>
          </p:nvPr>
        </p:nvSpPr>
        <p:spPr/>
        <p:txBody>
          <a:bodyPr/>
          <a:lstStyle/>
          <a:p>
            <a:r>
              <a:rPr lang="en-US" dirty="0"/>
              <a:t>Bing ji explanation</a:t>
            </a:r>
          </a:p>
        </p:txBody>
      </p:sp>
      <p:sp>
        <p:nvSpPr>
          <p:cNvPr id="3" name="Content Placeholder 2">
            <a:extLst>
              <a:ext uri="{FF2B5EF4-FFF2-40B4-BE49-F238E27FC236}">
                <a16:creationId xmlns:a16="http://schemas.microsoft.com/office/drawing/2014/main" id="{A6BEEE95-672C-F55D-1A93-7C5E3AB6C0A0}"/>
              </a:ext>
            </a:extLst>
          </p:cNvPr>
          <p:cNvSpPr>
            <a:spLocks noGrp="1"/>
          </p:cNvSpPr>
          <p:nvPr>
            <p:ph idx="1"/>
          </p:nvPr>
        </p:nvSpPr>
        <p:spPr/>
        <p:txBody>
          <a:bodyPr>
            <a:normAutofit fontScale="92500" lnSpcReduction="20000"/>
          </a:bodyPr>
          <a:lstStyle/>
          <a:p>
            <a:r>
              <a:rPr lang="en-US" dirty="0"/>
              <a:t>Extreme taxation diseases, their causes is from the depletion of Kidney water, such that it can no longer restrain fire. When fire becomes hyperactive, Lung metal is over-restrained and thereby becomes vacuous. Once Lung metal is vacuous, Liver wood is no longer held in check and becomes increasingly replete. Hence, the symptoms manifest as: descending qi counterflowing upward, steaming the chest; coughing and spitting blood; tidal fever that comes periodically; mental confusion; excessive dreaming; persistent night sweats; emaciation of the flesh—all these are signs of Liver repletion. </a:t>
            </a:r>
            <a:r>
              <a:rPr lang="zh-TW" altLang="en-US" dirty="0"/>
              <a:t>勞極病，其因腎水虛殆而不能制火，火已亢，則肺金受剋而茲虛；肺金既虛，則肝木無所畏而日實，故其證，下氣逆，上熏胸中，咳嗽咳血，潮熱時來，精神恍惚，夢多，盜汗不息，肌肉乾瘦者，皆肝實也。</a:t>
            </a:r>
          </a:p>
          <a:p>
            <a:r>
              <a:rPr lang="en-US" dirty="0"/>
              <a:t>When the East (Liver/Wood) is excessive, one knows the West (Lung/Metal) is vacuous. The vacuity of the West arises because the South (Heart/Fire) is in excess. And the hyperactivity of the South originates in the insufficiency of the North (Kidney/Water). Therefore, if one supplements Water and drains Fire, then Metal will no longer be vacuous, and Wood will also not become replete.</a:t>
            </a:r>
            <a:r>
              <a:rPr lang="zh-TW" altLang="en-US" dirty="0"/>
              <a:t>東方實者，知西方虛，所以西方虛者，南方有餘也，南方亢者，本是北方不足也。故補水瀉火，則金不虛而木也不實。</a:t>
            </a:r>
            <a:endParaRPr lang="en-US" dirty="0"/>
          </a:p>
          <a:p>
            <a:endParaRPr lang="en-US" dirty="0"/>
          </a:p>
        </p:txBody>
      </p:sp>
    </p:spTree>
    <p:extLst>
      <p:ext uri="{BB962C8B-B14F-4D97-AF65-F5344CB8AC3E}">
        <p14:creationId xmlns:p14="http://schemas.microsoft.com/office/powerpoint/2010/main" val="2569436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2CABF-3D72-6EFC-7F21-01D2908A9F4A}"/>
              </a:ext>
            </a:extLst>
          </p:cNvPr>
          <p:cNvSpPr>
            <a:spLocks noGrp="1"/>
          </p:cNvSpPr>
          <p:nvPr>
            <p:ph type="title"/>
          </p:nvPr>
        </p:nvSpPr>
        <p:spPr>
          <a:xfrm>
            <a:off x="4683125" y="499533"/>
            <a:ext cx="6562726" cy="1658198"/>
          </a:xfrm>
        </p:spPr>
        <p:txBody>
          <a:bodyPr>
            <a:normAutofit/>
          </a:bodyPr>
          <a:lstStyle/>
          <a:p>
            <a:r>
              <a:rPr lang="en-US">
                <a:solidFill>
                  <a:srgbClr val="3A4A59"/>
                </a:solidFill>
              </a:rPr>
              <a:t>Extending the principle</a:t>
            </a:r>
          </a:p>
        </p:txBody>
      </p:sp>
      <p:pic>
        <p:nvPicPr>
          <p:cNvPr id="6" name="Picture 5" descr="Outer space photo of the earth with the night terminator">
            <a:extLst>
              <a:ext uri="{FF2B5EF4-FFF2-40B4-BE49-F238E27FC236}">
                <a16:creationId xmlns:a16="http://schemas.microsoft.com/office/drawing/2014/main" id="{7606F3E7-D845-AE17-112B-20DA2C5DEBA3}"/>
              </a:ext>
            </a:extLst>
          </p:cNvPr>
          <p:cNvPicPr>
            <a:picLocks noChangeAspect="1"/>
          </p:cNvPicPr>
          <p:nvPr/>
        </p:nvPicPr>
        <p:blipFill>
          <a:blip r:embed="rId2"/>
          <a:srcRect l="45791" r="15006" b="2"/>
          <a:stretch>
            <a:fillRect/>
          </a:stretch>
        </p:blipFill>
        <p:spPr>
          <a:xfrm>
            <a:off x="20" y="-6418"/>
            <a:ext cx="4077443" cy="6864418"/>
          </a:xfrm>
          <a:prstGeom prst="rect">
            <a:avLst/>
          </a:prstGeom>
        </p:spPr>
      </p:pic>
      <p:sp>
        <p:nvSpPr>
          <p:cNvPr id="3" name="Content Placeholder 2">
            <a:extLst>
              <a:ext uri="{FF2B5EF4-FFF2-40B4-BE49-F238E27FC236}">
                <a16:creationId xmlns:a16="http://schemas.microsoft.com/office/drawing/2014/main" id="{01C5E540-C444-E6A2-AF20-DF9CD4D8DAAF}"/>
              </a:ext>
            </a:extLst>
          </p:cNvPr>
          <p:cNvSpPr>
            <a:spLocks noGrp="1"/>
          </p:cNvSpPr>
          <p:nvPr>
            <p:ph idx="1"/>
          </p:nvPr>
        </p:nvSpPr>
        <p:spPr>
          <a:xfrm>
            <a:off x="4702557" y="2011680"/>
            <a:ext cx="6428994" cy="3766185"/>
          </a:xfrm>
        </p:spPr>
        <p:txBody>
          <a:bodyPr>
            <a:normAutofit lnSpcReduction="10000"/>
          </a:bodyPr>
          <a:lstStyle/>
          <a:p>
            <a:r>
              <a:rPr lang="en-US" dirty="0"/>
              <a:t>Lets say Metal is replete, then fire would be vacuous (not controlling metal). Water is hyperactive (hence fire vacuity), therefore Earth is insufficient (not controlling water). The root is the Spleen. Supplement Earth, and can also supplement fire secondarily.  </a:t>
            </a:r>
          </a:p>
          <a:p>
            <a:endParaRPr lang="en-US" dirty="0"/>
          </a:p>
          <a:p>
            <a:r>
              <a:rPr lang="en-US" dirty="0"/>
              <a:t>If Earth is replete, then wood is vacuous. Metal will be excessive, and Fire would be insufficient. The root is Fire vacuity. This would be yang vacuity. Supplement Fire, and secondarily wood.  </a:t>
            </a:r>
          </a:p>
          <a:p>
            <a:endParaRPr lang="en-US" dirty="0"/>
          </a:p>
        </p:txBody>
      </p:sp>
    </p:spTree>
    <p:extLst>
      <p:ext uri="{BB962C8B-B14F-4D97-AF65-F5344CB8AC3E}">
        <p14:creationId xmlns:p14="http://schemas.microsoft.com/office/powerpoint/2010/main" val="876638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A3787-DF6C-7D88-152C-7C0017D75AED}"/>
              </a:ext>
            </a:extLst>
          </p:cNvPr>
          <p:cNvSpPr>
            <a:spLocks noGrp="1"/>
          </p:cNvSpPr>
          <p:nvPr>
            <p:ph type="title"/>
          </p:nvPr>
        </p:nvSpPr>
        <p:spPr>
          <a:xfrm>
            <a:off x="4955458" y="499533"/>
            <a:ext cx="6587613" cy="1658198"/>
          </a:xfrm>
        </p:spPr>
        <p:txBody>
          <a:bodyPr>
            <a:normAutofit/>
          </a:bodyPr>
          <a:lstStyle/>
          <a:p>
            <a:r>
              <a:rPr lang="en-US" dirty="0">
                <a:solidFill>
                  <a:srgbClr val="6E4030"/>
                </a:solidFill>
              </a:rPr>
              <a:t>Shou Jie </a:t>
            </a:r>
            <a:r>
              <a:rPr lang="zh-CN" altLang="en-US" dirty="0">
                <a:solidFill>
                  <a:srgbClr val="6E4030"/>
                </a:solidFill>
              </a:rPr>
              <a:t>手解</a:t>
            </a:r>
            <a:endParaRPr lang="en-US" dirty="0">
              <a:solidFill>
                <a:srgbClr val="6E4030"/>
              </a:solidFill>
            </a:endParaRPr>
          </a:p>
        </p:txBody>
      </p:sp>
      <p:pic>
        <p:nvPicPr>
          <p:cNvPr id="4" name="Picture 3">
            <a:extLst>
              <a:ext uri="{FF2B5EF4-FFF2-40B4-BE49-F238E27FC236}">
                <a16:creationId xmlns:a16="http://schemas.microsoft.com/office/drawing/2014/main" id="{26041660-7FC7-E1AB-B5F8-2DA1000DAD14}"/>
              </a:ext>
            </a:extLst>
          </p:cNvPr>
          <p:cNvPicPr>
            <a:picLocks noChangeAspect="1"/>
          </p:cNvPicPr>
          <p:nvPr/>
        </p:nvPicPr>
        <p:blipFill>
          <a:blip r:embed="rId2"/>
          <a:srcRect l="5975" t="91" r="5073" b="6202"/>
          <a:stretch>
            <a:fillRect/>
          </a:stretch>
        </p:blipFill>
        <p:spPr>
          <a:xfrm>
            <a:off x="633999" y="640081"/>
            <a:ext cx="4001315" cy="5236332"/>
          </a:xfrm>
          <a:prstGeom prst="rect">
            <a:avLst/>
          </a:prstGeom>
        </p:spPr>
      </p:pic>
      <p:sp>
        <p:nvSpPr>
          <p:cNvPr id="3" name="Content Placeholder 2">
            <a:extLst>
              <a:ext uri="{FF2B5EF4-FFF2-40B4-BE49-F238E27FC236}">
                <a16:creationId xmlns:a16="http://schemas.microsoft.com/office/drawing/2014/main" id="{F4C91C70-E4EC-17CC-8A29-ADF4407B3266}"/>
              </a:ext>
            </a:extLst>
          </p:cNvPr>
          <p:cNvSpPr>
            <a:spLocks noGrp="1"/>
          </p:cNvSpPr>
          <p:nvPr>
            <p:ph idx="1"/>
          </p:nvPr>
        </p:nvSpPr>
        <p:spPr>
          <a:xfrm>
            <a:off x="4955458" y="2011680"/>
            <a:ext cx="6587613" cy="3864732"/>
          </a:xfrm>
        </p:spPr>
        <p:txBody>
          <a:bodyPr>
            <a:normAutofit lnSpcReduction="10000"/>
          </a:bodyPr>
          <a:lstStyle/>
          <a:p>
            <a:r>
              <a:rPr lang="en-US" altLang="zh-CN" dirty="0"/>
              <a:t>Form </a:t>
            </a:r>
            <a:r>
              <a:rPr lang="zh-CN" altLang="en-US" dirty="0"/>
              <a:t>體</a:t>
            </a:r>
            <a:r>
              <a:rPr lang="en-US" altLang="zh-CN" dirty="0"/>
              <a:t>= Hand </a:t>
            </a:r>
            <a:r>
              <a:rPr lang="en-US" altLang="zh-CN" dirty="0" err="1"/>
              <a:t>shaoyin</a:t>
            </a:r>
            <a:r>
              <a:rPr lang="en-US" altLang="zh-CN" dirty="0"/>
              <a:t> Fire </a:t>
            </a:r>
          </a:p>
          <a:p>
            <a:r>
              <a:rPr lang="en-US" altLang="zh-CN" dirty="0"/>
              <a:t>Function </a:t>
            </a:r>
            <a:r>
              <a:rPr lang="zh-CN" altLang="en-US" dirty="0"/>
              <a:t>用</a:t>
            </a:r>
            <a:r>
              <a:rPr lang="en-US" altLang="zh-CN" dirty="0"/>
              <a:t>= Kidney Water</a:t>
            </a:r>
          </a:p>
          <a:p>
            <a:r>
              <a:rPr lang="en-US" altLang="zh-CN" dirty="0"/>
              <a:t>This point establishes communication of Fire and Water </a:t>
            </a:r>
          </a:p>
          <a:p>
            <a:r>
              <a:rPr lang="en-US" altLang="zh-CN" dirty="0"/>
              <a:t>Can treat whole pain caused by disordered qi and blood </a:t>
            </a:r>
            <a:r>
              <a:rPr lang="zh-CN" altLang="en-US" dirty="0"/>
              <a:t>氣血錯亂之刺痛、全身痛</a:t>
            </a:r>
            <a:endParaRPr lang="en-US" altLang="zh-CN" dirty="0"/>
          </a:p>
          <a:p>
            <a:r>
              <a:rPr lang="en-US" altLang="zh-TW" dirty="0"/>
              <a:t>Correlated with the “Sensitive nerves of the five glands </a:t>
            </a:r>
            <a:r>
              <a:rPr lang="zh-TW" altLang="en-US" dirty="0"/>
              <a:t>五腺敏感神經</a:t>
            </a:r>
            <a:r>
              <a:rPr lang="en-US" altLang="zh-TW" dirty="0"/>
              <a:t>, showcasing this area relationship to glandular reflex arcs</a:t>
            </a:r>
          </a:p>
          <a:p>
            <a:r>
              <a:rPr lang="zh-CN" altLang="en-US" dirty="0"/>
              <a:t>解毒的王穴 </a:t>
            </a:r>
            <a:r>
              <a:rPr lang="en-US" altLang="zh-CN" dirty="0"/>
              <a:t>Monarch point to resolve Toxin</a:t>
            </a:r>
          </a:p>
          <a:p>
            <a:endParaRPr lang="en-US" dirty="0"/>
          </a:p>
        </p:txBody>
      </p:sp>
    </p:spTree>
    <p:extLst>
      <p:ext uri="{BB962C8B-B14F-4D97-AF65-F5344CB8AC3E}">
        <p14:creationId xmlns:p14="http://schemas.microsoft.com/office/powerpoint/2010/main" val="3952311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F4B1E-63D4-A8C8-33C9-29087677D2E1}"/>
              </a:ext>
            </a:extLst>
          </p:cNvPr>
          <p:cNvSpPr>
            <a:spLocks noGrp="1"/>
          </p:cNvSpPr>
          <p:nvPr>
            <p:ph type="title"/>
          </p:nvPr>
        </p:nvSpPr>
        <p:spPr>
          <a:xfrm>
            <a:off x="4683125" y="499533"/>
            <a:ext cx="6562726" cy="1658198"/>
          </a:xfrm>
        </p:spPr>
        <p:txBody>
          <a:bodyPr>
            <a:normAutofit/>
          </a:bodyPr>
          <a:lstStyle/>
          <a:p>
            <a:r>
              <a:rPr lang="en-US"/>
              <a:t>Ba Gua Palm Map</a:t>
            </a:r>
            <a:endParaRPr lang="en-US" dirty="0"/>
          </a:p>
        </p:txBody>
      </p:sp>
      <p:pic>
        <p:nvPicPr>
          <p:cNvPr id="4" name="Content Placeholder 3">
            <a:extLst>
              <a:ext uri="{FF2B5EF4-FFF2-40B4-BE49-F238E27FC236}">
                <a16:creationId xmlns:a16="http://schemas.microsoft.com/office/drawing/2014/main" id="{FE408A9C-0362-A12F-3424-F51000277035}"/>
              </a:ext>
            </a:extLst>
          </p:cNvPr>
          <p:cNvPicPr>
            <a:picLocks noChangeAspect="1"/>
          </p:cNvPicPr>
          <p:nvPr/>
        </p:nvPicPr>
        <p:blipFill>
          <a:blip r:embed="rId2"/>
          <a:srcRect l="-1" t="16741" r="-1" b="16206"/>
          <a:stretch>
            <a:fillRect/>
          </a:stretch>
        </p:blipFill>
        <p:spPr>
          <a:xfrm>
            <a:off x="628985" y="950376"/>
            <a:ext cx="3448478" cy="4954616"/>
          </a:xfrm>
          <a:prstGeom prst="rect">
            <a:avLst/>
          </a:prstGeom>
        </p:spPr>
      </p:pic>
      <p:sp>
        <p:nvSpPr>
          <p:cNvPr id="8" name="Content Placeholder 7">
            <a:extLst>
              <a:ext uri="{FF2B5EF4-FFF2-40B4-BE49-F238E27FC236}">
                <a16:creationId xmlns:a16="http://schemas.microsoft.com/office/drawing/2014/main" id="{D1DBD9A0-54FE-075A-A14B-0B70B610F708}"/>
              </a:ext>
            </a:extLst>
          </p:cNvPr>
          <p:cNvSpPr>
            <a:spLocks noGrp="1"/>
          </p:cNvSpPr>
          <p:nvPr>
            <p:ph idx="1"/>
          </p:nvPr>
        </p:nvSpPr>
        <p:spPr>
          <a:xfrm>
            <a:off x="4702557" y="2011680"/>
            <a:ext cx="6428994" cy="3766185"/>
          </a:xfrm>
        </p:spPr>
        <p:txBody>
          <a:bodyPr>
            <a:normAutofit/>
          </a:bodyPr>
          <a:lstStyle/>
          <a:p>
            <a:r>
              <a:rPr lang="en-US" dirty="0"/>
              <a:t>The hypothenar region is composed of </a:t>
            </a:r>
          </a:p>
          <a:p>
            <a:r>
              <a:rPr lang="en-US" dirty="0"/>
              <a:t>Kan palace in the Above </a:t>
            </a:r>
          </a:p>
          <a:p>
            <a:r>
              <a:rPr lang="en-US" dirty="0"/>
              <a:t>Dui palace in the Middle </a:t>
            </a:r>
          </a:p>
          <a:p>
            <a:r>
              <a:rPr lang="en-US" dirty="0"/>
              <a:t>Qian Palace in the Bottom</a:t>
            </a:r>
          </a:p>
        </p:txBody>
      </p:sp>
    </p:spTree>
    <p:extLst>
      <p:ext uri="{BB962C8B-B14F-4D97-AF65-F5344CB8AC3E}">
        <p14:creationId xmlns:p14="http://schemas.microsoft.com/office/powerpoint/2010/main" val="386645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D4BBAA4-5350-4225-A232-680E7C334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80574B87-291D-42D5-849E-368485E048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56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022727-CE26-743D-C15F-9AD177EAB1A1}"/>
              </a:ext>
            </a:extLst>
          </p:cNvPr>
          <p:cNvSpPr>
            <a:spLocks noGrp="1"/>
          </p:cNvSpPr>
          <p:nvPr>
            <p:ph type="title"/>
          </p:nvPr>
        </p:nvSpPr>
        <p:spPr>
          <a:xfrm>
            <a:off x="609601" y="4385066"/>
            <a:ext cx="10923638" cy="1349096"/>
          </a:xfrm>
        </p:spPr>
        <p:txBody>
          <a:bodyPr vert="horz" lIns="91440" tIns="45720" rIns="91440" bIns="45720" rtlCol="0" anchor="b">
            <a:noAutofit/>
          </a:bodyPr>
          <a:lstStyle/>
          <a:p>
            <a:pPr>
              <a:lnSpc>
                <a:spcPct val="80000"/>
              </a:lnSpc>
            </a:pPr>
            <a:r>
              <a:rPr lang="en-US" dirty="0">
                <a:solidFill>
                  <a:srgbClr val="FFFFFF"/>
                </a:solidFill>
              </a:rPr>
              <a:t>Tong </a:t>
            </a:r>
            <a:r>
              <a:rPr lang="en-US" dirty="0" err="1">
                <a:solidFill>
                  <a:srgbClr val="FFFFFF"/>
                </a:solidFill>
              </a:rPr>
              <a:t>shen</a:t>
            </a:r>
            <a:r>
              <a:rPr lang="en-US" dirty="0">
                <a:solidFill>
                  <a:srgbClr val="FFFFFF"/>
                </a:solidFill>
              </a:rPr>
              <a:t> 88.09-11+ Si ma 88.17-19</a:t>
            </a:r>
          </a:p>
        </p:txBody>
      </p:sp>
      <p:sp>
        <p:nvSpPr>
          <p:cNvPr id="3" name="Content Placeholder 2">
            <a:extLst>
              <a:ext uri="{FF2B5EF4-FFF2-40B4-BE49-F238E27FC236}">
                <a16:creationId xmlns:a16="http://schemas.microsoft.com/office/drawing/2014/main" id="{5D1824BF-D364-98F2-2FF6-0BA430572CB8}"/>
              </a:ext>
            </a:extLst>
          </p:cNvPr>
          <p:cNvSpPr>
            <a:spLocks noGrp="1"/>
          </p:cNvSpPr>
          <p:nvPr>
            <p:ph idx="1"/>
          </p:nvPr>
        </p:nvSpPr>
        <p:spPr>
          <a:xfrm>
            <a:off x="609600" y="5702709"/>
            <a:ext cx="10923638" cy="521109"/>
          </a:xfrm>
        </p:spPr>
        <p:txBody>
          <a:bodyPr vert="horz" lIns="91440" tIns="45720" rIns="91440" bIns="45720" rtlCol="0">
            <a:normAutofit/>
          </a:bodyPr>
          <a:lstStyle/>
          <a:p>
            <a:pPr marL="0" indent="0">
              <a:buNone/>
            </a:pPr>
            <a:r>
              <a:rPr lang="en-US" sz="2600" dirty="0">
                <a:solidFill>
                  <a:schemeClr val="bg1"/>
                </a:solidFill>
                <a:latin typeface="+mj-lt"/>
              </a:rPr>
              <a:t>Chuan Min-Wang </a:t>
            </a:r>
            <a:r>
              <a:rPr lang="zh-CN" altLang="en-US" sz="2600" dirty="0">
                <a:solidFill>
                  <a:schemeClr val="bg1"/>
                </a:solidFill>
                <a:latin typeface="+mj-lt"/>
              </a:rPr>
              <a:t>王全民 </a:t>
            </a:r>
            <a:r>
              <a:rPr lang="en-US" sz="2600" dirty="0">
                <a:solidFill>
                  <a:schemeClr val="bg1"/>
                </a:solidFill>
                <a:latin typeface="+mj-lt"/>
              </a:rPr>
              <a:t>strategy to Supplement the North and fortify Metal</a:t>
            </a:r>
          </a:p>
        </p:txBody>
      </p:sp>
      <p:sp>
        <p:nvSpPr>
          <p:cNvPr id="15" name="Rectangle 14">
            <a:extLst>
              <a:ext uri="{FF2B5EF4-FFF2-40B4-BE49-F238E27FC236}">
                <a16:creationId xmlns:a16="http://schemas.microsoft.com/office/drawing/2014/main" id="{DDBB8A1B-F478-46E3-B3D4-FC7E87D51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428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0916C71-D895-FA8E-54CC-3BC3248867CF}"/>
              </a:ext>
            </a:extLst>
          </p:cNvPr>
          <p:cNvPicPr>
            <a:picLocks noChangeAspect="1"/>
          </p:cNvPicPr>
          <p:nvPr/>
        </p:nvPicPr>
        <p:blipFill>
          <a:blip r:embed="rId2"/>
          <a:stretch>
            <a:fillRect/>
          </a:stretch>
        </p:blipFill>
        <p:spPr>
          <a:xfrm>
            <a:off x="1030725" y="640080"/>
            <a:ext cx="4904409" cy="3151084"/>
          </a:xfrm>
          <a:prstGeom prst="rect">
            <a:avLst/>
          </a:prstGeom>
        </p:spPr>
      </p:pic>
      <p:pic>
        <p:nvPicPr>
          <p:cNvPr id="6" name="Picture 5">
            <a:extLst>
              <a:ext uri="{FF2B5EF4-FFF2-40B4-BE49-F238E27FC236}">
                <a16:creationId xmlns:a16="http://schemas.microsoft.com/office/drawing/2014/main" id="{59091E50-6AAB-23B6-603B-C9ABC42F8665}"/>
              </a:ext>
            </a:extLst>
          </p:cNvPr>
          <p:cNvPicPr>
            <a:picLocks noChangeAspect="1"/>
          </p:cNvPicPr>
          <p:nvPr/>
        </p:nvPicPr>
        <p:blipFill>
          <a:blip r:embed="rId3"/>
          <a:stretch>
            <a:fillRect/>
          </a:stretch>
        </p:blipFill>
        <p:spPr>
          <a:xfrm>
            <a:off x="6256867" y="640080"/>
            <a:ext cx="4942875" cy="3151084"/>
          </a:xfrm>
          <a:prstGeom prst="rect">
            <a:avLst/>
          </a:prstGeom>
        </p:spPr>
      </p:pic>
    </p:spTree>
    <p:extLst>
      <p:ext uri="{BB962C8B-B14F-4D97-AF65-F5344CB8AC3E}">
        <p14:creationId xmlns:p14="http://schemas.microsoft.com/office/powerpoint/2010/main" val="2642303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333CBE-B699-4E3B-9F45-C045F7734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20950CC-CE9A-C2A4-A0D7-904ABFF78B63}"/>
              </a:ext>
            </a:extLst>
          </p:cNvPr>
          <p:cNvSpPr>
            <a:spLocks noGrp="1"/>
          </p:cNvSpPr>
          <p:nvPr>
            <p:ph type="title"/>
          </p:nvPr>
        </p:nvSpPr>
        <p:spPr>
          <a:xfrm>
            <a:off x="603504" y="770467"/>
            <a:ext cx="4205568" cy="3352800"/>
          </a:xfrm>
        </p:spPr>
        <p:txBody>
          <a:bodyPr vert="horz" lIns="91440" tIns="45720" rIns="91440" bIns="45720" rtlCol="0" anchor="b">
            <a:normAutofit/>
          </a:bodyPr>
          <a:lstStyle/>
          <a:p>
            <a:pPr>
              <a:lnSpc>
                <a:spcPct val="80000"/>
              </a:lnSpc>
            </a:pPr>
            <a:r>
              <a:rPr lang="en-US" sz="7200" kern="1200" spc="-120" baseline="0">
                <a:solidFill>
                  <a:srgbClr val="FFFFFF"/>
                </a:solidFill>
                <a:latin typeface="+mj-lt"/>
                <a:ea typeface="+mj-ea"/>
                <a:cs typeface="+mj-cs"/>
              </a:rPr>
              <a:t>Chuan Min-Wang</a:t>
            </a:r>
          </a:p>
        </p:txBody>
      </p:sp>
      <p:sp>
        <p:nvSpPr>
          <p:cNvPr id="11" name="Rectangle 10">
            <a:extLst>
              <a:ext uri="{FF2B5EF4-FFF2-40B4-BE49-F238E27FC236}">
                <a16:creationId xmlns:a16="http://schemas.microsoft.com/office/drawing/2014/main" id="{FCA118C4-32A6-466D-8453-BA738103A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2536" y="0"/>
            <a:ext cx="673946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B4F04C1-976B-B502-563B-B02815783B00}"/>
              </a:ext>
            </a:extLst>
          </p:cNvPr>
          <p:cNvPicPr>
            <a:picLocks noGrp="1" noChangeAspect="1"/>
          </p:cNvPicPr>
          <p:nvPr>
            <p:ph idx="1"/>
          </p:nvPr>
        </p:nvPicPr>
        <p:blipFill>
          <a:blip r:embed="rId2"/>
          <a:srcRect r="2375" b="-1"/>
          <a:stretch>
            <a:fillRect/>
          </a:stretch>
        </p:blipFill>
        <p:spPr>
          <a:xfrm>
            <a:off x="6096000" y="629265"/>
            <a:ext cx="5452536" cy="5585271"/>
          </a:xfrm>
          <a:prstGeom prst="rect">
            <a:avLst/>
          </a:prstGeom>
        </p:spPr>
      </p:pic>
    </p:spTree>
    <p:extLst>
      <p:ext uri="{BB962C8B-B14F-4D97-AF65-F5344CB8AC3E}">
        <p14:creationId xmlns:p14="http://schemas.microsoft.com/office/powerpoint/2010/main" val="4028107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59654-CC77-C82D-4DD5-B2F7D6707C1E}"/>
              </a:ext>
            </a:extLst>
          </p:cNvPr>
          <p:cNvSpPr>
            <a:spLocks noGrp="1"/>
          </p:cNvSpPr>
          <p:nvPr>
            <p:ph type="title"/>
          </p:nvPr>
        </p:nvSpPr>
        <p:spPr>
          <a:xfrm>
            <a:off x="4683125" y="499533"/>
            <a:ext cx="6562726" cy="1658198"/>
          </a:xfrm>
        </p:spPr>
        <p:txBody>
          <a:bodyPr>
            <a:normAutofit/>
          </a:bodyPr>
          <a:lstStyle/>
          <a:p>
            <a:r>
              <a:rPr lang="en-US" sz="5000">
                <a:solidFill>
                  <a:srgbClr val="7D7B5C"/>
                </a:solidFill>
              </a:rPr>
              <a:t>Western Pathophysiology of Lupus</a:t>
            </a:r>
          </a:p>
        </p:txBody>
      </p:sp>
      <p:pic>
        <p:nvPicPr>
          <p:cNvPr id="4" name="Picture 3">
            <a:extLst>
              <a:ext uri="{FF2B5EF4-FFF2-40B4-BE49-F238E27FC236}">
                <a16:creationId xmlns:a16="http://schemas.microsoft.com/office/drawing/2014/main" id="{1E5A535C-2008-72FE-2FD4-5DD309BBBF9A}"/>
              </a:ext>
            </a:extLst>
          </p:cNvPr>
          <p:cNvPicPr>
            <a:picLocks noChangeAspect="1"/>
          </p:cNvPicPr>
          <p:nvPr/>
        </p:nvPicPr>
        <p:blipFill>
          <a:blip r:embed="rId2"/>
          <a:stretch>
            <a:fillRect/>
          </a:stretch>
        </p:blipFill>
        <p:spPr>
          <a:xfrm>
            <a:off x="0" y="0"/>
            <a:ext cx="4702557" cy="6857999"/>
          </a:xfrm>
          <a:prstGeom prst="rect">
            <a:avLst/>
          </a:prstGeom>
        </p:spPr>
      </p:pic>
      <p:sp>
        <p:nvSpPr>
          <p:cNvPr id="3" name="Content Placeholder 2">
            <a:extLst>
              <a:ext uri="{FF2B5EF4-FFF2-40B4-BE49-F238E27FC236}">
                <a16:creationId xmlns:a16="http://schemas.microsoft.com/office/drawing/2014/main" id="{095EA317-B29A-1B1B-D6A6-300E232CB99D}"/>
              </a:ext>
            </a:extLst>
          </p:cNvPr>
          <p:cNvSpPr>
            <a:spLocks noGrp="1"/>
          </p:cNvSpPr>
          <p:nvPr>
            <p:ph idx="1"/>
          </p:nvPr>
        </p:nvSpPr>
        <p:spPr>
          <a:xfrm>
            <a:off x="4702557" y="2011680"/>
            <a:ext cx="6428994" cy="3766185"/>
          </a:xfrm>
        </p:spPr>
        <p:txBody>
          <a:bodyPr>
            <a:normAutofit/>
          </a:bodyPr>
          <a:lstStyle/>
          <a:p>
            <a:pPr marL="0" indent="0">
              <a:buNone/>
            </a:pPr>
            <a:r>
              <a:rPr lang="en-US" sz="1300" dirty="0"/>
              <a:t>Systemic Lupus Erythematosus (SLE) is primarily a Type III Hypersensitivity (immune complex-mediated), but there is also Type II Hypersensitivity (autoantibodies against cell-surface antigens)</a:t>
            </a:r>
          </a:p>
          <a:p>
            <a:pPr marL="0" indent="0">
              <a:buNone/>
            </a:pPr>
            <a:r>
              <a:rPr lang="en-US" sz="1300" dirty="0"/>
              <a:t>There is loss of self-tolerance due to genetic susceptibility (e.g., HLA-DR2/DR3, human leukocyte antigen (HLA) class II alleles that are strongly associated with an increased risk of developing various autoimmune diseases). As well as environmental triggers (UV light, viral infections, medications).</a:t>
            </a:r>
          </a:p>
          <a:p>
            <a:pPr marL="0" indent="0">
              <a:buNone/>
            </a:pPr>
            <a:r>
              <a:rPr lang="en-US" sz="1300" dirty="0"/>
              <a:t>Defective clearance of apoptotic cells → nuclear antigens (e.g., DNA, histones, ribonucleoproteins) are exposed to the immune system.</a:t>
            </a:r>
          </a:p>
          <a:p>
            <a:pPr marL="0" indent="0">
              <a:buNone/>
            </a:pPr>
            <a:r>
              <a:rPr lang="en-US" sz="1300" dirty="0"/>
              <a:t>Autoantibody formation: ANA, anti-dsDNA, anti-</a:t>
            </a:r>
            <a:r>
              <a:rPr lang="en-US" sz="1300" dirty="0" err="1"/>
              <a:t>Sm</a:t>
            </a:r>
            <a:r>
              <a:rPr lang="en-US" sz="1300" dirty="0"/>
              <a:t>, antiphospholipid antibodies.</a:t>
            </a:r>
          </a:p>
          <a:p>
            <a:pPr marL="0" indent="0">
              <a:buNone/>
            </a:pPr>
            <a:r>
              <a:rPr lang="en-US" sz="1300" dirty="0"/>
              <a:t>Immune complex formation: Circulating antigen-antibody complexes deposit in tissues (skin, kidneys, joints, etc.), activating complement and triggering inflammation.</a:t>
            </a:r>
          </a:p>
          <a:p>
            <a:pPr marL="0" indent="0">
              <a:buNone/>
            </a:pPr>
            <a:r>
              <a:rPr lang="en-US" sz="1300" dirty="0"/>
              <a:t>Complement deficiency (C1q, C4, C2) may worsen clearance of immune complexes. This is where the body lacks sufficient levels of certain complement proteins, which are crucial for fighting infections</a:t>
            </a:r>
          </a:p>
        </p:txBody>
      </p:sp>
    </p:spTree>
    <p:extLst>
      <p:ext uri="{BB962C8B-B14F-4D97-AF65-F5344CB8AC3E}">
        <p14:creationId xmlns:p14="http://schemas.microsoft.com/office/powerpoint/2010/main" val="2616739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8FECE6-EAFB-07E7-7DAF-29F5DC946371}"/>
              </a:ext>
            </a:extLst>
          </p:cNvPr>
          <p:cNvSpPr>
            <a:spLocks noGrp="1"/>
          </p:cNvSpPr>
          <p:nvPr>
            <p:ph type="title"/>
          </p:nvPr>
        </p:nvSpPr>
        <p:spPr>
          <a:xfrm>
            <a:off x="7197213" y="499533"/>
            <a:ext cx="4345858" cy="1658198"/>
          </a:xfrm>
        </p:spPr>
        <p:txBody>
          <a:bodyPr>
            <a:normAutofit/>
          </a:bodyPr>
          <a:lstStyle/>
          <a:p>
            <a:r>
              <a:rPr lang="en-US" sz="4400"/>
              <a:t>Zu qian jin </a:t>
            </a:r>
            <a:r>
              <a:rPr lang="zh-CN" altLang="en-US" sz="4400"/>
              <a:t>足千金</a:t>
            </a:r>
            <a:r>
              <a:rPr lang="en-US" sz="4400"/>
              <a:t>+ Zu wu jin </a:t>
            </a:r>
            <a:r>
              <a:rPr lang="zh-CN" altLang="en-US" sz="4400"/>
              <a:t>足五金</a:t>
            </a:r>
            <a:r>
              <a:rPr lang="en-US" sz="4400"/>
              <a:t> </a:t>
            </a:r>
          </a:p>
        </p:txBody>
      </p:sp>
      <p:pic>
        <p:nvPicPr>
          <p:cNvPr id="4" name="Picture 3">
            <a:extLst>
              <a:ext uri="{FF2B5EF4-FFF2-40B4-BE49-F238E27FC236}">
                <a16:creationId xmlns:a16="http://schemas.microsoft.com/office/drawing/2014/main" id="{6C1C227D-0345-DCDF-04AB-4228FA3AF5F4}"/>
              </a:ext>
            </a:extLst>
          </p:cNvPr>
          <p:cNvPicPr>
            <a:picLocks noChangeAspect="1"/>
          </p:cNvPicPr>
          <p:nvPr/>
        </p:nvPicPr>
        <p:blipFill>
          <a:blip r:embed="rId2"/>
          <a:stretch>
            <a:fillRect/>
          </a:stretch>
        </p:blipFill>
        <p:spPr>
          <a:xfrm>
            <a:off x="745132" y="645106"/>
            <a:ext cx="5247747" cy="5247747"/>
          </a:xfrm>
          <a:prstGeom prst="rect">
            <a:avLst/>
          </a:prstGeom>
        </p:spPr>
      </p:pic>
      <p:sp>
        <p:nvSpPr>
          <p:cNvPr id="3" name="Content Placeholder 2">
            <a:extLst>
              <a:ext uri="{FF2B5EF4-FFF2-40B4-BE49-F238E27FC236}">
                <a16:creationId xmlns:a16="http://schemas.microsoft.com/office/drawing/2014/main" id="{B14632EC-313A-60F1-4476-131BDD944525}"/>
              </a:ext>
            </a:extLst>
          </p:cNvPr>
          <p:cNvSpPr>
            <a:spLocks noGrp="1"/>
          </p:cNvSpPr>
          <p:nvPr>
            <p:ph idx="1"/>
          </p:nvPr>
        </p:nvSpPr>
        <p:spPr>
          <a:xfrm>
            <a:off x="7197213" y="2011680"/>
            <a:ext cx="4345858" cy="3864732"/>
          </a:xfrm>
        </p:spPr>
        <p:txBody>
          <a:bodyPr>
            <a:normAutofit/>
          </a:bodyPr>
          <a:lstStyle/>
          <a:p>
            <a:pPr marL="0" indent="0">
              <a:buNone/>
            </a:pPr>
            <a:r>
              <a:rPr lang="en-US" sz="1700"/>
              <a:t>77.24-77.25 Foot Thousand Gold and Foot Five Gold </a:t>
            </a:r>
          </a:p>
          <a:p>
            <a:pPr marL="0" indent="0">
              <a:buNone/>
            </a:pPr>
            <a:r>
              <a:rPr lang="en-US" sz="1700"/>
              <a:t>Its form is on Foot </a:t>
            </a:r>
            <a:r>
              <a:rPr lang="en-US" sz="1700" err="1"/>
              <a:t>Shaoyang</a:t>
            </a:r>
            <a:r>
              <a:rPr lang="en-US" sz="1700"/>
              <a:t>. Its Function is on Lung and Kidney </a:t>
            </a:r>
            <a:r>
              <a:rPr lang="zh-CN" altLang="en-US" sz="1700"/>
              <a:t>肺之支神經，腎之分支神經</a:t>
            </a:r>
            <a:endParaRPr lang="en-US" altLang="zh-CN" sz="1700"/>
          </a:p>
          <a:p>
            <a:pPr marL="0" indent="0">
              <a:buNone/>
            </a:pPr>
            <a:r>
              <a:rPr lang="en-US" sz="1700"/>
              <a:t>As Liu Yi explains these are the Image of Lung Metal and Kidney water </a:t>
            </a:r>
            <a:r>
              <a:rPr lang="zh-CN" altLang="en-US" sz="1700"/>
              <a:t>肺金腎水之象</a:t>
            </a:r>
            <a:r>
              <a:rPr lang="en-US" altLang="zh-CN" sz="1700"/>
              <a:t>. These points function to Enrich kidney water and clear lung fire </a:t>
            </a:r>
            <a:r>
              <a:rPr lang="zh-CN" altLang="en-US" sz="1700"/>
              <a:t>滋腎水清肺火之用</a:t>
            </a:r>
            <a:endParaRPr lang="en-US" altLang="zh-CN" sz="1700"/>
          </a:p>
          <a:p>
            <a:pPr marL="0" indent="0">
              <a:buNone/>
            </a:pPr>
            <a:r>
              <a:rPr lang="en-US" sz="1700"/>
              <a:t>Metal and water not generating </a:t>
            </a:r>
            <a:r>
              <a:rPr lang="zh-CN" altLang="en-US" sz="1700"/>
              <a:t>金水不生</a:t>
            </a:r>
            <a:r>
              <a:rPr lang="en-US" altLang="zh-CN" sz="1700"/>
              <a:t>, with symptoms such as fish bone logged in the throat </a:t>
            </a:r>
            <a:r>
              <a:rPr lang="zh-CN" altLang="en-US" sz="1700"/>
              <a:t>魚骨刺住喉管</a:t>
            </a:r>
            <a:r>
              <a:rPr lang="en-US" altLang="zh-CN" sz="1700"/>
              <a:t>, throat ulcers </a:t>
            </a:r>
            <a:r>
              <a:rPr lang="zh-CN" altLang="en-US" sz="1700"/>
              <a:t>喉嚨生瘡</a:t>
            </a:r>
            <a:r>
              <a:rPr lang="en-US" altLang="zh-CN" sz="1700"/>
              <a:t>, laryngitis (fire moth </a:t>
            </a:r>
            <a:r>
              <a:rPr lang="zh-CN" altLang="en-US" sz="1700"/>
              <a:t>火蛾</a:t>
            </a:r>
            <a:r>
              <a:rPr lang="en-US" altLang="zh-CN" sz="1700"/>
              <a:t>)</a:t>
            </a:r>
            <a:endParaRPr lang="en-US" sz="1700"/>
          </a:p>
        </p:txBody>
      </p:sp>
    </p:spTree>
    <p:extLst>
      <p:ext uri="{BB962C8B-B14F-4D97-AF65-F5344CB8AC3E}">
        <p14:creationId xmlns:p14="http://schemas.microsoft.com/office/powerpoint/2010/main" val="3673521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2048-BA16-2662-A28A-4D0F8F744128}"/>
              </a:ext>
            </a:extLst>
          </p:cNvPr>
          <p:cNvSpPr>
            <a:spLocks noGrp="1"/>
          </p:cNvSpPr>
          <p:nvPr>
            <p:ph type="title"/>
          </p:nvPr>
        </p:nvSpPr>
        <p:spPr/>
        <p:txBody>
          <a:bodyPr/>
          <a:lstStyle/>
          <a:p>
            <a:r>
              <a:rPr lang="en-US" dirty="0"/>
              <a:t>Ni Hai Sha theory </a:t>
            </a:r>
            <a:r>
              <a:rPr lang="zh-CN" altLang="en-US" dirty="0"/>
              <a:t>倪海厦</a:t>
            </a:r>
            <a:endParaRPr lang="en-US" dirty="0"/>
          </a:p>
        </p:txBody>
      </p:sp>
      <p:sp>
        <p:nvSpPr>
          <p:cNvPr id="3" name="Content Placeholder 2">
            <a:extLst>
              <a:ext uri="{FF2B5EF4-FFF2-40B4-BE49-F238E27FC236}">
                <a16:creationId xmlns:a16="http://schemas.microsoft.com/office/drawing/2014/main" id="{226F4E9E-1E53-44EF-5DA1-17DB6C6BF132}"/>
              </a:ext>
            </a:extLst>
          </p:cNvPr>
          <p:cNvSpPr>
            <a:spLocks noGrp="1"/>
          </p:cNvSpPr>
          <p:nvPr>
            <p:ph idx="1"/>
          </p:nvPr>
        </p:nvSpPr>
        <p:spPr/>
        <p:txBody>
          <a:bodyPr>
            <a:normAutofit fontScale="70000" lnSpcReduction="20000"/>
          </a:bodyPr>
          <a:lstStyle/>
          <a:p>
            <a:pPr marL="0" indent="0">
              <a:buNone/>
            </a:pPr>
            <a:r>
              <a:rPr lang="en-US" dirty="0"/>
              <a:t>An Exposition by Dr. Ni Hai Sha</a:t>
            </a:r>
          </a:p>
          <a:p>
            <a:pPr marL="0" indent="0">
              <a:buNone/>
            </a:pPr>
            <a:r>
              <a:rPr lang="en-US" dirty="0"/>
              <a:t>Most women know that before their period comes, they feel a sensation of fullness in their chest area.  After their period, the fullness is gone.  Western medicine theorizes that menstruation is due to a released egg that wasn’t fully fertilized.  If the egg is fertilized, then no period should occur.  This theory is incorrect. This is the reason why western science does not know the cause, prevention and treatment of diseases such as lupus, leukemia, lung and breast cancer.</a:t>
            </a:r>
          </a:p>
          <a:p>
            <a:pPr marL="0" indent="0">
              <a:buNone/>
            </a:pPr>
            <a:r>
              <a:rPr lang="en-US" dirty="0"/>
              <a:t>A female’s period is actually derived from milk nutrients (not the milk).  How can this be proven? Very easily by observation.  If a female has tubal ligation performed, then no egg can reach the uterus, then no period should occur right? Yet, the period STILL occurs after tubal ligation.  This means that the mechanism which controls the egg and the menstrual cycle are different.  When a mother nurses her baby, there is no period.  Still, females can get pregnant during nursing, but they have NO period. The fact of the matter is, the period and milk are NOT independent of each other.  They are actually the same thing.  </a:t>
            </a:r>
          </a:p>
          <a:p>
            <a:pPr marL="0" indent="0">
              <a:buNone/>
            </a:pPr>
            <a:r>
              <a:rPr lang="en-US" dirty="0"/>
              <a:t>Normally, milk degradation occurs when it travels from the lungs (white milk) to the small intestine (red blood).  If the milk can’t travel down from the chest area to the uterus, it reverses direction. The milk backs up, goes to the heart, and gets converted back into blood (because the heart is hot.   If the milk/blood stays in the heart, lupus results.  If the milk/blood goes to the nose, nose bleeding results.  If the milk/blood goes to the lungs, lung cancer results. If it goes to the spinal bone marrow, leukemia results. If the milk is too much and stays in the chest area, cysts in the breasts result. </a:t>
            </a:r>
          </a:p>
          <a:p>
            <a:pPr marL="0" indent="0">
              <a:buNone/>
            </a:pPr>
            <a:r>
              <a:rPr lang="en-US" dirty="0"/>
              <a:t>This is Ying qi counterflow</a:t>
            </a:r>
          </a:p>
        </p:txBody>
      </p:sp>
    </p:spTree>
    <p:extLst>
      <p:ext uri="{BB962C8B-B14F-4D97-AF65-F5344CB8AC3E}">
        <p14:creationId xmlns:p14="http://schemas.microsoft.com/office/powerpoint/2010/main" val="2171032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E366D-EC98-ABAB-6BA0-9F71872E4245}"/>
              </a:ext>
            </a:extLst>
          </p:cNvPr>
          <p:cNvSpPr>
            <a:spLocks noGrp="1"/>
          </p:cNvSpPr>
          <p:nvPr>
            <p:ph type="title"/>
          </p:nvPr>
        </p:nvSpPr>
        <p:spPr/>
        <p:txBody>
          <a:bodyPr/>
          <a:lstStyle/>
          <a:p>
            <a:r>
              <a:rPr lang="en-US" dirty="0" err="1"/>
              <a:t>Pathomechanism</a:t>
            </a:r>
            <a:r>
              <a:rPr lang="en-US" dirty="0"/>
              <a:t> of Systemic Lupus Erythematosus (SLE) and Leukemia </a:t>
            </a:r>
          </a:p>
        </p:txBody>
      </p:sp>
      <p:sp>
        <p:nvSpPr>
          <p:cNvPr id="3" name="Content Placeholder 2">
            <a:extLst>
              <a:ext uri="{FF2B5EF4-FFF2-40B4-BE49-F238E27FC236}">
                <a16:creationId xmlns:a16="http://schemas.microsoft.com/office/drawing/2014/main" id="{48B64802-3049-08BE-46DF-B6EA6969BDC6}"/>
              </a:ext>
            </a:extLst>
          </p:cNvPr>
          <p:cNvSpPr>
            <a:spLocks noGrp="1"/>
          </p:cNvSpPr>
          <p:nvPr>
            <p:ph idx="1"/>
          </p:nvPr>
        </p:nvSpPr>
        <p:spPr/>
        <p:txBody>
          <a:bodyPr>
            <a:normAutofit fontScale="62500" lnSpcReduction="20000"/>
          </a:bodyPr>
          <a:lstStyle/>
          <a:p>
            <a:endParaRPr lang="en-US" dirty="0"/>
          </a:p>
          <a:p>
            <a:r>
              <a:rPr lang="en-US" dirty="0"/>
              <a:t>The human heart governs a man’s </a:t>
            </a:r>
            <a:r>
              <a:rPr lang="en-US" dirty="0" err="1"/>
              <a:t>jing</a:t>
            </a:r>
            <a:r>
              <a:rPr lang="en-US" dirty="0"/>
              <a:t> (essence). The circulatory system of men and women is precisely opposite. A woman’s breast milk is white, and a man’s semen is also white. The woman’s milk is located in the upper body (chest), while the man’s semen is in the lower body—so they are exactly reversed. The yin is above, and the man's yang is below.</a:t>
            </a:r>
          </a:p>
          <a:p>
            <a:r>
              <a:rPr lang="en-US" dirty="0"/>
              <a:t>Whenever something produces pure nutrition, if refined, you’ll get pure essence or nourishment. But after extracting the pure part, there will always be a lot of leftover residue. So, the residue of a woman’s breast milk is her menstrual blood, while the residue of a man’s semen is his facial hair. Facial hair is a secondary sexual characteristic in men. When the heart becomes injured, the residual byproducts from sperm production can no longer travel upward along the Ren Mai (Conception Vessel) to the corners of the mouth. So why do people get this kind of disease (SLE)? It’s because the residue from sperm—originating from the “</a:t>
            </a:r>
            <a:r>
              <a:rPr lang="en-US" dirty="0" err="1"/>
              <a:t>jing</a:t>
            </a:r>
            <a:r>
              <a:rPr lang="en-US" dirty="0"/>
              <a:t> palace” (a male anatomical counterpart to the uterus)—tries to ascend from the area between the bladder and small intestine. When it rises upward and reaches the heart, if the heart is too weak, the residue gets stuck and cannot rise further. When this sperm residue enters the heart, it manifests as what we call Systemic Lupus Erythematosus (SLE) in men. If the sperm residue enters the Du Mai (Governing Vessel), the resulting condition is leukemia (blood cancer).If it enters the lymphatic system, it becomes lymphoma. </a:t>
            </a:r>
          </a:p>
          <a:p>
            <a:r>
              <a:rPr lang="en-US" dirty="0"/>
              <a:t>This is the root of the disease—the true source. So when we see that someone no longer grows facial hair, we ask: “How has your beard been?” They say: “In the past I had to shave every day; now I only shave every three days—there’s less and less </a:t>
            </a:r>
            <a:r>
              <a:rPr lang="en-US" dirty="0" err="1"/>
              <a:t>hair.”From</a:t>
            </a:r>
            <a:r>
              <a:rPr lang="en-US" dirty="0"/>
              <a:t> this, we know the residue is flowing in reverse. Now, since the heart and the </a:t>
            </a:r>
            <a:r>
              <a:rPr lang="en-US" dirty="0" err="1"/>
              <a:t>jing</a:t>
            </a:r>
            <a:r>
              <a:rPr lang="en-US" dirty="0"/>
              <a:t> palace are very far apart, there’s quite a distance between the heart and the small intestine. So the residue of sperm must travel a long way upward to reach the </a:t>
            </a:r>
            <a:r>
              <a:rPr lang="en-US" dirty="0" err="1"/>
              <a:t>heart.But</a:t>
            </a:r>
            <a:r>
              <a:rPr lang="en-US" dirty="0"/>
              <a:t> for women, the distance from the breasts to the heart is much shorter. That’s why SLE occurs far more often in women.</a:t>
            </a:r>
          </a:p>
        </p:txBody>
      </p:sp>
    </p:spTree>
    <p:extLst>
      <p:ext uri="{BB962C8B-B14F-4D97-AF65-F5344CB8AC3E}">
        <p14:creationId xmlns:p14="http://schemas.microsoft.com/office/powerpoint/2010/main" val="1606691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8233BD-4C31-F0E2-D3B0-BB7A884F40CD}"/>
              </a:ext>
            </a:extLst>
          </p:cNvPr>
          <p:cNvSpPr>
            <a:spLocks noGrp="1"/>
          </p:cNvSpPr>
          <p:nvPr>
            <p:ph type="title"/>
          </p:nvPr>
        </p:nvSpPr>
        <p:spPr>
          <a:xfrm>
            <a:off x="7197213" y="499533"/>
            <a:ext cx="4345858" cy="1658198"/>
          </a:xfrm>
        </p:spPr>
        <p:txBody>
          <a:bodyPr>
            <a:normAutofit/>
          </a:bodyPr>
          <a:lstStyle/>
          <a:p>
            <a:r>
              <a:rPr lang="en-US" sz="4800" dirty="0">
                <a:solidFill>
                  <a:srgbClr val="7A6E62"/>
                </a:solidFill>
              </a:rPr>
              <a:t>Ni Hai Sha diagnostic site</a:t>
            </a:r>
          </a:p>
        </p:txBody>
      </p:sp>
      <p:pic>
        <p:nvPicPr>
          <p:cNvPr id="4" name="Content Placeholder 3">
            <a:extLst>
              <a:ext uri="{FF2B5EF4-FFF2-40B4-BE49-F238E27FC236}">
                <a16:creationId xmlns:a16="http://schemas.microsoft.com/office/drawing/2014/main" id="{56487921-47DF-8D62-3EAD-B00B5A60059D}"/>
              </a:ext>
            </a:extLst>
          </p:cNvPr>
          <p:cNvPicPr>
            <a:picLocks noChangeAspect="1"/>
          </p:cNvPicPr>
          <p:nvPr/>
        </p:nvPicPr>
        <p:blipFill>
          <a:blip r:embed="rId2"/>
          <a:stretch>
            <a:fillRect/>
          </a:stretch>
        </p:blipFill>
        <p:spPr>
          <a:xfrm>
            <a:off x="643192" y="1735709"/>
            <a:ext cx="5451627" cy="3066540"/>
          </a:xfrm>
          <a:prstGeom prst="rect">
            <a:avLst/>
          </a:prstGeom>
        </p:spPr>
      </p:pic>
      <p:sp>
        <p:nvSpPr>
          <p:cNvPr id="17" name="Content Placeholder 7">
            <a:extLst>
              <a:ext uri="{FF2B5EF4-FFF2-40B4-BE49-F238E27FC236}">
                <a16:creationId xmlns:a16="http://schemas.microsoft.com/office/drawing/2014/main" id="{267D8681-8C7D-5631-99C1-EE01731A4F11}"/>
              </a:ext>
            </a:extLst>
          </p:cNvPr>
          <p:cNvSpPr>
            <a:spLocks noGrp="1"/>
          </p:cNvSpPr>
          <p:nvPr>
            <p:ph idx="1"/>
          </p:nvPr>
        </p:nvSpPr>
        <p:spPr>
          <a:xfrm>
            <a:off x="7197213" y="2011680"/>
            <a:ext cx="4345858" cy="3864732"/>
          </a:xfrm>
        </p:spPr>
        <p:txBody>
          <a:bodyPr>
            <a:normAutofit fontScale="77500" lnSpcReduction="20000"/>
          </a:bodyPr>
          <a:lstStyle/>
          <a:p>
            <a:r>
              <a:rPr lang="en-US" dirty="0"/>
              <a:t>T6– Ling Tai </a:t>
            </a:r>
            <a:r>
              <a:rPr lang="zh-CN" altLang="en-US" dirty="0"/>
              <a:t>靈台</a:t>
            </a:r>
            <a:r>
              <a:rPr lang="en-US" altLang="zh-CN" dirty="0"/>
              <a:t>/ Spirit terrace</a:t>
            </a:r>
          </a:p>
          <a:p>
            <a:r>
              <a:rPr lang="en-US" dirty="0"/>
              <a:t>This is the diagnostic site NHS uses to confirm Lupus. Tenderness below the sixth thoracic vertebra (at Ling Tai point)</a:t>
            </a:r>
            <a:r>
              <a:rPr lang="zh-CN" altLang="en-US" dirty="0"/>
              <a:t>代表奶水或精子逆流入督脈。</a:t>
            </a:r>
            <a:endParaRPr lang="en-US" altLang="zh-CN" dirty="0"/>
          </a:p>
          <a:p>
            <a:r>
              <a:rPr lang="en-US" dirty="0"/>
              <a:t>Indicates SLE and also leukemia (blood cancer) and suggests that breast milk or sperm has reversed flow into the Du Mai (Governing Vessel).</a:t>
            </a:r>
            <a:r>
              <a:rPr lang="zh-CN" altLang="en-US" dirty="0"/>
              <a:t>第六胸椎下（靈台穴）有壓痛，示血癌（白血病）</a:t>
            </a:r>
            <a:endParaRPr lang="en-US" dirty="0"/>
          </a:p>
          <a:p>
            <a:r>
              <a:rPr lang="en-US" dirty="0"/>
              <a:t>This area is related to the Heart</a:t>
            </a:r>
          </a:p>
          <a:p>
            <a:r>
              <a:rPr lang="en-US" dirty="0"/>
              <a:t>Ling Tai is classically indicated for Carbuncle-Sores </a:t>
            </a:r>
            <a:r>
              <a:rPr lang="zh-TW" altLang="en-US" dirty="0"/>
              <a:t>疔瘡 </a:t>
            </a:r>
            <a:r>
              <a:rPr lang="en-US" altLang="zh-TW" dirty="0"/>
              <a:t>and Red-threaded carbuncle</a:t>
            </a:r>
            <a:r>
              <a:rPr lang="zh-TW" altLang="en-US" dirty="0"/>
              <a:t>（紅絲疔）</a:t>
            </a:r>
            <a:endParaRPr lang="en-US" altLang="zh-TW" dirty="0"/>
          </a:p>
          <a:p>
            <a:r>
              <a:rPr lang="en-US" dirty="0"/>
              <a:t>Ding </a:t>
            </a:r>
            <a:r>
              <a:rPr lang="zh-CN" altLang="en-US" dirty="0"/>
              <a:t>疔</a:t>
            </a:r>
            <a:r>
              <a:rPr lang="en-US" altLang="zh-CN" dirty="0"/>
              <a:t>= </a:t>
            </a:r>
            <a:r>
              <a:rPr lang="zh-CN" altLang="en-US" dirty="0"/>
              <a:t>丁 </a:t>
            </a:r>
            <a:r>
              <a:rPr lang="en-US" altLang="zh-CN" dirty="0"/>
              <a:t>Yin fire heavenly stem</a:t>
            </a:r>
            <a:endParaRPr lang="en-US" dirty="0"/>
          </a:p>
        </p:txBody>
      </p:sp>
    </p:spTree>
    <p:extLst>
      <p:ext uri="{BB962C8B-B14F-4D97-AF65-F5344CB8AC3E}">
        <p14:creationId xmlns:p14="http://schemas.microsoft.com/office/powerpoint/2010/main" val="3382903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C4D22F-DCF4-12B5-5813-6E8E7FC6BFC6}"/>
              </a:ext>
            </a:extLst>
          </p:cNvPr>
          <p:cNvSpPr>
            <a:spLocks noGrp="1"/>
          </p:cNvSpPr>
          <p:nvPr>
            <p:ph type="title"/>
          </p:nvPr>
        </p:nvSpPr>
        <p:spPr>
          <a:xfrm>
            <a:off x="7197213" y="499533"/>
            <a:ext cx="4345858" cy="1658198"/>
          </a:xfrm>
        </p:spPr>
        <p:txBody>
          <a:bodyPr>
            <a:normAutofit/>
          </a:bodyPr>
          <a:lstStyle/>
          <a:p>
            <a:r>
              <a:rPr lang="en-US" sz="4800" dirty="0">
                <a:solidFill>
                  <a:srgbClr val="7A6F63"/>
                </a:solidFill>
              </a:rPr>
              <a:t>Hou </a:t>
            </a:r>
            <a:r>
              <a:rPr lang="en-US" sz="4800" dirty="0" err="1">
                <a:solidFill>
                  <a:srgbClr val="7A6F63"/>
                </a:solidFill>
              </a:rPr>
              <a:t>xin</a:t>
            </a:r>
            <a:r>
              <a:rPr lang="en-US" sz="4800" dirty="0">
                <a:solidFill>
                  <a:srgbClr val="7A6F63"/>
                </a:solidFill>
              </a:rPr>
              <a:t> DT 11</a:t>
            </a:r>
          </a:p>
        </p:txBody>
      </p:sp>
      <p:pic>
        <p:nvPicPr>
          <p:cNvPr id="4" name="Content Placeholder 3">
            <a:extLst>
              <a:ext uri="{FF2B5EF4-FFF2-40B4-BE49-F238E27FC236}">
                <a16:creationId xmlns:a16="http://schemas.microsoft.com/office/drawing/2014/main" id="{EAD4491F-94CB-0B02-CFF3-53CC37193FB1}"/>
              </a:ext>
            </a:extLst>
          </p:cNvPr>
          <p:cNvPicPr>
            <a:picLocks noChangeAspect="1"/>
          </p:cNvPicPr>
          <p:nvPr/>
        </p:nvPicPr>
        <p:blipFill>
          <a:blip r:embed="rId2"/>
          <a:stretch>
            <a:fillRect/>
          </a:stretch>
        </p:blipFill>
        <p:spPr>
          <a:xfrm>
            <a:off x="863206" y="645106"/>
            <a:ext cx="5011598" cy="5247747"/>
          </a:xfrm>
          <a:prstGeom prst="rect">
            <a:avLst/>
          </a:prstGeom>
        </p:spPr>
      </p:pic>
      <p:sp>
        <p:nvSpPr>
          <p:cNvPr id="8" name="Content Placeholder 7">
            <a:extLst>
              <a:ext uri="{FF2B5EF4-FFF2-40B4-BE49-F238E27FC236}">
                <a16:creationId xmlns:a16="http://schemas.microsoft.com/office/drawing/2014/main" id="{31EE1EEF-57ED-97C7-8FF9-F58172A3F850}"/>
              </a:ext>
            </a:extLst>
          </p:cNvPr>
          <p:cNvSpPr>
            <a:spLocks noGrp="1"/>
          </p:cNvSpPr>
          <p:nvPr>
            <p:ph idx="1"/>
          </p:nvPr>
        </p:nvSpPr>
        <p:spPr>
          <a:xfrm>
            <a:off x="7197213" y="2011680"/>
            <a:ext cx="4345858" cy="3864732"/>
          </a:xfrm>
        </p:spPr>
        <p:txBody>
          <a:bodyPr>
            <a:normAutofit fontScale="55000" lnSpcReduction="20000"/>
          </a:bodyPr>
          <a:lstStyle/>
          <a:p>
            <a:r>
              <a:rPr lang="en-US" dirty="0"/>
              <a:t>Heart blood level pathologies</a:t>
            </a:r>
          </a:p>
          <a:p>
            <a:r>
              <a:rPr lang="en-US" dirty="0"/>
              <a:t>Treats Yang Mao Sha </a:t>
            </a:r>
            <a:r>
              <a:rPr lang="zh-CN" altLang="en-US" dirty="0"/>
              <a:t>羊毛痧</a:t>
            </a:r>
            <a:r>
              <a:rPr lang="en-US" dirty="0"/>
              <a:t> (also called </a:t>
            </a:r>
            <a:r>
              <a:rPr lang="en-US" dirty="0" err="1"/>
              <a:t>Yangmao</a:t>
            </a:r>
            <a:r>
              <a:rPr lang="en-US" dirty="0"/>
              <a:t> Carbuncle</a:t>
            </a:r>
            <a:r>
              <a:rPr lang="zh-CN" altLang="en-US" dirty="0"/>
              <a:t>羊毛疔</a:t>
            </a:r>
            <a:r>
              <a:rPr lang="en-US" dirty="0"/>
              <a:t>) </a:t>
            </a:r>
            <a:r>
              <a:rPr lang="en-US" dirty="0" err="1"/>
              <a:t>Yangmao</a:t>
            </a:r>
            <a:r>
              <a:rPr lang="en-US" dirty="0"/>
              <a:t> Ding (Wool Carbuncle), terms often found in Wai Ke texts such as Zheng Zhi Zhun Sheng · Wai Ke </a:t>
            </a:r>
            <a:r>
              <a:rPr lang="zh-CN" altLang="en-US" dirty="0"/>
              <a:t>证治准绳</a:t>
            </a:r>
            <a:r>
              <a:rPr lang="en-US" altLang="zh-CN" dirty="0"/>
              <a:t>·</a:t>
            </a:r>
            <a:r>
              <a:rPr lang="zh-CN" altLang="en-US" dirty="0"/>
              <a:t>外科</a:t>
            </a:r>
            <a:endParaRPr lang="en-US" dirty="0"/>
          </a:p>
          <a:p>
            <a:r>
              <a:rPr lang="en-US" dirty="0"/>
              <a:t>Use a three-edged needle to prick the purple spots (in severe cases, black spots may appear) and extract the fine hair-like filaments. To treat abscesses, heart weakness, and stomach disorders, use the three-edged needle for bloodletting (limited to the limbs and facial sores).</a:t>
            </a:r>
          </a:p>
          <a:p>
            <a:r>
              <a:rPr lang="en-US" dirty="0"/>
              <a:t>This includes six points located below the fourth thoracic vertebra beneath </a:t>
            </a:r>
            <a:r>
              <a:rPr lang="en-US" dirty="0" err="1"/>
              <a:t>Dazhui</a:t>
            </a:r>
            <a:r>
              <a:rPr lang="en-US" dirty="0"/>
              <a:t> (GV14): </a:t>
            </a:r>
            <a:r>
              <a:rPr lang="en-US" dirty="0" err="1"/>
              <a:t>Huoyun</a:t>
            </a:r>
            <a:r>
              <a:rPr lang="en-US" dirty="0"/>
              <a:t>, </a:t>
            </a:r>
            <a:r>
              <a:rPr lang="en-US" dirty="0" err="1"/>
              <a:t>Huochang</a:t>
            </a:r>
            <a:r>
              <a:rPr lang="en-US" dirty="0"/>
              <a:t>, </a:t>
            </a:r>
            <a:r>
              <a:rPr lang="en-US" dirty="0" err="1"/>
              <a:t>Huoming</a:t>
            </a:r>
            <a:r>
              <a:rPr lang="en-US" dirty="0"/>
              <a:t>, </a:t>
            </a:r>
            <a:r>
              <a:rPr lang="en-US" dirty="0" err="1"/>
              <a:t>Huoxiao</a:t>
            </a:r>
            <a:r>
              <a:rPr lang="en-US" dirty="0"/>
              <a:t>, </a:t>
            </a:r>
            <a:r>
              <a:rPr lang="en-US" dirty="0" err="1"/>
              <a:t>Huomen</a:t>
            </a:r>
            <a:r>
              <a:rPr lang="en-US" dirty="0"/>
              <a:t>, and </a:t>
            </a:r>
            <a:r>
              <a:rPr lang="en-US" dirty="0" err="1"/>
              <a:t>Tuyue</a:t>
            </a:r>
            <a:r>
              <a:rPr lang="en-US" dirty="0"/>
              <a:t>; as well as four points 1.5 </a:t>
            </a:r>
            <a:r>
              <a:rPr lang="en-US" dirty="0" err="1"/>
              <a:t>cun</a:t>
            </a:r>
            <a:r>
              <a:rPr lang="en-US" dirty="0"/>
              <a:t> lateral to the spine: </a:t>
            </a:r>
            <a:r>
              <a:rPr lang="en-US" dirty="0" err="1"/>
              <a:t>Huomiao</a:t>
            </a:r>
            <a:r>
              <a:rPr lang="en-US" dirty="0"/>
              <a:t>, </a:t>
            </a:r>
            <a:r>
              <a:rPr lang="en-US" dirty="0" err="1"/>
              <a:t>Huochao</a:t>
            </a:r>
            <a:r>
              <a:rPr lang="en-US" dirty="0"/>
              <a:t>, </a:t>
            </a:r>
            <a:r>
              <a:rPr lang="en-US" dirty="0" err="1"/>
              <a:t>Huozhong</a:t>
            </a:r>
            <a:r>
              <a:rPr lang="en-US" dirty="0"/>
              <a:t>, and </a:t>
            </a:r>
            <a:r>
              <a:rPr lang="en-US" dirty="0" err="1"/>
              <a:t>Huohua</a:t>
            </a:r>
            <a:r>
              <a:rPr lang="en-US" dirty="0"/>
              <a:t> (eight points total on both sides), and three points 3 </a:t>
            </a:r>
            <a:r>
              <a:rPr lang="en-US" dirty="0" err="1"/>
              <a:t>cun</a:t>
            </a:r>
            <a:r>
              <a:rPr lang="en-US" dirty="0"/>
              <a:t> lateral to the spine: </a:t>
            </a:r>
            <a:r>
              <a:rPr lang="en-US" dirty="0" err="1"/>
              <a:t>Jinji</a:t>
            </a:r>
            <a:r>
              <a:rPr lang="en-US" dirty="0"/>
              <a:t>, </a:t>
            </a:r>
            <a:r>
              <a:rPr lang="en-US" dirty="0" err="1"/>
              <a:t>Jinling</a:t>
            </a:r>
            <a:r>
              <a:rPr lang="en-US" dirty="0"/>
              <a:t>, and Huojin (six points total on both sides).</a:t>
            </a:r>
            <a:r>
              <a:rPr lang="zh-TW" altLang="en-US" dirty="0"/>
              <a:t> 包括大椎骨下第四個脊椎關節處之火雲、火長、火明、火校、火門、土月六穴，以及脊椎旁開一寸五分的火妙、火巢、火重、火花四穴（兩側共八穴），與旁開三寸的金吉、金陵、火金三穴（兩側共六穴）。</a:t>
            </a:r>
            <a:endParaRPr lang="en-US" dirty="0"/>
          </a:p>
        </p:txBody>
      </p:sp>
    </p:spTree>
    <p:extLst>
      <p:ext uri="{BB962C8B-B14F-4D97-AF65-F5344CB8AC3E}">
        <p14:creationId xmlns:p14="http://schemas.microsoft.com/office/powerpoint/2010/main" val="25941019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D35AC7-E9D1-3763-53F9-98F41B880D42}"/>
              </a:ext>
            </a:extLst>
          </p:cNvPr>
          <p:cNvSpPr>
            <a:spLocks noGrp="1"/>
          </p:cNvSpPr>
          <p:nvPr>
            <p:ph type="title"/>
          </p:nvPr>
        </p:nvSpPr>
        <p:spPr>
          <a:xfrm>
            <a:off x="7197213" y="499533"/>
            <a:ext cx="4345858" cy="1658198"/>
          </a:xfrm>
        </p:spPr>
        <p:txBody>
          <a:bodyPr>
            <a:normAutofit/>
          </a:bodyPr>
          <a:lstStyle/>
          <a:p>
            <a:r>
              <a:rPr lang="en-US" sz="4800" dirty="0" err="1">
                <a:solidFill>
                  <a:srgbClr val="8E8071"/>
                </a:solidFill>
              </a:rPr>
              <a:t>Jiǔ</a:t>
            </a:r>
            <a:r>
              <a:rPr lang="en-US" sz="4800" dirty="0">
                <a:solidFill>
                  <a:srgbClr val="8E8071"/>
                </a:solidFill>
              </a:rPr>
              <a:t> Hóu (</a:t>
            </a:r>
            <a:r>
              <a:rPr lang="zh-CN" altLang="en-US" sz="4800" dirty="0">
                <a:solidFill>
                  <a:srgbClr val="8E8071"/>
                </a:solidFill>
              </a:rPr>
              <a:t>九猴</a:t>
            </a:r>
            <a:r>
              <a:rPr lang="en-US" altLang="zh-CN" sz="4800" dirty="0">
                <a:solidFill>
                  <a:srgbClr val="8E8071"/>
                </a:solidFill>
              </a:rPr>
              <a:t>) </a:t>
            </a:r>
            <a:endParaRPr lang="en-US" sz="4800" dirty="0">
              <a:solidFill>
                <a:srgbClr val="8E8071"/>
              </a:solidFill>
            </a:endParaRPr>
          </a:p>
        </p:txBody>
      </p:sp>
      <p:pic>
        <p:nvPicPr>
          <p:cNvPr id="5" name="Picture 4">
            <a:extLst>
              <a:ext uri="{FF2B5EF4-FFF2-40B4-BE49-F238E27FC236}">
                <a16:creationId xmlns:a16="http://schemas.microsoft.com/office/drawing/2014/main" id="{572F5A75-3238-58D1-51DA-612EA55BC41E}"/>
              </a:ext>
            </a:extLst>
          </p:cNvPr>
          <p:cNvPicPr>
            <a:picLocks noChangeAspect="1"/>
          </p:cNvPicPr>
          <p:nvPr/>
        </p:nvPicPr>
        <p:blipFill>
          <a:blip r:embed="rId2"/>
          <a:stretch>
            <a:fillRect/>
          </a:stretch>
        </p:blipFill>
        <p:spPr>
          <a:xfrm>
            <a:off x="863206" y="645106"/>
            <a:ext cx="5011598" cy="5247747"/>
          </a:xfrm>
          <a:prstGeom prst="rect">
            <a:avLst/>
          </a:prstGeom>
        </p:spPr>
      </p:pic>
      <p:sp>
        <p:nvSpPr>
          <p:cNvPr id="3" name="Content Placeholder 2">
            <a:extLst>
              <a:ext uri="{FF2B5EF4-FFF2-40B4-BE49-F238E27FC236}">
                <a16:creationId xmlns:a16="http://schemas.microsoft.com/office/drawing/2014/main" id="{45AE8CB7-3145-5F35-9AC7-5132060B522D}"/>
              </a:ext>
            </a:extLst>
          </p:cNvPr>
          <p:cNvSpPr>
            <a:spLocks noGrp="1"/>
          </p:cNvSpPr>
          <p:nvPr>
            <p:ph idx="1"/>
          </p:nvPr>
        </p:nvSpPr>
        <p:spPr>
          <a:xfrm>
            <a:off x="7197213" y="2011680"/>
            <a:ext cx="4345858" cy="3864732"/>
          </a:xfrm>
        </p:spPr>
        <p:txBody>
          <a:bodyPr>
            <a:normAutofit fontScale="85000" lnSpcReduction="20000"/>
          </a:bodyPr>
          <a:lstStyle/>
          <a:p>
            <a:r>
              <a:rPr lang="en-US" dirty="0"/>
              <a:t>DT. 06</a:t>
            </a:r>
          </a:p>
          <a:p>
            <a:r>
              <a:rPr lang="en-US" dirty="0"/>
              <a:t>Treats Monkey sha </a:t>
            </a:r>
            <a:r>
              <a:rPr lang="zh-CN" altLang="en-US" dirty="0"/>
              <a:t>猴痧</a:t>
            </a:r>
            <a:r>
              <a:rPr lang="en-US" altLang="zh-CN" dirty="0"/>
              <a:t>, i.e. corresponding with Scarlet Fever </a:t>
            </a:r>
            <a:r>
              <a:rPr lang="zh-CN" altLang="en-US" dirty="0"/>
              <a:t>猩红热</a:t>
            </a:r>
            <a:r>
              <a:rPr lang="en-US" altLang="zh-CN" dirty="0"/>
              <a:t>, often manifesting with cutaneous itchy red eruptions </a:t>
            </a:r>
          </a:p>
          <a:p>
            <a:r>
              <a:rPr lang="en-US" altLang="zh-CN" dirty="0"/>
              <a:t>Clears the Lung, Drain Fire </a:t>
            </a:r>
          </a:p>
          <a:p>
            <a:r>
              <a:rPr lang="en-US" altLang="zh-CN" dirty="0"/>
              <a:t>Treat Cutaneous Lupus symptomatology</a:t>
            </a:r>
          </a:p>
          <a:p>
            <a:r>
              <a:rPr lang="en-US" dirty="0"/>
              <a:t>Includes the nine points: </a:t>
            </a:r>
            <a:r>
              <a:rPr lang="en-US" dirty="0" err="1"/>
              <a:t>Huofeng</a:t>
            </a:r>
            <a:r>
              <a:rPr lang="en-US" dirty="0"/>
              <a:t>, </a:t>
            </a:r>
            <a:r>
              <a:rPr lang="en-US" dirty="0" err="1"/>
              <a:t>Huozhu</a:t>
            </a:r>
            <a:r>
              <a:rPr lang="en-US" dirty="0"/>
              <a:t>, </a:t>
            </a:r>
            <a:r>
              <a:rPr lang="en-US" dirty="0" err="1"/>
              <a:t>Huomiao</a:t>
            </a:r>
            <a:r>
              <a:rPr lang="en-US" dirty="0"/>
              <a:t>, </a:t>
            </a:r>
            <a:r>
              <a:rPr lang="en-US" dirty="0" err="1"/>
              <a:t>Jintang</a:t>
            </a:r>
            <a:r>
              <a:rPr lang="en-US" dirty="0"/>
              <a:t> (located 2 </a:t>
            </a:r>
            <a:r>
              <a:rPr lang="en-US" dirty="0" err="1"/>
              <a:t>cun</a:t>
            </a:r>
            <a:r>
              <a:rPr lang="en-US" dirty="0"/>
              <a:t> above </a:t>
            </a:r>
            <a:r>
              <a:rPr lang="en-US" dirty="0" err="1"/>
              <a:t>Jindou</a:t>
            </a:r>
            <a:r>
              <a:rPr lang="en-US" dirty="0"/>
              <a:t>), Jinbei, </a:t>
            </a:r>
            <a:r>
              <a:rPr lang="en-US" dirty="0" err="1"/>
              <a:t>Jindou</a:t>
            </a:r>
            <a:r>
              <a:rPr lang="en-US" dirty="0"/>
              <a:t>, </a:t>
            </a:r>
            <a:r>
              <a:rPr lang="en-US" dirty="0" err="1"/>
              <a:t>Jinji</a:t>
            </a:r>
            <a:r>
              <a:rPr lang="en-US" dirty="0"/>
              <a:t>, </a:t>
            </a:r>
            <a:r>
              <a:rPr lang="en-US" dirty="0" err="1"/>
              <a:t>Jinzhi</a:t>
            </a:r>
            <a:r>
              <a:rPr lang="en-US" dirty="0"/>
              <a:t>, and Jinjing.</a:t>
            </a:r>
            <a:r>
              <a:rPr lang="zh-CN" altLang="en-US" dirty="0"/>
              <a:t>包括火鳳、火主、火妙、金堂（金斗上二寸）、金北、金斗、金吉、金枝、金精九穴</a:t>
            </a:r>
            <a:endParaRPr lang="en-US" dirty="0"/>
          </a:p>
        </p:txBody>
      </p:sp>
    </p:spTree>
    <p:extLst>
      <p:ext uri="{BB962C8B-B14F-4D97-AF65-F5344CB8AC3E}">
        <p14:creationId xmlns:p14="http://schemas.microsoft.com/office/powerpoint/2010/main" val="910219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8757-BB65-E3DA-C59E-333C65EEF007}"/>
              </a:ext>
            </a:extLst>
          </p:cNvPr>
          <p:cNvSpPr>
            <a:spLocks noGrp="1"/>
          </p:cNvSpPr>
          <p:nvPr>
            <p:ph type="title"/>
          </p:nvPr>
        </p:nvSpPr>
        <p:spPr>
          <a:xfrm>
            <a:off x="6400800" y="499533"/>
            <a:ext cx="5142271" cy="1658198"/>
          </a:xfrm>
        </p:spPr>
        <p:txBody>
          <a:bodyPr>
            <a:normAutofit/>
          </a:bodyPr>
          <a:lstStyle/>
          <a:p>
            <a:r>
              <a:rPr lang="en-US">
                <a:solidFill>
                  <a:srgbClr val="654B44"/>
                </a:solidFill>
              </a:rPr>
              <a:t>NHS Lupus formula</a:t>
            </a:r>
          </a:p>
        </p:txBody>
      </p:sp>
      <p:pic>
        <p:nvPicPr>
          <p:cNvPr id="4" name="Picture 3">
            <a:extLst>
              <a:ext uri="{FF2B5EF4-FFF2-40B4-BE49-F238E27FC236}">
                <a16:creationId xmlns:a16="http://schemas.microsoft.com/office/drawing/2014/main" id="{D3A77E43-0C93-5774-122A-D893F709075F}"/>
              </a:ext>
            </a:extLst>
          </p:cNvPr>
          <p:cNvPicPr>
            <a:picLocks noChangeAspect="1"/>
          </p:cNvPicPr>
          <p:nvPr/>
        </p:nvPicPr>
        <p:blipFill>
          <a:blip r:embed="rId2"/>
          <a:stretch>
            <a:fillRect/>
          </a:stretch>
        </p:blipFill>
        <p:spPr>
          <a:xfrm>
            <a:off x="643192" y="1735710"/>
            <a:ext cx="5451627" cy="3066539"/>
          </a:xfrm>
          <a:prstGeom prst="rect">
            <a:avLst/>
          </a:prstGeom>
        </p:spPr>
      </p:pic>
      <p:sp>
        <p:nvSpPr>
          <p:cNvPr id="3" name="Content Placeholder 2">
            <a:extLst>
              <a:ext uri="{FF2B5EF4-FFF2-40B4-BE49-F238E27FC236}">
                <a16:creationId xmlns:a16="http://schemas.microsoft.com/office/drawing/2014/main" id="{230807A1-49E7-AA61-4C9D-AAA2F0BE1D7C}"/>
              </a:ext>
            </a:extLst>
          </p:cNvPr>
          <p:cNvSpPr>
            <a:spLocks noGrp="1"/>
          </p:cNvSpPr>
          <p:nvPr>
            <p:ph idx="1"/>
          </p:nvPr>
        </p:nvSpPr>
        <p:spPr>
          <a:xfrm>
            <a:off x="6400800" y="2011680"/>
            <a:ext cx="5142271" cy="3864732"/>
          </a:xfrm>
        </p:spPr>
        <p:txBody>
          <a:bodyPr>
            <a:normAutofit fontScale="85000" lnSpcReduction="20000"/>
          </a:bodyPr>
          <a:lstStyle/>
          <a:p>
            <a:r>
              <a:rPr lang="en-US" dirty="0"/>
              <a:t>Modified Dang </a:t>
            </a:r>
            <a:r>
              <a:rPr lang="en-US" dirty="0" err="1"/>
              <a:t>gui</a:t>
            </a:r>
            <a:r>
              <a:rPr lang="en-US" dirty="0"/>
              <a:t> </a:t>
            </a:r>
            <a:r>
              <a:rPr lang="en-US" dirty="0" err="1"/>
              <a:t>si</a:t>
            </a:r>
            <a:r>
              <a:rPr lang="en-US" dirty="0"/>
              <a:t> </a:t>
            </a:r>
            <a:r>
              <a:rPr lang="en-US" dirty="0" err="1"/>
              <a:t>ni</a:t>
            </a:r>
            <a:r>
              <a:rPr lang="en-US" dirty="0"/>
              <a:t> tang+ Sheng fu zi, Gan jiang, Pao fu zi</a:t>
            </a:r>
          </a:p>
          <a:p>
            <a:r>
              <a:rPr lang="en-US" dirty="0"/>
              <a:t>For </a:t>
            </a:r>
            <a:r>
              <a:rPr lang="en-US" dirty="0" err="1"/>
              <a:t>Jueyin</a:t>
            </a:r>
            <a:r>
              <a:rPr lang="en-US" dirty="0"/>
              <a:t> Blood cold</a:t>
            </a:r>
          </a:p>
          <a:p>
            <a:pPr marL="0" indent="0">
              <a:buNone/>
            </a:pPr>
            <a:r>
              <a:rPr lang="en-US" dirty="0"/>
              <a:t>SHL states “When hands and feet have </a:t>
            </a:r>
            <a:r>
              <a:rPr lang="en-US" dirty="0" err="1"/>
              <a:t>Jueni</a:t>
            </a:r>
            <a:r>
              <a:rPr lang="en-US" dirty="0"/>
              <a:t>, pulse is thin and on the verge of </a:t>
            </a:r>
            <a:r>
              <a:rPr lang="en-US" dirty="0" err="1"/>
              <a:t>Expirng</a:t>
            </a:r>
            <a:r>
              <a:rPr lang="en-US" dirty="0"/>
              <a:t>, Dang </a:t>
            </a:r>
            <a:r>
              <a:rPr lang="en-US" dirty="0" err="1"/>
              <a:t>gui</a:t>
            </a:r>
            <a:r>
              <a:rPr lang="en-US" dirty="0"/>
              <a:t> </a:t>
            </a:r>
            <a:r>
              <a:rPr lang="en-US" dirty="0" err="1"/>
              <a:t>si</a:t>
            </a:r>
            <a:r>
              <a:rPr lang="en-US" dirty="0"/>
              <a:t> </a:t>
            </a:r>
            <a:r>
              <a:rPr lang="en-US" dirty="0" err="1"/>
              <a:t>ni</a:t>
            </a:r>
            <a:r>
              <a:rPr lang="en-US" dirty="0"/>
              <a:t> tang governs</a:t>
            </a:r>
          </a:p>
          <a:p>
            <a:pPr marL="0" indent="0">
              <a:buNone/>
            </a:pPr>
            <a:r>
              <a:rPr lang="zh-CN" altLang="en-US" dirty="0"/>
              <a:t>手足厥寒，脈細欲絕者，當歸四逆湯主之。</a:t>
            </a:r>
          </a:p>
          <a:p>
            <a:r>
              <a:rPr lang="en-US" altLang="zh-CN" dirty="0"/>
              <a:t>If the pulse is floating and drumskin, and there is intestinal rumbling, this belongs </a:t>
            </a:r>
            <a:r>
              <a:rPr lang="en-US" altLang="zh-CN" dirty="0" err="1"/>
              <a:t>tp</a:t>
            </a:r>
            <a:r>
              <a:rPr lang="en-US" altLang="zh-CN" dirty="0"/>
              <a:t> Dang Gui Si Ni Tang (</a:t>
            </a:r>
            <a:r>
              <a:rPr lang="en-US" altLang="zh-CN" dirty="0" err="1"/>
              <a:t>Tangkuei</a:t>
            </a:r>
            <a:r>
              <a:rPr lang="en-US" altLang="zh-CN" dirty="0"/>
              <a:t> Decoction for Frigid Extremities).</a:t>
            </a:r>
          </a:p>
          <a:p>
            <a:pPr marL="0" indent="0">
              <a:buNone/>
            </a:pPr>
            <a:r>
              <a:rPr lang="zh-CN" altLang="en-US" dirty="0"/>
              <a:t>設脈浮革，因爾腸鳴者，屬當歸四逆湯主之。</a:t>
            </a:r>
            <a:endParaRPr lang="en-US" dirty="0"/>
          </a:p>
          <a:p>
            <a:pPr marL="0" indent="0">
              <a:buNone/>
            </a:pPr>
            <a:r>
              <a:rPr lang="en-US" dirty="0"/>
              <a:t>Textually, DGSNT is indicated for an Expiring pulse and a Drumskin pulse </a:t>
            </a:r>
          </a:p>
          <a:p>
            <a:endParaRPr lang="en-US" dirty="0"/>
          </a:p>
          <a:p>
            <a:endParaRPr lang="en-US" dirty="0"/>
          </a:p>
        </p:txBody>
      </p:sp>
    </p:spTree>
    <p:extLst>
      <p:ext uri="{BB962C8B-B14F-4D97-AF65-F5344CB8AC3E}">
        <p14:creationId xmlns:p14="http://schemas.microsoft.com/office/powerpoint/2010/main" val="28461238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15CAF-AE59-23E4-E4A1-6580346B5C82}"/>
              </a:ext>
            </a:extLst>
          </p:cNvPr>
          <p:cNvSpPr>
            <a:spLocks noGrp="1"/>
          </p:cNvSpPr>
          <p:nvPr>
            <p:ph type="title"/>
          </p:nvPr>
        </p:nvSpPr>
        <p:spPr/>
        <p:txBody>
          <a:bodyPr/>
          <a:lstStyle/>
          <a:p>
            <a:r>
              <a:rPr lang="en-US" dirty="0"/>
              <a:t>DGSNT ingredients</a:t>
            </a:r>
          </a:p>
        </p:txBody>
      </p:sp>
      <p:sp>
        <p:nvSpPr>
          <p:cNvPr id="3" name="Content Placeholder 2">
            <a:extLst>
              <a:ext uri="{FF2B5EF4-FFF2-40B4-BE49-F238E27FC236}">
                <a16:creationId xmlns:a16="http://schemas.microsoft.com/office/drawing/2014/main" id="{5C8AC83B-9039-2EE6-9B8B-D9028BD5EFC4}"/>
              </a:ext>
            </a:extLst>
          </p:cNvPr>
          <p:cNvSpPr>
            <a:spLocks noGrp="1"/>
          </p:cNvSpPr>
          <p:nvPr>
            <p:ph idx="1"/>
          </p:nvPr>
        </p:nvSpPr>
        <p:spPr/>
        <p:txBody>
          <a:bodyPr>
            <a:normAutofit fontScale="77500" lnSpcReduction="20000"/>
          </a:bodyPr>
          <a:lstStyle/>
          <a:p>
            <a:r>
              <a:rPr lang="zh-TW" altLang="en-US" dirty="0"/>
              <a:t>當歸四逆湯方</a:t>
            </a:r>
            <a:endParaRPr lang="en-US" altLang="zh-TW" dirty="0"/>
          </a:p>
          <a:p>
            <a:r>
              <a:rPr lang="en-US" altLang="zh-TW" dirty="0"/>
              <a:t>Dang </a:t>
            </a:r>
            <a:r>
              <a:rPr lang="en-US" altLang="zh-TW" dirty="0" err="1"/>
              <a:t>gui</a:t>
            </a:r>
            <a:r>
              <a:rPr lang="en-US" altLang="zh-TW" dirty="0"/>
              <a:t> 9, Gui </a:t>
            </a:r>
            <a:r>
              <a:rPr lang="en-US" altLang="zh-TW" dirty="0" err="1"/>
              <a:t>zhi</a:t>
            </a:r>
            <a:r>
              <a:rPr lang="en-US" altLang="zh-TW" dirty="0"/>
              <a:t> 9, Shao </a:t>
            </a:r>
            <a:r>
              <a:rPr lang="en-US" altLang="zh-TW" dirty="0" err="1"/>
              <a:t>yao</a:t>
            </a:r>
            <a:r>
              <a:rPr lang="en-US" altLang="zh-TW" dirty="0"/>
              <a:t> 9, Xi Xin 9, Da </a:t>
            </a:r>
            <a:r>
              <a:rPr lang="en-US" altLang="zh-TW" dirty="0" err="1"/>
              <a:t>zao</a:t>
            </a:r>
            <a:r>
              <a:rPr lang="en-US" altLang="zh-TW" dirty="0"/>
              <a:t> 15, Zhi </a:t>
            </a:r>
            <a:r>
              <a:rPr lang="en-US" altLang="zh-TW" dirty="0" err="1"/>
              <a:t>gan</a:t>
            </a:r>
            <a:r>
              <a:rPr lang="en-US" altLang="zh-TW" dirty="0"/>
              <a:t> </a:t>
            </a:r>
            <a:r>
              <a:rPr lang="en-US" altLang="zh-TW" dirty="0" err="1"/>
              <a:t>cao</a:t>
            </a:r>
            <a:r>
              <a:rPr lang="en-US" altLang="zh-TW" dirty="0"/>
              <a:t> 6, Mu tong 6</a:t>
            </a:r>
          </a:p>
          <a:p>
            <a:r>
              <a:rPr lang="en-US" altLang="zh-TW" dirty="0"/>
              <a:t>(Formula is based off Gui </a:t>
            </a:r>
            <a:r>
              <a:rPr lang="en-US" altLang="zh-TW" dirty="0" err="1"/>
              <a:t>zhi</a:t>
            </a:r>
            <a:r>
              <a:rPr lang="en-US" altLang="zh-TW" dirty="0"/>
              <a:t> tang), which harmonizes Ying and Wei, and expels Wind strike. Sheng jiang is removed as to not effuse the blood from the middle burner outward. Dang </a:t>
            </a:r>
            <a:r>
              <a:rPr lang="en-US" altLang="zh-TW" dirty="0" err="1"/>
              <a:t>gui</a:t>
            </a:r>
            <a:r>
              <a:rPr lang="en-US" altLang="zh-TW" dirty="0"/>
              <a:t> is added to supplement Heart and Liver blood, and effuse warm blood to the periphery. </a:t>
            </a:r>
          </a:p>
          <a:p>
            <a:r>
              <a:rPr lang="en-US" altLang="zh-TW" dirty="0"/>
              <a:t>Xi </a:t>
            </a:r>
            <a:r>
              <a:rPr lang="en-US" altLang="zh-TW" dirty="0" err="1"/>
              <a:t>xin</a:t>
            </a:r>
            <a:r>
              <a:rPr lang="en-US" altLang="zh-TW" dirty="0"/>
              <a:t> and Mu tong are to Warm </a:t>
            </a:r>
            <a:r>
              <a:rPr lang="en-US" altLang="zh-TW" dirty="0" err="1"/>
              <a:t>shaoyin</a:t>
            </a:r>
            <a:r>
              <a:rPr lang="en-US" altLang="zh-TW" dirty="0"/>
              <a:t> cold manifesting in cold in the lung vessels, and Mu tong ability to “penetrate Wood”.  </a:t>
            </a:r>
          </a:p>
          <a:p>
            <a:r>
              <a:rPr lang="en-US" altLang="zh-TW" dirty="0"/>
              <a:t>Ni Hai Sha that Xi </a:t>
            </a:r>
            <a:r>
              <a:rPr lang="en-US" altLang="zh-TW" dirty="0" err="1"/>
              <a:t>xin</a:t>
            </a:r>
            <a:r>
              <a:rPr lang="en-US" altLang="zh-TW" dirty="0"/>
              <a:t> brings the Fire of the heart to the small intestine dispelling deep seated cold dampness in the lower burner </a:t>
            </a:r>
            <a:r>
              <a:rPr lang="zh-TW" altLang="en-US" dirty="0"/>
              <a:t>細辛具有升發下焦之陽的能力，能夠引心火下行入小腸，並且搜剔深層的寒濕動能</a:t>
            </a:r>
            <a:endParaRPr lang="en-US" altLang="zh-TW" dirty="0"/>
          </a:p>
          <a:p>
            <a:r>
              <a:rPr lang="en-US" altLang="zh-TW" dirty="0"/>
              <a:t>(</a:t>
            </a:r>
            <a:r>
              <a:rPr lang="en-US" altLang="zh-TW" dirty="0" err="1"/>
              <a:t>Zhì</a:t>
            </a:r>
            <a:r>
              <a:rPr lang="en-US" altLang="zh-TW" dirty="0"/>
              <a:t> Gān </a:t>
            </a:r>
            <a:r>
              <a:rPr lang="en-US" altLang="zh-TW" dirty="0" err="1"/>
              <a:t>Cǎo</a:t>
            </a:r>
            <a:r>
              <a:rPr lang="en-US" altLang="zh-TW" dirty="0"/>
              <a:t>) strengthens the Heart, specifically enhancing the force of the arterial pulse. Sháo </a:t>
            </a:r>
            <a:r>
              <a:rPr lang="en-US" altLang="zh-TW" dirty="0" err="1"/>
              <a:t>Yào</a:t>
            </a:r>
            <a:r>
              <a:rPr lang="en-US" altLang="zh-TW" dirty="0"/>
              <a:t>, on the other hand, strengthens the return of blood through the vessels, supports the yin aspect and helps blood flow back through the </a:t>
            </a:r>
            <a:r>
              <a:rPr lang="en-US" altLang="zh-TW" dirty="0" err="1"/>
              <a:t>veins.W</a:t>
            </a:r>
            <a:r>
              <a:rPr lang="en-US" altLang="zh-TW" dirty="0"/>
              <a:t> hen the two are used in equal amounts, it reflects the equal length of the arterial and venous pathways within the body, symbolizing the balance and reciprocal flow between arteries and veins, and emphasizing the importance of arterio-venous openness and circulation. </a:t>
            </a:r>
            <a:endParaRPr lang="zh-TW" altLang="en-US" dirty="0"/>
          </a:p>
        </p:txBody>
      </p:sp>
    </p:spTree>
    <p:extLst>
      <p:ext uri="{BB962C8B-B14F-4D97-AF65-F5344CB8AC3E}">
        <p14:creationId xmlns:p14="http://schemas.microsoft.com/office/powerpoint/2010/main" val="1090233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68401-23FC-DBF6-AAF1-3006281142A1}"/>
              </a:ext>
            </a:extLst>
          </p:cNvPr>
          <p:cNvSpPr>
            <a:spLocks noGrp="1"/>
          </p:cNvSpPr>
          <p:nvPr>
            <p:ph type="title"/>
          </p:nvPr>
        </p:nvSpPr>
        <p:spPr>
          <a:xfrm>
            <a:off x="657224" y="499533"/>
            <a:ext cx="10772775" cy="1658198"/>
          </a:xfrm>
        </p:spPr>
        <p:txBody>
          <a:bodyPr>
            <a:normAutofit/>
          </a:bodyPr>
          <a:lstStyle/>
          <a:p>
            <a:r>
              <a:rPr lang="zh-CN" altLang="en-US" dirty="0"/>
              <a:t>厥逆 </a:t>
            </a:r>
            <a:r>
              <a:rPr lang="en-US" altLang="zh-CN" dirty="0"/>
              <a:t>Jue Ni</a:t>
            </a:r>
            <a:endParaRPr lang="en-US" dirty="0"/>
          </a:p>
        </p:txBody>
      </p:sp>
      <p:pic>
        <p:nvPicPr>
          <p:cNvPr id="4" name="Picture 3">
            <a:extLst>
              <a:ext uri="{FF2B5EF4-FFF2-40B4-BE49-F238E27FC236}">
                <a16:creationId xmlns:a16="http://schemas.microsoft.com/office/drawing/2014/main" id="{EEB55220-A26E-9768-9493-AA8404B47AAD}"/>
              </a:ext>
            </a:extLst>
          </p:cNvPr>
          <p:cNvPicPr>
            <a:picLocks noChangeAspect="1"/>
          </p:cNvPicPr>
          <p:nvPr/>
        </p:nvPicPr>
        <p:blipFill>
          <a:blip r:embed="rId2"/>
          <a:stretch>
            <a:fillRect/>
          </a:stretch>
        </p:blipFill>
        <p:spPr>
          <a:xfrm>
            <a:off x="799051" y="2104216"/>
            <a:ext cx="3383936" cy="3383936"/>
          </a:xfrm>
          <a:prstGeom prst="rect">
            <a:avLst/>
          </a:prstGeom>
        </p:spPr>
      </p:pic>
      <p:sp>
        <p:nvSpPr>
          <p:cNvPr id="3" name="Content Placeholder 2">
            <a:extLst>
              <a:ext uri="{FF2B5EF4-FFF2-40B4-BE49-F238E27FC236}">
                <a16:creationId xmlns:a16="http://schemas.microsoft.com/office/drawing/2014/main" id="{8DB73615-4F22-6484-D01F-9013D4E5DB5A}"/>
              </a:ext>
            </a:extLst>
          </p:cNvPr>
          <p:cNvSpPr>
            <a:spLocks noGrp="1"/>
          </p:cNvSpPr>
          <p:nvPr>
            <p:ph idx="1"/>
          </p:nvPr>
        </p:nvSpPr>
        <p:spPr>
          <a:xfrm>
            <a:off x="4641336" y="2011680"/>
            <a:ext cx="6789044" cy="3766185"/>
          </a:xfrm>
        </p:spPr>
        <p:txBody>
          <a:bodyPr>
            <a:normAutofit lnSpcReduction="10000"/>
          </a:bodyPr>
          <a:lstStyle/>
          <a:p>
            <a:r>
              <a:rPr lang="en-US" dirty="0"/>
              <a:t>Ni Hai Sha stated “The hands and feet being cold reflects the temperature of the stomach qi. In a healthy person, the palms should be warm and the backs of the hands cool. The head should be cool, and the palms warm — this indicates that the stomach qi is rising properly. </a:t>
            </a:r>
            <a:r>
              <a:rPr lang="zh-TW" altLang="en-US" dirty="0"/>
              <a:t>手腳冰冷，代表的是胃氣的溫度。正常人手掌是熱的，手背是涼的。頭應該是涼的，手掌應該是熱的，表示胃氣上升正常</a:t>
            </a:r>
            <a:r>
              <a:rPr lang="en-US" altLang="zh-TW" dirty="0"/>
              <a:t>”</a:t>
            </a:r>
          </a:p>
          <a:p>
            <a:r>
              <a:rPr lang="en-US" dirty="0"/>
              <a:t>Jue Ni symbolizes the qi of Yin and Yang qi not mutually following and connecting </a:t>
            </a:r>
            <a:r>
              <a:rPr lang="zh-TW" altLang="en-US" dirty="0"/>
              <a:t>凡厥者，陰陽氣不相順接，便為厥。厥者，手足逆冷是也</a:t>
            </a:r>
            <a:endParaRPr lang="en-US" dirty="0"/>
          </a:p>
        </p:txBody>
      </p:sp>
    </p:spTree>
    <p:extLst>
      <p:ext uri="{BB962C8B-B14F-4D97-AF65-F5344CB8AC3E}">
        <p14:creationId xmlns:p14="http://schemas.microsoft.com/office/powerpoint/2010/main" val="3943107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D843D-B8CA-403A-71E1-832947E39700}"/>
              </a:ext>
            </a:extLst>
          </p:cNvPr>
          <p:cNvSpPr>
            <a:spLocks noGrp="1"/>
          </p:cNvSpPr>
          <p:nvPr>
            <p:ph type="title"/>
          </p:nvPr>
        </p:nvSpPr>
        <p:spPr>
          <a:xfrm>
            <a:off x="7197213" y="499533"/>
            <a:ext cx="4345858" cy="1658198"/>
          </a:xfrm>
        </p:spPr>
        <p:txBody>
          <a:bodyPr>
            <a:normAutofit/>
          </a:bodyPr>
          <a:lstStyle/>
          <a:p>
            <a:r>
              <a:rPr lang="en-US" altLang="zh-CN" sz="4800">
                <a:solidFill>
                  <a:srgbClr val="1A1D55"/>
                </a:solidFill>
              </a:rPr>
              <a:t>Wú Xióngzhì</a:t>
            </a:r>
            <a:r>
              <a:rPr lang="zh-CN" altLang="en-US" sz="4800">
                <a:solidFill>
                  <a:srgbClr val="1A1D55"/>
                </a:solidFill>
              </a:rPr>
              <a:t>吴雄志 </a:t>
            </a:r>
            <a:r>
              <a:rPr lang="en-US" sz="4800">
                <a:solidFill>
                  <a:srgbClr val="1A1D55"/>
                </a:solidFill>
              </a:rPr>
              <a:t>treatment </a:t>
            </a:r>
          </a:p>
        </p:txBody>
      </p:sp>
      <p:pic>
        <p:nvPicPr>
          <p:cNvPr id="4" name="Picture 3">
            <a:extLst>
              <a:ext uri="{FF2B5EF4-FFF2-40B4-BE49-F238E27FC236}">
                <a16:creationId xmlns:a16="http://schemas.microsoft.com/office/drawing/2014/main" id="{A1F25C29-02E1-8560-2001-54FE90863223}"/>
              </a:ext>
            </a:extLst>
          </p:cNvPr>
          <p:cNvPicPr>
            <a:picLocks noChangeAspect="1"/>
          </p:cNvPicPr>
          <p:nvPr/>
        </p:nvPicPr>
        <p:blipFill>
          <a:blip r:embed="rId2"/>
          <a:stretch>
            <a:fillRect/>
          </a:stretch>
        </p:blipFill>
        <p:spPr>
          <a:xfrm>
            <a:off x="643192" y="1742524"/>
            <a:ext cx="5451627" cy="4815294"/>
          </a:xfrm>
          <a:prstGeom prst="rect">
            <a:avLst/>
          </a:prstGeom>
        </p:spPr>
      </p:pic>
      <p:sp>
        <p:nvSpPr>
          <p:cNvPr id="3" name="Content Placeholder 2">
            <a:extLst>
              <a:ext uri="{FF2B5EF4-FFF2-40B4-BE49-F238E27FC236}">
                <a16:creationId xmlns:a16="http://schemas.microsoft.com/office/drawing/2014/main" id="{E0B02346-061B-A751-8B13-14BF09A67A4D}"/>
              </a:ext>
            </a:extLst>
          </p:cNvPr>
          <p:cNvSpPr>
            <a:spLocks noGrp="1"/>
          </p:cNvSpPr>
          <p:nvPr>
            <p:ph idx="1"/>
          </p:nvPr>
        </p:nvSpPr>
        <p:spPr>
          <a:xfrm>
            <a:off x="7197213" y="2011680"/>
            <a:ext cx="4345858" cy="3864732"/>
          </a:xfrm>
        </p:spPr>
        <p:txBody>
          <a:bodyPr>
            <a:normAutofit fontScale="62500" lnSpcReduction="20000"/>
          </a:bodyPr>
          <a:lstStyle/>
          <a:p>
            <a:r>
              <a:rPr lang="en-US" dirty="0"/>
              <a:t>For Lupus, Wu Xiong Zhi focuses on the </a:t>
            </a:r>
            <a:r>
              <a:rPr lang="en-US" dirty="0" err="1"/>
              <a:t>patho</a:t>
            </a:r>
            <a:r>
              <a:rPr lang="en-US" dirty="0"/>
              <a:t>-etiology of Yin and Yang Toxin </a:t>
            </a:r>
            <a:r>
              <a:rPr lang="zh-TW" altLang="en-US" dirty="0"/>
              <a:t> 陰陽毒 </a:t>
            </a:r>
            <a:r>
              <a:rPr lang="en-US" altLang="zh-TW" dirty="0"/>
              <a:t> Yīn </a:t>
            </a:r>
            <a:r>
              <a:rPr lang="en-US" altLang="zh-TW" dirty="0" err="1"/>
              <a:t>yáng</a:t>
            </a:r>
            <a:r>
              <a:rPr lang="en-US" altLang="zh-TW" dirty="0"/>
              <a:t> </a:t>
            </a:r>
            <a:r>
              <a:rPr lang="en-US" altLang="zh-TW" dirty="0" err="1"/>
              <a:t>dú</a:t>
            </a:r>
            <a:r>
              <a:rPr lang="en-US" altLang="zh-TW" dirty="0"/>
              <a:t>. This is for latent evils nested in the </a:t>
            </a:r>
            <a:r>
              <a:rPr lang="en-US" altLang="zh-TW" dirty="0" err="1"/>
              <a:t>jueyin</a:t>
            </a:r>
            <a:r>
              <a:rPr lang="en-US" altLang="zh-TW" dirty="0"/>
              <a:t>.  </a:t>
            </a:r>
          </a:p>
          <a:p>
            <a:r>
              <a:rPr lang="en-US" altLang="zh-TW" dirty="0"/>
              <a:t>WXZ looks at Lupus from the vantage point of Yang toxin</a:t>
            </a:r>
          </a:p>
          <a:p>
            <a:r>
              <a:rPr lang="en-US" altLang="zh-TW" dirty="0"/>
              <a:t>The Jin Gui Yao Lue states “As for the disease of Yang toxin, the face is red with macular spots like brocade patterns; there is throat pain, with spitting pus and blood. If treated within five days, it can be cured; after seven days, it cannot be cured. Sheng Ma Bie Jia Tang governs it “</a:t>
            </a:r>
            <a:r>
              <a:rPr lang="zh-CN" altLang="en-US" dirty="0"/>
              <a:t>陽毒之為病，面赤班班如錦文，咽喉痛，唾膿血。五日可治，七日不可治，升麻鱉甲湯主之。</a:t>
            </a:r>
            <a:r>
              <a:rPr lang="en-US" altLang="zh-CN" dirty="0"/>
              <a:t>"</a:t>
            </a:r>
            <a:r>
              <a:rPr lang="en-US" altLang="zh-TW" dirty="0"/>
              <a:t>."</a:t>
            </a:r>
          </a:p>
          <a:p>
            <a:r>
              <a:rPr lang="en-US" altLang="zh-TW" dirty="0"/>
              <a:t>Yang toxin presents with reddish mottling on the face like brocade patterns.” This refers to the facial erythema seen in lupus. Sore throat” is also a common manifestation during acute lupus flare-ups, indicating a shift into the </a:t>
            </a:r>
            <a:r>
              <a:rPr lang="en-US" altLang="zh-TW" dirty="0" err="1"/>
              <a:t>Shaoyang</a:t>
            </a:r>
            <a:r>
              <a:rPr lang="en-US" altLang="zh-TW" dirty="0"/>
              <a:t> layer.</a:t>
            </a:r>
          </a:p>
          <a:p>
            <a:endParaRPr lang="en-US" dirty="0"/>
          </a:p>
        </p:txBody>
      </p:sp>
    </p:spTree>
    <p:extLst>
      <p:ext uri="{BB962C8B-B14F-4D97-AF65-F5344CB8AC3E}">
        <p14:creationId xmlns:p14="http://schemas.microsoft.com/office/powerpoint/2010/main" val="3045014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4C5AB-476E-AA84-4F94-33401A850CFF}"/>
              </a:ext>
            </a:extLst>
          </p:cNvPr>
          <p:cNvSpPr>
            <a:spLocks noGrp="1"/>
          </p:cNvSpPr>
          <p:nvPr>
            <p:ph type="title"/>
          </p:nvPr>
        </p:nvSpPr>
        <p:spPr>
          <a:xfrm>
            <a:off x="4683125" y="499533"/>
            <a:ext cx="6562726" cy="1658198"/>
          </a:xfrm>
        </p:spPr>
        <p:txBody>
          <a:bodyPr>
            <a:normAutofit/>
          </a:bodyPr>
          <a:lstStyle/>
          <a:p>
            <a:r>
              <a:rPr lang="en-US">
                <a:solidFill>
                  <a:srgbClr val="454664"/>
                </a:solidFill>
              </a:rPr>
              <a:t>Antibody testing</a:t>
            </a:r>
          </a:p>
        </p:txBody>
      </p:sp>
      <p:pic>
        <p:nvPicPr>
          <p:cNvPr id="10" name="Picture 9">
            <a:extLst>
              <a:ext uri="{FF2B5EF4-FFF2-40B4-BE49-F238E27FC236}">
                <a16:creationId xmlns:a16="http://schemas.microsoft.com/office/drawing/2014/main" id="{FE2A8DBF-3C80-35A9-F3E1-FC7DA664BEB4}"/>
              </a:ext>
            </a:extLst>
          </p:cNvPr>
          <p:cNvPicPr>
            <a:picLocks noChangeAspect="1"/>
          </p:cNvPicPr>
          <p:nvPr/>
        </p:nvPicPr>
        <p:blipFill>
          <a:blip r:embed="rId2"/>
          <a:srcRect l="33427" r="35389" b="1"/>
          <a:stretch>
            <a:fillRect/>
          </a:stretch>
        </p:blipFill>
        <p:spPr>
          <a:xfrm>
            <a:off x="20" y="-6418"/>
            <a:ext cx="4077443" cy="6864418"/>
          </a:xfrm>
          <a:prstGeom prst="rect">
            <a:avLst/>
          </a:prstGeom>
        </p:spPr>
      </p:pic>
      <p:sp>
        <p:nvSpPr>
          <p:cNvPr id="3" name="Content Placeholder 2">
            <a:extLst>
              <a:ext uri="{FF2B5EF4-FFF2-40B4-BE49-F238E27FC236}">
                <a16:creationId xmlns:a16="http://schemas.microsoft.com/office/drawing/2014/main" id="{89C9D6CF-E185-CD95-5A0D-07F00441F39E}"/>
              </a:ext>
            </a:extLst>
          </p:cNvPr>
          <p:cNvSpPr>
            <a:spLocks noGrp="1"/>
          </p:cNvSpPr>
          <p:nvPr>
            <p:ph idx="1"/>
          </p:nvPr>
        </p:nvSpPr>
        <p:spPr>
          <a:xfrm>
            <a:off x="4702557" y="2011680"/>
            <a:ext cx="6428994" cy="3766185"/>
          </a:xfrm>
        </p:spPr>
        <p:txBody>
          <a:bodyPr>
            <a:normAutofit/>
          </a:bodyPr>
          <a:lstStyle/>
          <a:p>
            <a:r>
              <a:rPr lang="en-US" sz="1100" dirty="0"/>
              <a:t>Many of the antibodies are used to confirm a specific Lupus diagnosis</a:t>
            </a:r>
          </a:p>
          <a:p>
            <a:r>
              <a:rPr lang="en-US" sz="1100" dirty="0"/>
              <a:t>Anti-nuclear antibodies (ANA): 98% of people with systemic lupus have a positive ANA test, making it the most sensitive diagnostic test for confirming lupus diagnosis. Most sensitive (98% of SLE cases). Positive in many autoimmune diseases; not specific to SLE. A screening test. If negative, Lupus is unlikely</a:t>
            </a:r>
          </a:p>
          <a:p>
            <a:r>
              <a:rPr lang="en-US" sz="1100" dirty="0"/>
              <a:t>Anti-double-stranded deoxyribonucleic acid (Anti-dsDNA): This refers to antibodies against the genetic material of the cell.. Specific for SLE. Associated with lupus nephritis. High titers suggest active disease.</a:t>
            </a:r>
          </a:p>
          <a:p>
            <a:r>
              <a:rPr lang="en-US" sz="1100" dirty="0"/>
              <a:t>Anti-</a:t>
            </a:r>
            <a:r>
              <a:rPr lang="en-US" sz="1100" dirty="0" err="1"/>
              <a:t>Sm</a:t>
            </a:r>
            <a:r>
              <a:rPr lang="en-US" sz="1100" dirty="0"/>
              <a:t>: This may occur in people with lupus. Highly specific for SLE. Seen in 30% of SLE patients. Rare in other disease</a:t>
            </a:r>
          </a:p>
          <a:p>
            <a:r>
              <a:rPr lang="en-US" sz="1100" dirty="0"/>
              <a:t>Anti-U1 ribonucleoprotein (RNP): This antibody occurs in autoimmune diseases, including lupus. Found in SLE and Mixed Connective Tissue Disease (MCTD). Not specific to SLE alone. often coexists with other antibodies.</a:t>
            </a:r>
          </a:p>
          <a:p>
            <a:r>
              <a:rPr lang="en-US" sz="1100" dirty="0"/>
              <a:t>Anti-Ro/SSA and anti-La/SSB: If these antibodies are present, it can indicate that someone is having lupus complications. Present in SLE, but also in Sjögren's syndrome. Associated with photosensitivity, subacute cutaneous lupus, neonatal lupus, and congenital heart block.</a:t>
            </a:r>
          </a:p>
          <a:p>
            <a:r>
              <a:rPr lang="en-US" sz="1100" dirty="0"/>
              <a:t>Anti-histone antibody test: Detects the presence of anti-histone antibodies in the body, which mistakenly target histones, essential components of DNA. Seen in drug-induced lupus over idiopathic SLE. Especially high in hydralazine-, procainamide-and isoniazid-induced lupus. Also found in some idiopathic SLE cases.</a:t>
            </a:r>
          </a:p>
          <a:p>
            <a:endParaRPr lang="en-US" sz="1100" dirty="0"/>
          </a:p>
          <a:p>
            <a:endParaRPr lang="en-US" sz="1100" dirty="0"/>
          </a:p>
          <a:p>
            <a:endParaRPr lang="en-US" sz="1100" dirty="0"/>
          </a:p>
          <a:p>
            <a:endParaRPr lang="en-US" sz="1100" dirty="0"/>
          </a:p>
        </p:txBody>
      </p:sp>
    </p:spTree>
    <p:extLst>
      <p:ext uri="{BB962C8B-B14F-4D97-AF65-F5344CB8AC3E}">
        <p14:creationId xmlns:p14="http://schemas.microsoft.com/office/powerpoint/2010/main" val="37322541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726FD-FFDD-4C54-7CFA-3C52DF23AACE}"/>
              </a:ext>
            </a:extLst>
          </p:cNvPr>
          <p:cNvSpPr>
            <a:spLocks noGrp="1"/>
          </p:cNvSpPr>
          <p:nvPr>
            <p:ph type="title"/>
          </p:nvPr>
        </p:nvSpPr>
        <p:spPr/>
        <p:txBody>
          <a:bodyPr/>
          <a:lstStyle/>
          <a:p>
            <a:r>
              <a:rPr lang="en-US" dirty="0"/>
              <a:t>Lupus features according to WXZ</a:t>
            </a:r>
          </a:p>
        </p:txBody>
      </p:sp>
      <p:sp>
        <p:nvSpPr>
          <p:cNvPr id="3" name="Content Placeholder 2">
            <a:extLst>
              <a:ext uri="{FF2B5EF4-FFF2-40B4-BE49-F238E27FC236}">
                <a16:creationId xmlns:a16="http://schemas.microsoft.com/office/drawing/2014/main" id="{1BBA1B9E-4CE0-AB6A-5DCC-1CA6FE122188}"/>
              </a:ext>
            </a:extLst>
          </p:cNvPr>
          <p:cNvSpPr>
            <a:spLocks noGrp="1"/>
          </p:cNvSpPr>
          <p:nvPr>
            <p:ph idx="1"/>
          </p:nvPr>
        </p:nvSpPr>
        <p:spPr/>
        <p:txBody>
          <a:bodyPr>
            <a:normAutofit fontScale="92500" lnSpcReduction="20000"/>
          </a:bodyPr>
          <a:lstStyle/>
          <a:p>
            <a:r>
              <a:rPr lang="en-US" dirty="0"/>
              <a:t>What are the characteristics of lupus?</a:t>
            </a:r>
          </a:p>
          <a:p>
            <a:pPr marL="0" indent="0">
              <a:buNone/>
            </a:pPr>
            <a:r>
              <a:rPr lang="en-US" dirty="0"/>
              <a:t>1. “Lupus hair” (</a:t>
            </a:r>
            <a:r>
              <a:rPr lang="zh-CN" altLang="en-US" dirty="0"/>
              <a:t>狼疮发</a:t>
            </a:r>
            <a:r>
              <a:rPr lang="en-US" altLang="zh-CN" dirty="0"/>
              <a:t>): </a:t>
            </a:r>
            <a:r>
              <a:rPr lang="en-US" dirty="0"/>
              <a:t>Hair becomes dry, fine, yellowish, and brittle (easily breaks). This is characteristic of lupus.</a:t>
            </a:r>
          </a:p>
          <a:p>
            <a:r>
              <a:rPr lang="en-US" dirty="0"/>
              <a:t>2. More common in women of reproductive age: Because estrogen levels are higher in this group. Estrogen is an immune activator, which increases susceptibility to autoimmune disease. This aligns with </a:t>
            </a:r>
            <a:r>
              <a:rPr lang="en-US" dirty="0" err="1"/>
              <a:t>Shaoyang</a:t>
            </a:r>
            <a:r>
              <a:rPr lang="en-US" dirty="0"/>
              <a:t> Ministerial Fire (</a:t>
            </a:r>
            <a:r>
              <a:rPr lang="zh-CN" altLang="en-US" dirty="0"/>
              <a:t>少陽相火</a:t>
            </a:r>
            <a:r>
              <a:rPr lang="en-US" altLang="zh-CN" dirty="0"/>
              <a:t>).</a:t>
            </a:r>
          </a:p>
          <a:p>
            <a:r>
              <a:rPr lang="en-US" altLang="zh-CN" dirty="0"/>
              <a:t>3. “</a:t>
            </a:r>
            <a:r>
              <a:rPr lang="en-US" dirty="0"/>
              <a:t>Lupus rash” (</a:t>
            </a:r>
            <a:r>
              <a:rPr lang="zh-CN" altLang="en-US" dirty="0"/>
              <a:t>狼疮斑</a:t>
            </a:r>
            <a:r>
              <a:rPr lang="en-US" altLang="zh-CN" dirty="0"/>
              <a:t>): </a:t>
            </a:r>
            <a:r>
              <a:rPr lang="en-US" dirty="0"/>
              <a:t>Reddish facial erythema appearing on both cheeks in brocade-like patterns. Often mistaken for allergic rashes and treated dermatologically as such.</a:t>
            </a:r>
          </a:p>
          <a:p>
            <a:r>
              <a:rPr lang="en-US" dirty="0"/>
              <a:t>4.“Lupus eyes” (</a:t>
            </a:r>
            <a:r>
              <a:rPr lang="zh-CN" altLang="en-US" dirty="0"/>
              <a:t>狼疮眼</a:t>
            </a:r>
            <a:r>
              <a:rPr lang="en-US" altLang="zh-CN" dirty="0"/>
              <a:t>): </a:t>
            </a:r>
            <a:r>
              <a:rPr lang="en-US" dirty="0"/>
              <a:t>The inner canthus and lower eyelids appear red, like the eyes of a dove (jiu </a:t>
            </a:r>
            <a:r>
              <a:rPr lang="en-US" dirty="0" err="1"/>
              <a:t>yan</a:t>
            </a:r>
            <a:r>
              <a:rPr lang="en-US" dirty="0"/>
              <a:t> </a:t>
            </a:r>
            <a:r>
              <a:rPr lang="zh-CN" altLang="en-US" dirty="0"/>
              <a:t>鳩眼</a:t>
            </a:r>
            <a:r>
              <a:rPr lang="en-US" altLang="zh-CN" dirty="0"/>
              <a:t>). </a:t>
            </a:r>
            <a:r>
              <a:rPr lang="en-US" dirty="0"/>
              <a:t>This is a hallmark sign of latent pathogens (</a:t>
            </a:r>
            <a:r>
              <a:rPr lang="zh-CN" altLang="en-US" dirty="0"/>
              <a:t>伏邪</a:t>
            </a:r>
            <a:r>
              <a:rPr lang="en-US" altLang="zh-CN" dirty="0"/>
              <a:t>).</a:t>
            </a:r>
          </a:p>
          <a:p>
            <a:pPr marL="0" indent="0">
              <a:buNone/>
            </a:pPr>
            <a:r>
              <a:rPr lang="en-US" dirty="0"/>
              <a:t>When you observe lupus hair, lupus rash, and lupus eyes, you must immediately assess whether the patient has lupus. These are core characteristics of the disease.</a:t>
            </a:r>
          </a:p>
        </p:txBody>
      </p:sp>
    </p:spTree>
    <p:extLst>
      <p:ext uri="{BB962C8B-B14F-4D97-AF65-F5344CB8AC3E}">
        <p14:creationId xmlns:p14="http://schemas.microsoft.com/office/powerpoint/2010/main" val="3144004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815DE-3484-51AB-B3D3-F4CCDB0469DA}"/>
              </a:ext>
            </a:extLst>
          </p:cNvPr>
          <p:cNvSpPr>
            <a:spLocks noGrp="1"/>
          </p:cNvSpPr>
          <p:nvPr>
            <p:ph type="title"/>
          </p:nvPr>
        </p:nvSpPr>
        <p:spPr/>
        <p:txBody>
          <a:bodyPr/>
          <a:lstStyle/>
          <a:p>
            <a:r>
              <a:rPr lang="en-US" dirty="0"/>
              <a:t>Sheng ma </a:t>
            </a:r>
            <a:r>
              <a:rPr lang="en-US" dirty="0" err="1"/>
              <a:t>bie</a:t>
            </a:r>
            <a:r>
              <a:rPr lang="en-US" dirty="0"/>
              <a:t> jia tang </a:t>
            </a:r>
            <a:r>
              <a:rPr lang="zh-CN" altLang="en-US" dirty="0"/>
              <a:t>升麻鳖甲汤</a:t>
            </a:r>
            <a:endParaRPr lang="en-US" dirty="0"/>
          </a:p>
        </p:txBody>
      </p:sp>
      <p:sp>
        <p:nvSpPr>
          <p:cNvPr id="3" name="Content Placeholder 2">
            <a:extLst>
              <a:ext uri="{FF2B5EF4-FFF2-40B4-BE49-F238E27FC236}">
                <a16:creationId xmlns:a16="http://schemas.microsoft.com/office/drawing/2014/main" id="{025E1EAF-CC0E-1F05-7967-B22C2650AD8F}"/>
              </a:ext>
            </a:extLst>
          </p:cNvPr>
          <p:cNvSpPr>
            <a:spLocks noGrp="1"/>
          </p:cNvSpPr>
          <p:nvPr>
            <p:ph idx="1"/>
          </p:nvPr>
        </p:nvSpPr>
        <p:spPr/>
        <p:txBody>
          <a:bodyPr>
            <a:normAutofit fontScale="70000" lnSpcReduction="20000"/>
          </a:bodyPr>
          <a:lstStyle/>
          <a:p>
            <a:r>
              <a:rPr lang="en-US" dirty="0"/>
              <a:t>This is a classical formula for treating </a:t>
            </a:r>
            <a:r>
              <a:rPr lang="en-US" dirty="0" err="1"/>
              <a:t>Jueyin</a:t>
            </a:r>
            <a:r>
              <a:rPr lang="en-US" dirty="0"/>
              <a:t>-level disorders.</a:t>
            </a:r>
          </a:p>
          <a:p>
            <a:r>
              <a:rPr lang="en-US" dirty="0"/>
              <a:t>Sheng Ma: lifts and expels latent pathogens to the surface. Dang Gui: moves the blood</a:t>
            </a:r>
          </a:p>
          <a:p>
            <a:r>
              <a:rPr lang="en-US" dirty="0"/>
              <a:t>Bie Jia (soft-shelled turtle shell): nourishes yin. Gan Cao: has a corticosteroid-like action</a:t>
            </a:r>
          </a:p>
          <a:p>
            <a:r>
              <a:rPr lang="en-US" dirty="0"/>
              <a:t>Realgar (Xiong Huang): induces lymphocyte apoptosis — similar to Western immunosuppressive cytotoxic agents like azathioprine and cyclophosphamide (I often replace Xiong </a:t>
            </a:r>
            <a:r>
              <a:rPr lang="en-US" dirty="0" err="1"/>
              <a:t>huang</a:t>
            </a:r>
            <a:r>
              <a:rPr lang="en-US" dirty="0"/>
              <a:t> with Liu </a:t>
            </a:r>
            <a:r>
              <a:rPr lang="en-US" dirty="0" err="1"/>
              <a:t>huang</a:t>
            </a:r>
            <a:r>
              <a:rPr lang="en-US" dirty="0"/>
              <a:t>, less toxic, albeit, it is hotter and not appropriate for yang lesions. However, Ni Hai Sha states that Liu </a:t>
            </a:r>
            <a:r>
              <a:rPr lang="en-US" dirty="0" err="1"/>
              <a:t>huang</a:t>
            </a:r>
            <a:r>
              <a:rPr lang="en-US" dirty="0"/>
              <a:t> directly enters the San jiao and lights up </a:t>
            </a:r>
            <a:r>
              <a:rPr lang="en-US" dirty="0" err="1"/>
              <a:t>Mingmen</a:t>
            </a:r>
            <a:r>
              <a:rPr lang="en-US" dirty="0"/>
              <a:t>)</a:t>
            </a:r>
          </a:p>
          <a:p>
            <a:r>
              <a:rPr lang="en-US" dirty="0"/>
              <a:t>Sichuan Pepper (Shu Jiao): reduces the toxicity of realgar, such as preventing headaches</a:t>
            </a:r>
          </a:p>
          <a:p>
            <a:r>
              <a:rPr lang="en-US" dirty="0"/>
              <a:t>When lupus is not actively flaring, Sheng Ma Bie Jia Tang is appropriate. During a flare, when skin redness emerges, additions such as Sheng Di Huang, Mu Dan Pi, and Shou Wu are recommended. The formula must be adjusted for hot or cold constitution: Shu Jiao aligns with the principle “Winter damage by cold, spring manifests as warmth”; warming herbs such as Rou Gui and Fu Zi can be added to enhance warming action.</a:t>
            </a:r>
          </a:p>
          <a:p>
            <a:pPr marL="0" indent="0">
              <a:buNone/>
            </a:pPr>
            <a:r>
              <a:rPr lang="en-US" dirty="0"/>
              <a:t>Once the pathogen expresses through the skin, cooling blood and invigorating blood herbs like Sheng Di, Mu Dan Pi, and Huang Qin should be added, because the latent pathogen has emerged from the blood level into the qi level, becoming a warm disease (</a:t>
            </a:r>
            <a:r>
              <a:rPr lang="zh-CN" altLang="en-US" dirty="0"/>
              <a:t>温病</a:t>
            </a:r>
            <a:r>
              <a:rPr lang="en-US" altLang="zh-CN" dirty="0"/>
              <a:t>). Wu Xiong Zhi for example has various SMBJT formula variants. </a:t>
            </a:r>
            <a:endParaRPr lang="en-US" dirty="0"/>
          </a:p>
        </p:txBody>
      </p:sp>
    </p:spTree>
    <p:extLst>
      <p:ext uri="{BB962C8B-B14F-4D97-AF65-F5344CB8AC3E}">
        <p14:creationId xmlns:p14="http://schemas.microsoft.com/office/powerpoint/2010/main" val="595910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49CAE-CA2F-713E-4ABF-3E2A3A995029}"/>
              </a:ext>
            </a:extLst>
          </p:cNvPr>
          <p:cNvSpPr>
            <a:spLocks noGrp="1"/>
          </p:cNvSpPr>
          <p:nvPr>
            <p:ph type="title"/>
          </p:nvPr>
        </p:nvSpPr>
        <p:spPr/>
        <p:txBody>
          <a:bodyPr/>
          <a:lstStyle/>
          <a:p>
            <a:r>
              <a:rPr lang="en-US" dirty="0"/>
              <a:t>WXZ clinical strategy</a:t>
            </a:r>
          </a:p>
        </p:txBody>
      </p:sp>
      <p:sp>
        <p:nvSpPr>
          <p:cNvPr id="3" name="Content Placeholder 2">
            <a:extLst>
              <a:ext uri="{FF2B5EF4-FFF2-40B4-BE49-F238E27FC236}">
                <a16:creationId xmlns:a16="http://schemas.microsoft.com/office/drawing/2014/main" id="{8732EFE8-D988-182E-FFC7-C235F4CB246F}"/>
              </a:ext>
            </a:extLst>
          </p:cNvPr>
          <p:cNvSpPr>
            <a:spLocks noGrp="1"/>
          </p:cNvSpPr>
          <p:nvPr>
            <p:ph idx="1"/>
          </p:nvPr>
        </p:nvSpPr>
        <p:spPr/>
        <p:txBody>
          <a:bodyPr>
            <a:normAutofit fontScale="92500" lnSpcReduction="20000"/>
          </a:bodyPr>
          <a:lstStyle/>
          <a:p>
            <a:pPr marL="0" indent="0">
              <a:buNone/>
            </a:pPr>
            <a:r>
              <a:rPr lang="en-US" dirty="0"/>
              <a:t>WXS states Treating lupus from the perspective of latent-warm pathogen disease (</a:t>
            </a:r>
            <a:r>
              <a:rPr lang="zh-CN" altLang="en-US" dirty="0"/>
              <a:t>伏邪温病</a:t>
            </a:r>
            <a:r>
              <a:rPr lang="en-US" altLang="zh-CN" dirty="0"/>
              <a:t>) </a:t>
            </a:r>
            <a:r>
              <a:rPr lang="en-US" dirty="0"/>
              <a:t>often yields significantly better outcomes than using only traditional “immune-suppressing” herbal strategies such as those that clear heat, cool blood, and remove rashes.</a:t>
            </a:r>
          </a:p>
          <a:p>
            <a:pPr marL="0" indent="0">
              <a:buNone/>
            </a:pPr>
            <a:r>
              <a:rPr lang="en-US" dirty="0"/>
              <a:t>High doses of Sheng Ma may initially worsen symptoms, as the pathogen is pushed to the exterior. This may happen repeatedly until the body no longer reacts. At that point, the disease is considered resolved.</a:t>
            </a:r>
          </a:p>
          <a:p>
            <a:pPr marL="0" indent="0">
              <a:buNone/>
            </a:pPr>
            <a:r>
              <a:rPr lang="en-US" dirty="0"/>
              <a:t>Simultaneously, one must apply the “balancing method” (</a:t>
            </a:r>
            <a:r>
              <a:rPr lang="zh-CN" altLang="en-US" dirty="0"/>
              <a:t>调平法</a:t>
            </a:r>
            <a:r>
              <a:rPr lang="en-US" altLang="zh-CN" dirty="0"/>
              <a:t>):</a:t>
            </a:r>
          </a:p>
          <a:p>
            <a:r>
              <a:rPr lang="en-US" dirty="0"/>
              <a:t>Push pathogens outward (</a:t>
            </a:r>
            <a:r>
              <a:rPr lang="zh-CN" altLang="en-US" dirty="0"/>
              <a:t>托邪外出</a:t>
            </a:r>
            <a:r>
              <a:rPr lang="en-US" altLang="zh-CN" dirty="0"/>
              <a:t>)</a:t>
            </a:r>
          </a:p>
          <a:p>
            <a:r>
              <a:rPr lang="en-US" dirty="0"/>
              <a:t>Clear external pathogens (</a:t>
            </a:r>
            <a:r>
              <a:rPr lang="zh-CN" altLang="en-US" dirty="0"/>
              <a:t>清解外邪</a:t>
            </a:r>
            <a:r>
              <a:rPr lang="en-US" altLang="zh-CN" dirty="0"/>
              <a:t>)</a:t>
            </a:r>
          </a:p>
          <a:p>
            <a:r>
              <a:rPr lang="en-US" dirty="0"/>
              <a:t>If the expelling force is too strong and clearing force too weak, acute flares may become unbearable. Conversely, if clearing is too strong and expelling is insufficient, pathogens will become latent again.</a:t>
            </a:r>
          </a:p>
        </p:txBody>
      </p:sp>
    </p:spTree>
    <p:extLst>
      <p:ext uri="{BB962C8B-B14F-4D97-AF65-F5344CB8AC3E}">
        <p14:creationId xmlns:p14="http://schemas.microsoft.com/office/powerpoint/2010/main" val="3255875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20D22-990C-B816-9B42-7517E8293C40}"/>
              </a:ext>
            </a:extLst>
          </p:cNvPr>
          <p:cNvSpPr>
            <a:spLocks noGrp="1"/>
          </p:cNvSpPr>
          <p:nvPr>
            <p:ph type="title"/>
          </p:nvPr>
        </p:nvSpPr>
        <p:spPr/>
        <p:txBody>
          <a:bodyPr/>
          <a:lstStyle/>
          <a:p>
            <a:r>
              <a:rPr lang="en-US" dirty="0"/>
              <a:t>Four therapeutic principles</a:t>
            </a:r>
            <a:br>
              <a:rPr lang="en-US" dirty="0"/>
            </a:br>
            <a:r>
              <a:rPr lang="zh-CN" altLang="en-US" dirty="0"/>
              <a:t>伏邪温病的四个治法</a:t>
            </a:r>
            <a:endParaRPr lang="en-US" dirty="0"/>
          </a:p>
        </p:txBody>
      </p:sp>
      <p:sp>
        <p:nvSpPr>
          <p:cNvPr id="3" name="Content Placeholder 2">
            <a:extLst>
              <a:ext uri="{FF2B5EF4-FFF2-40B4-BE49-F238E27FC236}">
                <a16:creationId xmlns:a16="http://schemas.microsoft.com/office/drawing/2014/main" id="{044E76A9-80F5-037B-D010-79DE8A09D9A5}"/>
              </a:ext>
            </a:extLst>
          </p:cNvPr>
          <p:cNvSpPr>
            <a:spLocks noGrp="1"/>
          </p:cNvSpPr>
          <p:nvPr>
            <p:ph idx="1"/>
          </p:nvPr>
        </p:nvSpPr>
        <p:spPr/>
        <p:txBody>
          <a:bodyPr>
            <a:normAutofit fontScale="77500" lnSpcReduction="20000"/>
          </a:bodyPr>
          <a:lstStyle/>
          <a:p>
            <a:endParaRPr lang="en-US" dirty="0"/>
          </a:p>
          <a:p>
            <a:r>
              <a:rPr lang="en-US" dirty="0"/>
              <a:t>The Four Therapeutic Principles for Latent-Warm Pathogen Disorders (</a:t>
            </a:r>
            <a:r>
              <a:rPr lang="zh-CN" altLang="en-US" dirty="0"/>
              <a:t>伏邪温病</a:t>
            </a:r>
            <a:r>
              <a:rPr lang="en-US" altLang="zh-CN" dirty="0"/>
              <a:t>):</a:t>
            </a:r>
          </a:p>
          <a:p>
            <a:r>
              <a:rPr lang="en-US" altLang="zh-CN" dirty="0"/>
              <a:t>	1.	</a:t>
            </a:r>
            <a:r>
              <a:rPr lang="en-US" dirty="0"/>
              <a:t>Warming (</a:t>
            </a:r>
            <a:r>
              <a:rPr lang="zh-CN" altLang="en-US" dirty="0"/>
              <a:t>温</a:t>
            </a:r>
            <a:r>
              <a:rPr lang="en-US" altLang="zh-CN" dirty="0"/>
              <a:t>) — </a:t>
            </a:r>
            <a:r>
              <a:rPr lang="en-US" dirty="0"/>
              <a:t>for cold damage in winter</a:t>
            </a:r>
          </a:p>
          <a:p>
            <a:r>
              <a:rPr lang="en-US" dirty="0"/>
              <a:t>	2.	Supplementing (</a:t>
            </a:r>
            <a:r>
              <a:rPr lang="zh-CN" altLang="en-US" dirty="0"/>
              <a:t>补</a:t>
            </a:r>
            <a:r>
              <a:rPr lang="en-US" altLang="zh-CN" dirty="0"/>
              <a:t>) — </a:t>
            </a:r>
            <a:r>
              <a:rPr lang="en-US" dirty="0"/>
              <a:t>to treat vacuity</a:t>
            </a:r>
          </a:p>
          <a:p>
            <a:r>
              <a:rPr lang="en-US" dirty="0"/>
              <a:t>	3.	Expelling (</a:t>
            </a:r>
            <a:r>
              <a:rPr lang="zh-CN" altLang="en-US" dirty="0"/>
              <a:t>托</a:t>
            </a:r>
            <a:r>
              <a:rPr lang="en-US" altLang="zh-CN" dirty="0"/>
              <a:t>) — </a:t>
            </a:r>
            <a:r>
              <a:rPr lang="en-US" dirty="0"/>
              <a:t>to push out the pathogen</a:t>
            </a:r>
          </a:p>
          <a:p>
            <a:r>
              <a:rPr lang="en-US" dirty="0"/>
              <a:t>	4.	Clearing (</a:t>
            </a:r>
            <a:r>
              <a:rPr lang="zh-CN" altLang="en-US" dirty="0"/>
              <a:t>清</a:t>
            </a:r>
            <a:r>
              <a:rPr lang="en-US" altLang="zh-CN" dirty="0"/>
              <a:t>) — </a:t>
            </a:r>
            <a:r>
              <a:rPr lang="en-US" dirty="0"/>
              <a:t>to eliminate the pathogen once expressed</a:t>
            </a:r>
          </a:p>
          <a:p>
            <a:r>
              <a:rPr lang="en-US" dirty="0"/>
              <a:t>These four methods must be harmonized in dosage and herb selection based on the individual case.</a:t>
            </a:r>
          </a:p>
          <a:p>
            <a:r>
              <a:rPr lang="en-US" dirty="0"/>
              <a:t>Yin Toxin Variant (</a:t>
            </a:r>
            <a:r>
              <a:rPr lang="zh-CN" altLang="en-US" dirty="0"/>
              <a:t>陰毒</a:t>
            </a:r>
            <a:r>
              <a:rPr lang="en-US" altLang="zh-CN" dirty="0"/>
              <a:t>) “</a:t>
            </a:r>
            <a:r>
              <a:rPr lang="en-US" dirty="0"/>
              <a:t>Yin toxin manifests as bluish-green face and limbs, body pain as if beaten, sore throat. Sheng Ma Bie Jia Tang without Realgar and Shu Jiao governs.”</a:t>
            </a:r>
          </a:p>
          <a:p>
            <a:r>
              <a:rPr lang="en-US" dirty="0"/>
              <a:t>The symptoms “bluish face,” “body pain like being beaten,” and “sore throat” are often seen in multiple myeloma, which affects the entire skeletal system, causing systemic pain. This type can also be treated with a modified Sheng Ma Bie Jia Tang.</a:t>
            </a:r>
          </a:p>
          <a:p>
            <a:endParaRPr lang="en-US" dirty="0"/>
          </a:p>
        </p:txBody>
      </p:sp>
    </p:spTree>
    <p:extLst>
      <p:ext uri="{BB962C8B-B14F-4D97-AF65-F5344CB8AC3E}">
        <p14:creationId xmlns:p14="http://schemas.microsoft.com/office/powerpoint/2010/main" val="3946672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C3FE1E-0A7F-41BE-A568-1BF85E2E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840" y="0"/>
            <a:ext cx="5471160" cy="685800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2C5831-C3FD-4C30-1443-1866218BADFD}"/>
              </a:ext>
            </a:extLst>
          </p:cNvPr>
          <p:cNvSpPr>
            <a:spLocks noGrp="1"/>
          </p:cNvSpPr>
          <p:nvPr>
            <p:ph type="title"/>
          </p:nvPr>
        </p:nvSpPr>
        <p:spPr>
          <a:xfrm>
            <a:off x="7197213" y="499533"/>
            <a:ext cx="4345858" cy="1658198"/>
          </a:xfrm>
        </p:spPr>
        <p:txBody>
          <a:bodyPr>
            <a:normAutofit/>
          </a:bodyPr>
          <a:lstStyle/>
          <a:p>
            <a:r>
              <a:rPr lang="en-US" sz="4100">
                <a:solidFill>
                  <a:srgbClr val="615547"/>
                </a:solidFill>
              </a:rPr>
              <a:t>Li Ke on Autoimmune disease</a:t>
            </a:r>
          </a:p>
        </p:txBody>
      </p:sp>
      <p:pic>
        <p:nvPicPr>
          <p:cNvPr id="4" name="Picture 3" descr="An old person sitting in a chair holding a cigarette&#10;&#10;AI-generated content may be incorrect.">
            <a:extLst>
              <a:ext uri="{FF2B5EF4-FFF2-40B4-BE49-F238E27FC236}">
                <a16:creationId xmlns:a16="http://schemas.microsoft.com/office/drawing/2014/main" id="{9DEC5ABC-7823-6640-AEB5-7B388EEBB1F9}"/>
              </a:ext>
            </a:extLst>
          </p:cNvPr>
          <p:cNvPicPr>
            <a:picLocks noChangeAspect="1"/>
          </p:cNvPicPr>
          <p:nvPr/>
        </p:nvPicPr>
        <p:blipFill>
          <a:blip r:embed="rId2"/>
          <a:stretch>
            <a:fillRect/>
          </a:stretch>
        </p:blipFill>
        <p:spPr>
          <a:xfrm>
            <a:off x="643192" y="1333652"/>
            <a:ext cx="5451627" cy="3870655"/>
          </a:xfrm>
          <a:prstGeom prst="rect">
            <a:avLst/>
          </a:prstGeom>
        </p:spPr>
      </p:pic>
      <p:sp>
        <p:nvSpPr>
          <p:cNvPr id="3" name="Content Placeholder 2">
            <a:extLst>
              <a:ext uri="{FF2B5EF4-FFF2-40B4-BE49-F238E27FC236}">
                <a16:creationId xmlns:a16="http://schemas.microsoft.com/office/drawing/2014/main" id="{F84C2D83-9BEF-3D26-E3A5-625CB3F6E886}"/>
              </a:ext>
            </a:extLst>
          </p:cNvPr>
          <p:cNvSpPr>
            <a:spLocks noGrp="1"/>
          </p:cNvSpPr>
          <p:nvPr>
            <p:ph idx="1"/>
          </p:nvPr>
        </p:nvSpPr>
        <p:spPr>
          <a:xfrm>
            <a:off x="7197213" y="2011680"/>
            <a:ext cx="4345858" cy="3864732"/>
          </a:xfrm>
        </p:spPr>
        <p:txBody>
          <a:bodyPr>
            <a:normAutofit fontScale="92500" lnSpcReduction="20000"/>
          </a:bodyPr>
          <a:lstStyle/>
          <a:p>
            <a:r>
              <a:rPr lang="en-US" sz="1500" dirty="0"/>
              <a:t>Dr. Li Ke, born in 1933 in Shanxi Province, was a renowned veteran Chinese physician with over 50 years of clinical experience. Whenever encountering acute, dangerous, or critical conditions, he used potent and toxic Chinese medicinals for treatment and achieved effects akin to returning the dead to life. For stubborn and difficult diseases, their use often led to rapid turnaround, reviving long-standing severe illnesses. Among these, the most frequently used was Fuzi (</a:t>
            </a:r>
            <a:r>
              <a:rPr lang="zh-CN" altLang="en-US" sz="1500" dirty="0"/>
              <a:t>附子</a:t>
            </a:r>
            <a:r>
              <a:rPr lang="en-US" altLang="zh-CN" sz="1500" dirty="0"/>
              <a:t>), </a:t>
            </a:r>
            <a:r>
              <a:rPr lang="en-US" sz="1500" dirty="0"/>
              <a:t>followed by </a:t>
            </a:r>
            <a:r>
              <a:rPr lang="en-US" sz="1500" dirty="0" err="1"/>
              <a:t>Chuanwu</a:t>
            </a:r>
            <a:r>
              <a:rPr lang="en-US" sz="1500" dirty="0"/>
              <a:t> (</a:t>
            </a:r>
            <a:r>
              <a:rPr lang="zh-CN" altLang="en-US" sz="1500" dirty="0"/>
              <a:t>川烏</a:t>
            </a:r>
            <a:r>
              <a:rPr lang="en-US" altLang="zh-CN" sz="1500" dirty="0"/>
              <a:t>). </a:t>
            </a:r>
            <a:r>
              <a:rPr lang="en-US" sz="1500" dirty="0"/>
              <a:t>He treated over ten thousand patients with such medicines, without a single case of toxicity.</a:t>
            </a:r>
          </a:p>
          <a:p>
            <a:r>
              <a:rPr lang="en-US" sz="1500" dirty="0"/>
              <a:t>Li Ke emphasizes that the origin of immunological diseases is the Essential qi is already vacuous </a:t>
            </a:r>
            <a:r>
              <a:rPr lang="zh-CN" altLang="en-US" sz="1500" dirty="0"/>
              <a:t>本氣先虛</a:t>
            </a:r>
            <a:r>
              <a:rPr lang="en-US" altLang="zh-CN" sz="1500" dirty="0"/>
              <a:t>. This allows Xie qi to continuously penetrate deeply. Li Ke states “In those with original (constitutional) qi deficiency, when the pathogen first attacks the exterior, the Zheng qi lacks the strength to expel it outward. As a result, the pathogen penetrates into the channels and lodges in the viscera, hiding within the blood and qi, ultimately developing into a condition where “a wind-cold that fails to resolve turns into consumption </a:t>
            </a:r>
            <a:r>
              <a:rPr lang="zh-CN" altLang="en-US" sz="1500" dirty="0"/>
              <a:t>癆</a:t>
            </a:r>
            <a:r>
              <a:rPr lang="en-US" altLang="zh-CN" sz="1500" dirty="0"/>
              <a:t>(tuberculosis-like wasting).”</a:t>
            </a:r>
            <a:r>
              <a:rPr lang="zh-CN" altLang="en-US" sz="1500" dirty="0"/>
              <a:t>本氣虛者，邪初在表，正虛無力驅邪外出而入於經絡，內舍臟腑，伏於血氣，形成「傷風不醒變成」。</a:t>
            </a:r>
            <a:endParaRPr lang="en-US" sz="1500" dirty="0"/>
          </a:p>
        </p:txBody>
      </p:sp>
    </p:spTree>
    <p:extLst>
      <p:ext uri="{BB962C8B-B14F-4D97-AF65-F5344CB8AC3E}">
        <p14:creationId xmlns:p14="http://schemas.microsoft.com/office/powerpoint/2010/main" val="23837320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339F8-23CC-26C4-93AC-A720C625C6A1}"/>
              </a:ext>
            </a:extLst>
          </p:cNvPr>
          <p:cNvSpPr>
            <a:spLocks noGrp="1"/>
          </p:cNvSpPr>
          <p:nvPr>
            <p:ph type="title"/>
          </p:nvPr>
        </p:nvSpPr>
        <p:spPr/>
        <p:txBody>
          <a:bodyPr/>
          <a:lstStyle/>
          <a:p>
            <a:r>
              <a:rPr lang="en-US" dirty="0"/>
              <a:t>Li Ke’s Four treatment principles</a:t>
            </a:r>
          </a:p>
        </p:txBody>
      </p:sp>
      <p:sp>
        <p:nvSpPr>
          <p:cNvPr id="3" name="Content Placeholder 2">
            <a:extLst>
              <a:ext uri="{FF2B5EF4-FFF2-40B4-BE49-F238E27FC236}">
                <a16:creationId xmlns:a16="http://schemas.microsoft.com/office/drawing/2014/main" id="{CB6C91BC-BEAD-3733-2ECA-22E255A245A1}"/>
              </a:ext>
            </a:extLst>
          </p:cNvPr>
          <p:cNvSpPr>
            <a:spLocks noGrp="1"/>
          </p:cNvSpPr>
          <p:nvPr>
            <p:ph idx="1"/>
          </p:nvPr>
        </p:nvSpPr>
        <p:spPr/>
        <p:txBody>
          <a:bodyPr>
            <a:normAutofit fontScale="92500"/>
          </a:bodyPr>
          <a:lstStyle/>
          <a:p>
            <a:r>
              <a:rPr lang="en-US" dirty="0"/>
              <a:t>Li Ke has 4 treatment principles </a:t>
            </a:r>
            <a:r>
              <a:rPr lang="zh-CN" altLang="en-US" dirty="0"/>
              <a:t>理法</a:t>
            </a:r>
            <a:endParaRPr lang="en-US" dirty="0"/>
          </a:p>
          <a:p>
            <a:r>
              <a:rPr lang="en-US" dirty="0"/>
              <a:t>1. Support Upright Qi to Expel Pathogens; Assist Yang to Outthrust the evil out </a:t>
            </a:r>
            <a:r>
              <a:rPr lang="zh-CN" altLang="en-US" dirty="0"/>
              <a:t>、扶正達邪，助陽透邪</a:t>
            </a:r>
            <a:r>
              <a:rPr lang="en-US" altLang="zh-CN" dirty="0"/>
              <a:t>. </a:t>
            </a:r>
            <a:r>
              <a:rPr lang="en-US" dirty="0"/>
              <a:t>Support the upright to reach the </a:t>
            </a:r>
            <a:r>
              <a:rPr lang="en-US" dirty="0" err="1"/>
              <a:t>evil""Assist</a:t>
            </a:r>
            <a:r>
              <a:rPr lang="en-US" dirty="0"/>
              <a:t> y ang to push the evil </a:t>
            </a:r>
            <a:r>
              <a:rPr lang="en-US" dirty="0" err="1"/>
              <a:t>out""Only</a:t>
            </a:r>
            <a:r>
              <a:rPr lang="en-US" dirty="0"/>
              <a:t> support upright qi, let the evil exit on its own“ </a:t>
            </a:r>
            <a:r>
              <a:rPr lang="zh-CN" altLang="en-US" dirty="0"/>
              <a:t>扶正達邪助陽透邪但扶正其，聽邪自去</a:t>
            </a:r>
            <a:endParaRPr lang="en-US" dirty="0"/>
          </a:p>
          <a:p>
            <a:pPr marL="0" indent="0">
              <a:buNone/>
            </a:pPr>
            <a:r>
              <a:rPr lang="en-US" dirty="0"/>
              <a:t>Representative Formulas</a:t>
            </a:r>
          </a:p>
          <a:p>
            <a:pPr marL="0" indent="0">
              <a:buNone/>
            </a:pPr>
            <a:r>
              <a:rPr lang="en-US" dirty="0"/>
              <a:t>:</a:t>
            </a:r>
            <a:r>
              <a:rPr lang="zh-CN" altLang="en-US" dirty="0"/>
              <a:t>人參敗毒散 </a:t>
            </a:r>
            <a:r>
              <a:rPr lang="en-US" altLang="zh-CN" dirty="0"/>
              <a:t>(</a:t>
            </a:r>
            <a:r>
              <a:rPr lang="en-US" dirty="0" err="1"/>
              <a:t>Rénshēn</a:t>
            </a:r>
            <a:r>
              <a:rPr lang="en-US" dirty="0"/>
              <a:t> </a:t>
            </a:r>
            <a:r>
              <a:rPr lang="en-US" dirty="0" err="1"/>
              <a:t>Bàidú</a:t>
            </a:r>
            <a:r>
              <a:rPr lang="en-US" dirty="0"/>
              <a:t> </a:t>
            </a:r>
            <a:r>
              <a:rPr lang="en-US" dirty="0" err="1"/>
              <a:t>Sǎn</a:t>
            </a:r>
            <a:r>
              <a:rPr lang="en-US" dirty="0"/>
              <a:t>), </a:t>
            </a:r>
            <a:r>
              <a:rPr lang="zh-CN" altLang="en-US" dirty="0"/>
              <a:t>小青龍湯 </a:t>
            </a:r>
            <a:r>
              <a:rPr lang="en-US" altLang="zh-CN" dirty="0"/>
              <a:t>(</a:t>
            </a:r>
            <a:r>
              <a:rPr lang="en-US" dirty="0" err="1"/>
              <a:t>Xiǎo</a:t>
            </a:r>
            <a:r>
              <a:rPr lang="en-US" dirty="0"/>
              <a:t> </a:t>
            </a:r>
            <a:r>
              <a:rPr lang="en-US" dirty="0" err="1"/>
              <a:t>Qīng</a:t>
            </a:r>
            <a:r>
              <a:rPr lang="en-US" dirty="0"/>
              <a:t> Lóng Tāng)</a:t>
            </a:r>
          </a:p>
          <a:p>
            <a:pPr marL="0" indent="0">
              <a:buNone/>
            </a:pPr>
            <a:r>
              <a:rPr lang="zh-CN" altLang="en-US" dirty="0"/>
              <a:t>四逆湯 </a:t>
            </a:r>
            <a:r>
              <a:rPr lang="en-US" altLang="zh-CN" dirty="0"/>
              <a:t>(</a:t>
            </a:r>
            <a:r>
              <a:rPr lang="en-US" dirty="0" err="1"/>
              <a:t>Sì</a:t>
            </a:r>
            <a:r>
              <a:rPr lang="en-US" dirty="0"/>
              <a:t> </a:t>
            </a:r>
            <a:r>
              <a:rPr lang="en-US" dirty="0" err="1"/>
              <a:t>Nì</a:t>
            </a:r>
            <a:r>
              <a:rPr lang="en-US" dirty="0"/>
              <a:t> Tāng), </a:t>
            </a:r>
            <a:r>
              <a:rPr lang="zh-CN" altLang="en-US" dirty="0"/>
              <a:t>麻黃附子細辛湯 </a:t>
            </a:r>
            <a:r>
              <a:rPr lang="en-US" altLang="zh-CN" dirty="0"/>
              <a:t>(</a:t>
            </a:r>
            <a:r>
              <a:rPr lang="en-US" dirty="0" err="1"/>
              <a:t>Máhuáng</a:t>
            </a:r>
            <a:r>
              <a:rPr lang="en-US" dirty="0"/>
              <a:t> </a:t>
            </a:r>
            <a:r>
              <a:rPr lang="en-US" dirty="0" err="1"/>
              <a:t>Fùzǐ</a:t>
            </a:r>
            <a:r>
              <a:rPr lang="en-US" dirty="0"/>
              <a:t> </a:t>
            </a:r>
            <a:r>
              <a:rPr lang="en-US" dirty="0" err="1"/>
              <a:t>Xìxīn</a:t>
            </a:r>
            <a:r>
              <a:rPr lang="en-US" dirty="0"/>
              <a:t> Tāng)</a:t>
            </a:r>
          </a:p>
          <a:p>
            <a:pPr marL="0" indent="0">
              <a:buNone/>
            </a:pPr>
            <a:r>
              <a:rPr lang="zh-CN" altLang="en-US" dirty="0"/>
              <a:t>烏頭湯 </a:t>
            </a:r>
            <a:r>
              <a:rPr lang="en-US" altLang="zh-CN" dirty="0"/>
              <a:t>(</a:t>
            </a:r>
            <a:r>
              <a:rPr lang="en-US" dirty="0" err="1"/>
              <a:t>Wūtóu</a:t>
            </a:r>
            <a:r>
              <a:rPr lang="en-US" dirty="0"/>
              <a:t> Tāng) — with modifications. </a:t>
            </a:r>
          </a:p>
          <a:p>
            <a:pPr marL="0" indent="0">
              <a:buNone/>
            </a:pPr>
            <a:r>
              <a:rPr lang="en-US" dirty="0"/>
              <a:t>He cautions us with formulas like Yin </a:t>
            </a:r>
            <a:r>
              <a:rPr lang="en-US" dirty="0" err="1"/>
              <a:t>qiao</a:t>
            </a:r>
            <a:r>
              <a:rPr lang="en-US" dirty="0"/>
              <a:t> </a:t>
            </a:r>
            <a:r>
              <a:rPr lang="en-US" dirty="0" err="1"/>
              <a:t>san</a:t>
            </a:r>
            <a:r>
              <a:rPr lang="en-US" dirty="0"/>
              <a:t> and Bai hu tang</a:t>
            </a:r>
          </a:p>
          <a:p>
            <a:pPr marL="0" indent="0">
              <a:buNone/>
            </a:pPr>
            <a:endParaRPr lang="en-US" dirty="0"/>
          </a:p>
        </p:txBody>
      </p:sp>
    </p:spTree>
    <p:extLst>
      <p:ext uri="{BB962C8B-B14F-4D97-AF65-F5344CB8AC3E}">
        <p14:creationId xmlns:p14="http://schemas.microsoft.com/office/powerpoint/2010/main" val="16605969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717C7-FA90-5792-216E-9630C63A0631}"/>
              </a:ext>
            </a:extLst>
          </p:cNvPr>
          <p:cNvSpPr>
            <a:spLocks noGrp="1"/>
          </p:cNvSpPr>
          <p:nvPr>
            <p:ph type="title"/>
          </p:nvPr>
        </p:nvSpPr>
        <p:spPr/>
        <p:txBody>
          <a:bodyPr/>
          <a:lstStyle/>
          <a:p>
            <a:r>
              <a:rPr lang="zh-CN" altLang="en-US" dirty="0"/>
              <a:t>固本 </a:t>
            </a:r>
            <a:r>
              <a:rPr lang="en-US" altLang="zh-CN" dirty="0"/>
              <a:t>Consolidating the Root</a:t>
            </a:r>
            <a:endParaRPr lang="en-US" dirty="0"/>
          </a:p>
        </p:txBody>
      </p:sp>
      <p:sp>
        <p:nvSpPr>
          <p:cNvPr id="3" name="Content Placeholder 2">
            <a:extLst>
              <a:ext uri="{FF2B5EF4-FFF2-40B4-BE49-F238E27FC236}">
                <a16:creationId xmlns:a16="http://schemas.microsoft.com/office/drawing/2014/main" id="{DF8CB813-E547-394A-FCAF-C28194573101}"/>
              </a:ext>
            </a:extLst>
          </p:cNvPr>
          <p:cNvSpPr>
            <a:spLocks noGrp="1"/>
          </p:cNvSpPr>
          <p:nvPr>
            <p:ph idx="1"/>
          </p:nvPr>
        </p:nvSpPr>
        <p:spPr/>
        <p:txBody>
          <a:bodyPr/>
          <a:lstStyle/>
          <a:p>
            <a:r>
              <a:rPr lang="en-US" dirty="0"/>
              <a:t>2. Consolidate the Root and Cultivating the Yuan </a:t>
            </a:r>
            <a:r>
              <a:rPr lang="zh-CN" altLang="en-US" dirty="0"/>
              <a:t>固本培元</a:t>
            </a:r>
            <a:r>
              <a:rPr lang="en-US" altLang="zh-CN" dirty="0"/>
              <a:t>. </a:t>
            </a:r>
            <a:r>
              <a:rPr lang="en-US" dirty="0"/>
              <a:t>Take supporting upright qi as primary </a:t>
            </a:r>
            <a:r>
              <a:rPr lang="zh-CN" altLang="en-US" dirty="0"/>
              <a:t>以扶正為主</a:t>
            </a:r>
            <a:endParaRPr lang="en-US" dirty="0"/>
          </a:p>
          <a:p>
            <a:r>
              <a:rPr lang="en-US" dirty="0"/>
              <a:t>Representative Formulas:</a:t>
            </a:r>
          </a:p>
          <a:p>
            <a:r>
              <a:rPr lang="zh-CN" altLang="en-US" dirty="0"/>
              <a:t>附子理中湯 </a:t>
            </a:r>
            <a:r>
              <a:rPr lang="en-US" altLang="zh-CN" dirty="0"/>
              <a:t>(</a:t>
            </a:r>
            <a:r>
              <a:rPr lang="en-US" dirty="0" err="1"/>
              <a:t>Fùzǐ</a:t>
            </a:r>
            <a:r>
              <a:rPr lang="en-US" dirty="0"/>
              <a:t> </a:t>
            </a:r>
            <a:r>
              <a:rPr lang="en-US" dirty="0" err="1"/>
              <a:t>Lǐ</a:t>
            </a:r>
            <a:r>
              <a:rPr lang="en-US" dirty="0"/>
              <a:t> Zhōng Tāng )</a:t>
            </a:r>
            <a:r>
              <a:rPr lang="zh-CN" altLang="en-US" dirty="0"/>
              <a:t>補中益氣湯 </a:t>
            </a:r>
            <a:r>
              <a:rPr lang="en-US" altLang="zh-CN" dirty="0"/>
              <a:t>(</a:t>
            </a:r>
            <a:r>
              <a:rPr lang="en-US" dirty="0" err="1"/>
              <a:t>Bǔ</a:t>
            </a:r>
            <a:r>
              <a:rPr lang="en-US" dirty="0"/>
              <a:t> Zhōng </a:t>
            </a:r>
            <a:r>
              <a:rPr lang="en-US" dirty="0" err="1"/>
              <a:t>Yì</a:t>
            </a:r>
            <a:r>
              <a:rPr lang="en-US" dirty="0"/>
              <a:t> </a:t>
            </a:r>
            <a:r>
              <a:rPr lang="en-US" dirty="0" err="1"/>
              <a:t>Qì</a:t>
            </a:r>
            <a:r>
              <a:rPr lang="en-US" dirty="0"/>
              <a:t> Tāng)</a:t>
            </a:r>
          </a:p>
          <a:p>
            <a:r>
              <a:rPr lang="zh-CN" altLang="en-US" dirty="0"/>
              <a:t>補血湯 </a:t>
            </a:r>
            <a:r>
              <a:rPr lang="en-US" altLang="zh-CN" dirty="0"/>
              <a:t>(</a:t>
            </a:r>
            <a:r>
              <a:rPr lang="en-US" dirty="0" err="1"/>
              <a:t>Bǔ</a:t>
            </a:r>
            <a:r>
              <a:rPr lang="en-US" dirty="0"/>
              <a:t> </a:t>
            </a:r>
            <a:r>
              <a:rPr lang="en-US" dirty="0" err="1"/>
              <a:t>Xuè</a:t>
            </a:r>
            <a:r>
              <a:rPr lang="en-US" dirty="0"/>
              <a:t> Tāng)</a:t>
            </a:r>
            <a:r>
              <a:rPr lang="zh-CN" altLang="en-US" dirty="0"/>
              <a:t>建中湯 </a:t>
            </a:r>
            <a:r>
              <a:rPr lang="en-US" altLang="zh-CN" dirty="0"/>
              <a:t>(</a:t>
            </a:r>
            <a:r>
              <a:rPr lang="en-US" dirty="0" err="1"/>
              <a:t>Jiàn</a:t>
            </a:r>
            <a:r>
              <a:rPr lang="en-US" dirty="0"/>
              <a:t> Zhōng Tāng)</a:t>
            </a:r>
          </a:p>
          <a:p>
            <a:r>
              <a:rPr lang="zh-CN" altLang="en-US" dirty="0"/>
              <a:t>桂附地黃湯 </a:t>
            </a:r>
            <a:r>
              <a:rPr lang="en-US" altLang="zh-CN" dirty="0"/>
              <a:t>(</a:t>
            </a:r>
            <a:r>
              <a:rPr lang="en-US" dirty="0"/>
              <a:t>Guì </a:t>
            </a:r>
            <a:r>
              <a:rPr lang="en-US" dirty="0" err="1"/>
              <a:t>Fù</a:t>
            </a:r>
            <a:r>
              <a:rPr lang="en-US" dirty="0"/>
              <a:t> </a:t>
            </a:r>
            <a:r>
              <a:rPr lang="en-US" dirty="0" err="1"/>
              <a:t>Dì</a:t>
            </a:r>
            <a:r>
              <a:rPr lang="en-US" dirty="0"/>
              <a:t> Huáng Tāng)</a:t>
            </a:r>
          </a:p>
          <a:p>
            <a:pPr marL="0" indent="0">
              <a:buNone/>
            </a:pPr>
            <a:r>
              <a:rPr lang="en-US" dirty="0"/>
              <a:t>This step is not about </a:t>
            </a:r>
            <a:r>
              <a:rPr lang="en-US" dirty="0" err="1"/>
              <a:t>about</a:t>
            </a:r>
            <a:r>
              <a:rPr lang="en-US" dirty="0"/>
              <a:t> outthrusting evils, but building the body’s Source qi. </a:t>
            </a:r>
          </a:p>
          <a:p>
            <a:endParaRPr lang="en-US" dirty="0"/>
          </a:p>
        </p:txBody>
      </p:sp>
    </p:spTree>
    <p:extLst>
      <p:ext uri="{BB962C8B-B14F-4D97-AF65-F5344CB8AC3E}">
        <p14:creationId xmlns:p14="http://schemas.microsoft.com/office/powerpoint/2010/main" val="3060680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527-3B7C-8087-14D8-DC88DDC24C0D}"/>
              </a:ext>
            </a:extLst>
          </p:cNvPr>
          <p:cNvSpPr>
            <a:spLocks noGrp="1"/>
          </p:cNvSpPr>
          <p:nvPr>
            <p:ph type="title"/>
          </p:nvPr>
        </p:nvSpPr>
        <p:spPr/>
        <p:txBody>
          <a:bodyPr/>
          <a:lstStyle/>
          <a:p>
            <a:r>
              <a:rPr lang="en-US" dirty="0"/>
              <a:t>Embed Attack Within Supplementation</a:t>
            </a:r>
          </a:p>
        </p:txBody>
      </p:sp>
      <p:sp>
        <p:nvSpPr>
          <p:cNvPr id="3" name="Content Placeholder 2">
            <a:extLst>
              <a:ext uri="{FF2B5EF4-FFF2-40B4-BE49-F238E27FC236}">
                <a16:creationId xmlns:a16="http://schemas.microsoft.com/office/drawing/2014/main" id="{3BEBD3BE-786D-7622-D8BE-98EE99CD1EEA}"/>
              </a:ext>
            </a:extLst>
          </p:cNvPr>
          <p:cNvSpPr>
            <a:spLocks noGrp="1"/>
          </p:cNvSpPr>
          <p:nvPr>
            <p:ph idx="1"/>
          </p:nvPr>
        </p:nvSpPr>
        <p:spPr/>
        <p:txBody>
          <a:bodyPr>
            <a:normAutofit fontScale="85000" lnSpcReduction="20000"/>
          </a:bodyPr>
          <a:lstStyle/>
          <a:p>
            <a:r>
              <a:rPr lang="en-US" altLang="zh-CN" dirty="0"/>
              <a:t>Third principle: </a:t>
            </a:r>
            <a:r>
              <a:rPr lang="en-US" dirty="0"/>
              <a:t>Embed Attack Within Supplementation </a:t>
            </a:r>
            <a:r>
              <a:rPr lang="zh-CN" altLang="en-US" dirty="0"/>
              <a:t>寓攻於補</a:t>
            </a:r>
            <a:endParaRPr lang="en-US" altLang="zh-CN" dirty="0"/>
          </a:p>
          <a:p>
            <a:pPr marL="0" indent="0">
              <a:buNone/>
            </a:pPr>
            <a:r>
              <a:rPr lang="en-US" dirty="0"/>
              <a:t>Attack when qi is abundant; supplement when qi is weak; or embed attack within supplement"</a:t>
            </a:r>
            <a:r>
              <a:rPr lang="zh-CN" altLang="en-US" dirty="0"/>
              <a:t>正氣足則攻，正氣弱則補，或寓攻於補</a:t>
            </a:r>
            <a:endParaRPr lang="en-US" altLang="zh-CN" dirty="0"/>
          </a:p>
          <a:p>
            <a:r>
              <a:rPr lang="en-US" altLang="zh-CN" dirty="0"/>
              <a:t>Clinical strategies:</a:t>
            </a:r>
          </a:p>
          <a:p>
            <a:r>
              <a:rPr lang="en-US" altLang="zh-CN" dirty="0"/>
              <a:t>When the latent pathogen is breaking through to the surface, if rashes and joint swelling/pain intensify, the following can be added: </a:t>
            </a:r>
            <a:r>
              <a:rPr lang="en-US" altLang="zh-CN" dirty="0" err="1"/>
              <a:t>Chuanwu</a:t>
            </a:r>
            <a:r>
              <a:rPr lang="en-US" altLang="zh-CN" dirty="0"/>
              <a:t> (Radix </a:t>
            </a:r>
            <a:r>
              <a:rPr lang="en-US" altLang="zh-CN" dirty="0" err="1"/>
              <a:t>Aconiti</a:t>
            </a:r>
            <a:r>
              <a:rPr lang="en-US" altLang="zh-CN" dirty="0"/>
              <a:t>), </a:t>
            </a:r>
            <a:r>
              <a:rPr lang="en-US" altLang="zh-CN" dirty="0" err="1"/>
              <a:t>Xixin</a:t>
            </a:r>
            <a:r>
              <a:rPr lang="en-US" altLang="zh-CN" dirty="0"/>
              <a:t> (Asarum), Fuzi (Aconite), </a:t>
            </a:r>
            <a:r>
              <a:rPr lang="en-US" altLang="zh-CN" dirty="0" err="1"/>
              <a:t>Wuzhuyu</a:t>
            </a:r>
            <a:r>
              <a:rPr lang="en-US" altLang="zh-CN" dirty="0"/>
              <a:t> (Evodia), </a:t>
            </a:r>
            <a:r>
              <a:rPr lang="en-US" altLang="zh-CN" dirty="0" err="1"/>
              <a:t>Mahuang</a:t>
            </a:r>
            <a:r>
              <a:rPr lang="en-US" altLang="zh-CN" dirty="0"/>
              <a:t> (Ephedra), Guizhi (Cinnamon twig), Gegen (Pueraria root).</a:t>
            </a:r>
          </a:p>
          <a:p>
            <a:r>
              <a:rPr lang="en-US" altLang="zh-CN" dirty="0"/>
              <a:t>If there are signs of collateral/channel disorders, add insect-type medicinals to unblock the collaterals: </a:t>
            </a:r>
            <a:r>
              <a:rPr lang="en-US" altLang="zh-CN" dirty="0" err="1"/>
              <a:t>Wugong</a:t>
            </a:r>
            <a:r>
              <a:rPr lang="en-US" altLang="zh-CN" dirty="0"/>
              <a:t> (centipede), </a:t>
            </a:r>
            <a:r>
              <a:rPr lang="en-US" altLang="zh-CN" dirty="0" err="1"/>
              <a:t>Quanxie</a:t>
            </a:r>
            <a:r>
              <a:rPr lang="en-US" altLang="zh-CN" dirty="0"/>
              <a:t> (scorpion), </a:t>
            </a:r>
            <a:r>
              <a:rPr lang="en-US" altLang="zh-CN" dirty="0" err="1"/>
              <a:t>Dilong</a:t>
            </a:r>
            <a:r>
              <a:rPr lang="en-US" altLang="zh-CN" dirty="0"/>
              <a:t> (earthworm), </a:t>
            </a:r>
            <a:r>
              <a:rPr lang="en-US" altLang="zh-CN" dirty="0" err="1"/>
              <a:t>Jiangcan</a:t>
            </a:r>
            <a:r>
              <a:rPr lang="en-US" altLang="zh-CN" dirty="0"/>
              <a:t> (stiff silkworm).</a:t>
            </a:r>
            <a:r>
              <a:rPr lang="zh-CN" altLang="en-US" dirty="0"/>
              <a:t>若有瘀血，可加：乳香、沒藥 等活血化瘀之藥</a:t>
            </a:r>
            <a:endParaRPr lang="en-US" altLang="zh-CN" dirty="0"/>
          </a:p>
          <a:p>
            <a:r>
              <a:rPr lang="en-US" altLang="zh-CN" dirty="0"/>
              <a:t>If there is blood stasis, add blood-invigorating and stasis-dispelling herbs such </a:t>
            </a:r>
            <a:r>
              <a:rPr lang="en-US" altLang="zh-CN" dirty="0" err="1"/>
              <a:t>as:Ruxiang</a:t>
            </a:r>
            <a:r>
              <a:rPr lang="en-US" altLang="zh-CN" dirty="0"/>
              <a:t> (Frankincense), Moyao (Myrrh).</a:t>
            </a:r>
          </a:p>
          <a:p>
            <a:r>
              <a:rPr lang="en-US" altLang="zh-CN" dirty="0"/>
              <a:t>Representative Formula: Modified Wu Tou Tang Decoction</a:t>
            </a:r>
            <a:endParaRPr lang="en-US" dirty="0"/>
          </a:p>
        </p:txBody>
      </p:sp>
    </p:spTree>
    <p:extLst>
      <p:ext uri="{BB962C8B-B14F-4D97-AF65-F5344CB8AC3E}">
        <p14:creationId xmlns:p14="http://schemas.microsoft.com/office/powerpoint/2010/main" val="16243792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0B8C2-97CB-D535-2483-42FB3EA6C88C}"/>
              </a:ext>
            </a:extLst>
          </p:cNvPr>
          <p:cNvSpPr>
            <a:spLocks noGrp="1"/>
          </p:cNvSpPr>
          <p:nvPr>
            <p:ph type="title"/>
          </p:nvPr>
        </p:nvSpPr>
        <p:spPr/>
        <p:txBody>
          <a:bodyPr/>
          <a:lstStyle/>
          <a:p>
            <a:r>
              <a:rPr lang="en-US" altLang="zh-CN" dirty="0"/>
              <a:t>Yang Collapse (Wáng Yáng </a:t>
            </a:r>
            <a:r>
              <a:rPr lang="zh-CN" altLang="en-US" dirty="0"/>
              <a:t>亡陽</a:t>
            </a:r>
            <a:r>
              <a:rPr lang="en-US" altLang="zh-CN" dirty="0"/>
              <a:t>)</a:t>
            </a:r>
            <a:endParaRPr lang="en-US" dirty="0"/>
          </a:p>
        </p:txBody>
      </p:sp>
      <p:sp>
        <p:nvSpPr>
          <p:cNvPr id="3" name="Content Placeholder 2">
            <a:extLst>
              <a:ext uri="{FF2B5EF4-FFF2-40B4-BE49-F238E27FC236}">
                <a16:creationId xmlns:a16="http://schemas.microsoft.com/office/drawing/2014/main" id="{84E37096-BFD8-A4D6-5EE2-8078E430CAC6}"/>
              </a:ext>
            </a:extLst>
          </p:cNvPr>
          <p:cNvSpPr>
            <a:spLocks noGrp="1"/>
          </p:cNvSpPr>
          <p:nvPr>
            <p:ph idx="1"/>
          </p:nvPr>
        </p:nvSpPr>
        <p:spPr/>
        <p:txBody>
          <a:bodyPr>
            <a:normAutofit fontScale="70000" lnSpcReduction="20000"/>
          </a:bodyPr>
          <a:lstStyle/>
          <a:p>
            <a:pPr marL="0" indent="0">
              <a:buNone/>
            </a:pPr>
            <a:r>
              <a:rPr lang="en-US" altLang="zh-CN" dirty="0"/>
              <a:t>4."When upright and evil [qi] contend, guard against the danger of yang collapse."</a:t>
            </a:r>
            <a:r>
              <a:rPr lang="zh-CN" altLang="en-US" dirty="0"/>
              <a:t>正邪相爭，防亡陽之危</a:t>
            </a:r>
            <a:r>
              <a:rPr lang="en-US" altLang="zh-CN" dirty="0"/>
              <a:t>. </a:t>
            </a:r>
          </a:p>
          <a:p>
            <a:pPr marL="0" indent="0">
              <a:buNone/>
            </a:pPr>
            <a:r>
              <a:rPr lang="en-US" altLang="zh-CN" dirty="0"/>
              <a:t>When upright and evil [qi] contend, it inevitably injures the upright qi. One cannot expel the evil, nor can one support the upright — one must urgently gather the upright qi. When the lower burner has a root, the yuan qi returns to its residence.“ </a:t>
            </a:r>
            <a:r>
              <a:rPr lang="zh-CN" altLang="en-US" dirty="0"/>
              <a:t>正邪相爭，必傷正氣不能祛邪，不能扶正，急敛正氣下焦有根，元氣歸宅</a:t>
            </a:r>
            <a:r>
              <a:rPr lang="en-US" altLang="zh-CN" dirty="0"/>
              <a:t>“. </a:t>
            </a:r>
            <a:r>
              <a:rPr lang="en-US" dirty="0"/>
              <a:t>The struggle between upright and evil inevitably harms the upright. If one cannot attack nor supplement, gather qi urgently“. Once yuan qi returns to the lower burner, resume treatment“</a:t>
            </a:r>
          </a:p>
          <a:p>
            <a:pPr marL="0" indent="0">
              <a:buNone/>
            </a:pPr>
            <a:r>
              <a:rPr lang="en-US" dirty="0"/>
              <a:t>In this tug-of-war: If one only sees excess evil and attacks it too harshly with cold </a:t>
            </a:r>
            <a:r>
              <a:rPr lang="en-US" dirty="0" err="1"/>
              <a:t>medicinals,vOr</a:t>
            </a:r>
            <a:r>
              <a:rPr lang="en-US" dirty="0"/>
              <a:t> if hidden pathogens continue to drain the upright </a:t>
            </a:r>
            <a:r>
              <a:rPr lang="en-US" dirty="0" err="1"/>
              <a:t>qivthis</a:t>
            </a:r>
            <a:r>
              <a:rPr lang="en-US" dirty="0"/>
              <a:t> may exhaust yuan qi and create a false pattern of heat above and cold below: Symptoms include cold icy lower legs. ,Floating false heat above, with the Face with a red appearance ,Qi rising but not descending. At this point :You can neither attack nor supplement directly </a:t>
            </a:r>
            <a:r>
              <a:rPr lang="zh-CN" altLang="en-US" dirty="0"/>
              <a:t>下肢冰冷或浮腫上實下虛上假熱下真寒面如紅妝氣升不降</a:t>
            </a:r>
            <a:endParaRPr lang="en-US" altLang="zh-CN" dirty="0"/>
          </a:p>
          <a:p>
            <a:r>
              <a:rPr lang="en-US" dirty="0"/>
              <a:t>Representative Formulas: </a:t>
            </a:r>
          </a:p>
          <a:p>
            <a:r>
              <a:rPr lang="zh-CN" altLang="en-US" dirty="0"/>
              <a:t>四逆湯 </a:t>
            </a:r>
            <a:r>
              <a:rPr lang="en-US" altLang="zh-CN" dirty="0"/>
              <a:t>(</a:t>
            </a:r>
            <a:r>
              <a:rPr lang="en-US" dirty="0" err="1"/>
              <a:t>Sì</a:t>
            </a:r>
            <a:r>
              <a:rPr lang="en-US" dirty="0"/>
              <a:t> </a:t>
            </a:r>
            <a:r>
              <a:rPr lang="en-US" dirty="0" err="1"/>
              <a:t>Nì</a:t>
            </a:r>
            <a:r>
              <a:rPr lang="en-US" dirty="0"/>
              <a:t> Tāng) and </a:t>
            </a:r>
            <a:r>
              <a:rPr lang="zh-CN" altLang="en-US" dirty="0"/>
              <a:t>破格救心湯 </a:t>
            </a:r>
            <a:r>
              <a:rPr lang="en-US" altLang="zh-CN" dirty="0"/>
              <a:t>(</a:t>
            </a:r>
            <a:r>
              <a:rPr lang="en-US" dirty="0" err="1"/>
              <a:t>Pò</a:t>
            </a:r>
            <a:r>
              <a:rPr lang="en-US" dirty="0"/>
              <a:t> </a:t>
            </a:r>
            <a:r>
              <a:rPr lang="en-US" dirty="0" err="1"/>
              <a:t>Gé</a:t>
            </a:r>
            <a:r>
              <a:rPr lang="en-US" dirty="0"/>
              <a:t> </a:t>
            </a:r>
            <a:r>
              <a:rPr lang="en-US" dirty="0" err="1"/>
              <a:t>Jiù</a:t>
            </a:r>
            <a:r>
              <a:rPr lang="en-US" dirty="0"/>
              <a:t> Xīn Tāng)</a:t>
            </a:r>
          </a:p>
          <a:p>
            <a:r>
              <a:rPr lang="zh-CN" altLang="en-US" dirty="0"/>
              <a:t>四逆加人參湯 </a:t>
            </a:r>
            <a:r>
              <a:rPr lang="en-US" altLang="zh-CN" dirty="0"/>
              <a:t>(</a:t>
            </a:r>
            <a:r>
              <a:rPr lang="en-US" dirty="0" err="1"/>
              <a:t>Sì</a:t>
            </a:r>
            <a:r>
              <a:rPr lang="en-US" dirty="0"/>
              <a:t> </a:t>
            </a:r>
            <a:r>
              <a:rPr lang="en-US" dirty="0" err="1"/>
              <a:t>Nì</a:t>
            </a:r>
            <a:r>
              <a:rPr lang="en-US" dirty="0"/>
              <a:t> Jiā </a:t>
            </a:r>
            <a:r>
              <a:rPr lang="en-US" dirty="0" err="1"/>
              <a:t>Rénshēn</a:t>
            </a:r>
            <a:r>
              <a:rPr lang="en-US" dirty="0"/>
              <a:t> Tāng)</a:t>
            </a:r>
          </a:p>
          <a:p>
            <a:r>
              <a:rPr lang="zh-CN" altLang="en-US" dirty="0"/>
              <a:t>引火湯 </a:t>
            </a:r>
            <a:r>
              <a:rPr lang="en-US" altLang="zh-CN" dirty="0"/>
              <a:t>(</a:t>
            </a:r>
            <a:r>
              <a:rPr lang="en-US" dirty="0"/>
              <a:t>Yǐn </a:t>
            </a:r>
            <a:r>
              <a:rPr lang="en-US" dirty="0" err="1"/>
              <a:t>Huǒ</a:t>
            </a:r>
            <a:r>
              <a:rPr lang="en-US" dirty="0"/>
              <a:t> Tāng) </a:t>
            </a:r>
            <a:r>
              <a:rPr lang="zh-CN" altLang="en-US" dirty="0"/>
              <a:t>潛陽封髓湯 </a:t>
            </a:r>
            <a:r>
              <a:rPr lang="en-US" altLang="zh-CN" dirty="0"/>
              <a:t>(</a:t>
            </a:r>
            <a:r>
              <a:rPr lang="en-US" dirty="0" err="1"/>
              <a:t>Qiányáng</a:t>
            </a:r>
            <a:r>
              <a:rPr lang="en-US" dirty="0"/>
              <a:t> Fēng </a:t>
            </a:r>
            <a:r>
              <a:rPr lang="en-US" dirty="0" err="1"/>
              <a:t>Suǐ</a:t>
            </a:r>
            <a:r>
              <a:rPr lang="en-US" dirty="0"/>
              <a:t> Tāng) </a:t>
            </a:r>
          </a:p>
        </p:txBody>
      </p:sp>
    </p:spTree>
    <p:extLst>
      <p:ext uri="{BB962C8B-B14F-4D97-AF65-F5344CB8AC3E}">
        <p14:creationId xmlns:p14="http://schemas.microsoft.com/office/powerpoint/2010/main" val="34587650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13FFF-C0CD-6E1F-5510-AFEDD5873B89}"/>
              </a:ext>
            </a:extLst>
          </p:cNvPr>
          <p:cNvSpPr>
            <a:spLocks noGrp="1"/>
          </p:cNvSpPr>
          <p:nvPr>
            <p:ph type="title"/>
          </p:nvPr>
        </p:nvSpPr>
        <p:spPr/>
        <p:txBody>
          <a:bodyPr/>
          <a:lstStyle/>
          <a:p>
            <a:r>
              <a:rPr lang="en-US" dirty="0"/>
              <a:t>Cyclical method</a:t>
            </a:r>
          </a:p>
        </p:txBody>
      </p:sp>
      <p:sp>
        <p:nvSpPr>
          <p:cNvPr id="3" name="Content Placeholder 2">
            <a:extLst>
              <a:ext uri="{FF2B5EF4-FFF2-40B4-BE49-F238E27FC236}">
                <a16:creationId xmlns:a16="http://schemas.microsoft.com/office/drawing/2014/main" id="{3FD2E378-B5B2-9B61-244A-DF1FA1678BFB}"/>
              </a:ext>
            </a:extLst>
          </p:cNvPr>
          <p:cNvSpPr>
            <a:spLocks noGrp="1"/>
          </p:cNvSpPr>
          <p:nvPr>
            <p:ph idx="1"/>
          </p:nvPr>
        </p:nvSpPr>
        <p:spPr/>
        <p:txBody>
          <a:bodyPr/>
          <a:lstStyle/>
          <a:p>
            <a:pPr marL="0" indent="0">
              <a:buNone/>
            </a:pPr>
            <a:r>
              <a:rPr lang="en-US" dirty="0"/>
              <a:t>Full resolution</a:t>
            </a:r>
          </a:p>
          <a:p>
            <a:r>
              <a:rPr lang="en-US" dirty="0"/>
              <a:t>5.–One has to alternate between expelling latent pathogens and supporting upright qi</a:t>
            </a:r>
            <a:r>
              <a:rPr lang="zh-CN" altLang="en-US" dirty="0"/>
              <a:t>補充：反覆托邪與扶正之交替</a:t>
            </a:r>
            <a:r>
              <a:rPr lang="en-US" altLang="zh-CN" dirty="0"/>
              <a:t>. </a:t>
            </a:r>
            <a:r>
              <a:rPr lang="en-US" dirty="0"/>
              <a:t>This cyclical method—“stop warming and draining when deficiency signs appear, resume supporting qi” is emphasized as a key to eventually fully expel the </a:t>
            </a:r>
            <a:r>
              <a:rPr lang="zh-CN" altLang="en-US" dirty="0"/>
              <a:t>伏邪 </a:t>
            </a:r>
            <a:r>
              <a:rPr lang="en-US" altLang="zh-CN" dirty="0"/>
              <a:t>(</a:t>
            </a:r>
            <a:r>
              <a:rPr lang="en-US" dirty="0"/>
              <a:t>latent pathogen). </a:t>
            </a:r>
          </a:p>
          <a:p>
            <a:endParaRPr lang="en-US" dirty="0"/>
          </a:p>
        </p:txBody>
      </p:sp>
    </p:spTree>
    <p:extLst>
      <p:ext uri="{BB962C8B-B14F-4D97-AF65-F5344CB8AC3E}">
        <p14:creationId xmlns:p14="http://schemas.microsoft.com/office/powerpoint/2010/main" val="3446236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1B2A784-4501-42A8-86DF-DB27DE395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25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 name="Title 1">
            <a:extLst>
              <a:ext uri="{FF2B5EF4-FFF2-40B4-BE49-F238E27FC236}">
                <a16:creationId xmlns:a16="http://schemas.microsoft.com/office/drawing/2014/main" id="{D684EA92-4104-5A24-1F21-86090C6C3208}"/>
              </a:ext>
            </a:extLst>
          </p:cNvPr>
          <p:cNvSpPr>
            <a:spLocks noGrp="1"/>
          </p:cNvSpPr>
          <p:nvPr>
            <p:ph type="title"/>
          </p:nvPr>
        </p:nvSpPr>
        <p:spPr>
          <a:xfrm>
            <a:off x="6476772" y="1144980"/>
            <a:ext cx="5063458" cy="1560716"/>
          </a:xfrm>
        </p:spPr>
        <p:txBody>
          <a:bodyPr>
            <a:normAutofit/>
          </a:bodyPr>
          <a:lstStyle/>
          <a:p>
            <a:r>
              <a:rPr lang="en-US">
                <a:solidFill>
                  <a:srgbClr val="EDBC75"/>
                </a:solidFill>
              </a:rPr>
              <a:t>Lupus symptomatology </a:t>
            </a:r>
          </a:p>
        </p:txBody>
      </p:sp>
      <p:sp>
        <p:nvSpPr>
          <p:cNvPr id="12" name="Rectangle 11">
            <a:extLst>
              <a:ext uri="{FF2B5EF4-FFF2-40B4-BE49-F238E27FC236}">
                <a16:creationId xmlns:a16="http://schemas.microsoft.com/office/drawing/2014/main" id="{88E62604-C40E-4D56-9D66-FD94B0CA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498" y="0"/>
            <a:ext cx="4901184" cy="26167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pic>
        <p:nvPicPr>
          <p:cNvPr id="4" name="Picture 3">
            <a:extLst>
              <a:ext uri="{FF2B5EF4-FFF2-40B4-BE49-F238E27FC236}">
                <a16:creationId xmlns:a16="http://schemas.microsoft.com/office/drawing/2014/main" id="{76ACF75B-C385-8CD3-270D-542DC5808634}"/>
              </a:ext>
            </a:extLst>
          </p:cNvPr>
          <p:cNvPicPr>
            <a:picLocks noChangeAspect="1"/>
          </p:cNvPicPr>
          <p:nvPr/>
        </p:nvPicPr>
        <p:blipFill>
          <a:blip r:embed="rId2"/>
          <a:stretch>
            <a:fillRect/>
          </a:stretch>
        </p:blipFill>
        <p:spPr>
          <a:xfrm>
            <a:off x="1415877" y="179614"/>
            <a:ext cx="3480426" cy="2270978"/>
          </a:xfrm>
          <a:prstGeom prst="rect">
            <a:avLst/>
          </a:prstGeom>
        </p:spPr>
      </p:pic>
      <p:sp>
        <p:nvSpPr>
          <p:cNvPr id="14" name="Rectangle 13">
            <a:extLst>
              <a:ext uri="{FF2B5EF4-FFF2-40B4-BE49-F238E27FC236}">
                <a16:creationId xmlns:a16="http://schemas.microsoft.com/office/drawing/2014/main" id="{8A330AB8-A767-46C8-ABEF-2477854EF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498" y="2836942"/>
            <a:ext cx="4901184" cy="40210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AB85E588-8CD4-7394-6069-D3C4773A1F68}"/>
              </a:ext>
            </a:extLst>
          </p:cNvPr>
          <p:cNvPicPr>
            <a:picLocks noChangeAspect="1"/>
          </p:cNvPicPr>
          <p:nvPr/>
        </p:nvPicPr>
        <p:blipFill>
          <a:blip r:embed="rId3"/>
          <a:stretch>
            <a:fillRect/>
          </a:stretch>
        </p:blipFill>
        <p:spPr>
          <a:xfrm>
            <a:off x="870090" y="3238609"/>
            <a:ext cx="4572000" cy="3200399"/>
          </a:xfrm>
          <a:prstGeom prst="rect">
            <a:avLst/>
          </a:prstGeom>
        </p:spPr>
      </p:pic>
      <p:sp>
        <p:nvSpPr>
          <p:cNvPr id="3" name="Content Placeholder 2">
            <a:extLst>
              <a:ext uri="{FF2B5EF4-FFF2-40B4-BE49-F238E27FC236}">
                <a16:creationId xmlns:a16="http://schemas.microsoft.com/office/drawing/2014/main" id="{B070AED4-D38A-4E25-3E18-4E3F67636817}"/>
              </a:ext>
            </a:extLst>
          </p:cNvPr>
          <p:cNvSpPr>
            <a:spLocks noGrp="1"/>
          </p:cNvSpPr>
          <p:nvPr>
            <p:ph idx="1"/>
          </p:nvPr>
        </p:nvSpPr>
        <p:spPr>
          <a:xfrm>
            <a:off x="6476772" y="2978639"/>
            <a:ext cx="5063457" cy="2729196"/>
          </a:xfrm>
        </p:spPr>
        <p:txBody>
          <a:bodyPr>
            <a:normAutofit fontScale="92500"/>
          </a:bodyPr>
          <a:lstStyle/>
          <a:p>
            <a:r>
              <a:rPr lang="en-US" sz="1500" dirty="0"/>
              <a:t>Lupus affects the body systemically</a:t>
            </a:r>
          </a:p>
          <a:p>
            <a:r>
              <a:rPr lang="en-US" sz="1500" dirty="0"/>
              <a:t>Skin: butterfly rash, photosensitivity</a:t>
            </a:r>
          </a:p>
          <a:p>
            <a:r>
              <a:rPr lang="en-US" sz="1500" dirty="0"/>
              <a:t>Kidneys: lupus nephritis</a:t>
            </a:r>
          </a:p>
          <a:p>
            <a:r>
              <a:rPr lang="en-US" sz="1500" dirty="0"/>
              <a:t>Joints: non-erosive arthritis</a:t>
            </a:r>
          </a:p>
          <a:p>
            <a:r>
              <a:rPr lang="en-US" sz="1500" dirty="0"/>
              <a:t>CNS: seizures, psychosis</a:t>
            </a:r>
          </a:p>
          <a:p>
            <a:r>
              <a:rPr lang="en-US" sz="1500" dirty="0"/>
              <a:t>Blood: </a:t>
            </a:r>
            <a:r>
              <a:rPr lang="en-US" sz="1500" dirty="0" err="1"/>
              <a:t>cytopenias</a:t>
            </a:r>
            <a:r>
              <a:rPr lang="en-US" sz="1500" dirty="0"/>
              <a:t> from autoantibody-mediated destruction, </a:t>
            </a:r>
            <a:r>
              <a:rPr lang="en-US" sz="1500" dirty="0" err="1"/>
              <a:t>etc</a:t>
            </a:r>
            <a:endParaRPr lang="en-US" sz="1500" dirty="0"/>
          </a:p>
          <a:p>
            <a:r>
              <a:rPr lang="en-US" sz="1500" dirty="0"/>
              <a:t>Lungs: Pleural effusion, </a:t>
            </a:r>
            <a:r>
              <a:rPr lang="en-US" sz="1500" dirty="0" err="1"/>
              <a:t>etc</a:t>
            </a:r>
            <a:r>
              <a:rPr lang="en-US" sz="1500" dirty="0"/>
              <a:t> </a:t>
            </a:r>
          </a:p>
          <a:p>
            <a:r>
              <a:rPr lang="en-US" sz="1500" dirty="0"/>
              <a:t>Heart: </a:t>
            </a:r>
            <a:r>
              <a:rPr lang="en-US" sz="1500" dirty="0" err="1"/>
              <a:t>Endocardits</a:t>
            </a:r>
            <a:r>
              <a:rPr lang="en-US" sz="1500" dirty="0"/>
              <a:t>, </a:t>
            </a:r>
            <a:r>
              <a:rPr lang="en-US" sz="1500" dirty="0" err="1"/>
              <a:t>etc</a:t>
            </a:r>
            <a:endParaRPr lang="en-US" sz="1500" dirty="0"/>
          </a:p>
        </p:txBody>
      </p:sp>
    </p:spTree>
    <p:extLst>
      <p:ext uri="{BB962C8B-B14F-4D97-AF65-F5344CB8AC3E}">
        <p14:creationId xmlns:p14="http://schemas.microsoft.com/office/powerpoint/2010/main" val="1860213216"/>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4EA3B-A51A-7392-07F8-C20035C67028}"/>
              </a:ext>
            </a:extLst>
          </p:cNvPr>
          <p:cNvSpPr>
            <a:spLocks noGrp="1"/>
          </p:cNvSpPr>
          <p:nvPr>
            <p:ph type="title"/>
          </p:nvPr>
        </p:nvSpPr>
        <p:spPr/>
        <p:txBody>
          <a:bodyPr/>
          <a:lstStyle/>
          <a:p>
            <a:r>
              <a:rPr lang="en-US" dirty="0" err="1"/>
              <a:t>Lì</a:t>
            </a:r>
            <a:r>
              <a:rPr lang="en-US" dirty="0"/>
              <a:t> </a:t>
            </a:r>
            <a:r>
              <a:rPr lang="en-US" dirty="0" err="1"/>
              <a:t>jié</a:t>
            </a:r>
            <a:r>
              <a:rPr lang="en-US" dirty="0"/>
              <a:t> </a:t>
            </a:r>
            <a:r>
              <a:rPr lang="en-US" dirty="0" err="1"/>
              <a:t>bìng</a:t>
            </a:r>
            <a:r>
              <a:rPr lang="en-US" dirty="0"/>
              <a:t> </a:t>
            </a:r>
            <a:r>
              <a:rPr lang="zh-CN" altLang="en-US" dirty="0"/>
              <a:t>歷節病 </a:t>
            </a:r>
            <a:endParaRPr lang="en-US" dirty="0"/>
          </a:p>
        </p:txBody>
      </p:sp>
      <p:sp>
        <p:nvSpPr>
          <p:cNvPr id="3" name="Content Placeholder 2">
            <a:extLst>
              <a:ext uri="{FF2B5EF4-FFF2-40B4-BE49-F238E27FC236}">
                <a16:creationId xmlns:a16="http://schemas.microsoft.com/office/drawing/2014/main" id="{0A74F673-A9AD-0147-46DD-B31368E52954}"/>
              </a:ext>
            </a:extLst>
          </p:cNvPr>
          <p:cNvSpPr>
            <a:spLocks noGrp="1"/>
          </p:cNvSpPr>
          <p:nvPr>
            <p:ph idx="1"/>
          </p:nvPr>
        </p:nvSpPr>
        <p:spPr/>
        <p:txBody>
          <a:bodyPr>
            <a:normAutofit fontScale="92500" lnSpcReduction="10000"/>
          </a:bodyPr>
          <a:lstStyle/>
          <a:p>
            <a:r>
              <a:rPr lang="en-US" dirty="0"/>
              <a:t>The Jin Gui States</a:t>
            </a:r>
          </a:p>
          <a:p>
            <a:r>
              <a:rPr lang="en-US" dirty="0"/>
              <a:t>“A sour flavor injures the sinews; when the sinews are injured, they become slack. This is called 'leakage' (</a:t>
            </a:r>
            <a:r>
              <a:rPr lang="en-US" dirty="0" err="1"/>
              <a:t>xiè</a:t>
            </a:r>
            <a:r>
              <a:rPr lang="en-US" dirty="0"/>
              <a:t>).A salty flavor injures the bones; when the bones are injured, they atrophy. This is called 'dryness' (</a:t>
            </a:r>
            <a:r>
              <a:rPr lang="en-US" dirty="0" err="1"/>
              <a:t>kū</a:t>
            </a:r>
            <a:r>
              <a:rPr lang="en-US" dirty="0"/>
              <a:t>).When dryness and leakage clash with each other, it is called 'severed leakage' (</a:t>
            </a:r>
            <a:r>
              <a:rPr lang="en-US" dirty="0" err="1"/>
              <a:t>duàn</a:t>
            </a:r>
            <a:r>
              <a:rPr lang="en-US" dirty="0"/>
              <a:t> </a:t>
            </a:r>
            <a:r>
              <a:rPr lang="en-US" dirty="0" err="1"/>
              <a:t>xiè</a:t>
            </a:r>
            <a:r>
              <a:rPr lang="en-US" dirty="0"/>
              <a:t>). When the ying qi does not circulate and the </a:t>
            </a:r>
            <a:r>
              <a:rPr lang="en-US" dirty="0" err="1"/>
              <a:t>wei</a:t>
            </a:r>
            <a:r>
              <a:rPr lang="en-US" dirty="0"/>
              <a:t> qi cannot move independently, and both ying and </a:t>
            </a:r>
            <a:r>
              <a:rPr lang="en-US" dirty="0" err="1"/>
              <a:t>wei</a:t>
            </a:r>
            <a:r>
              <a:rPr lang="en-US" dirty="0"/>
              <a:t> become feeble, the triple burner has nothing to manage, the four limbs are disconnected, the body becomes emaciated, only the feet swell greatly, yellow sweat emerges out, and the shins become cold. If there happens to be fever, then it is called li </a:t>
            </a:r>
            <a:r>
              <a:rPr lang="en-US" dirty="0" err="1"/>
              <a:t>jie</a:t>
            </a:r>
            <a:r>
              <a:rPr lang="en-US" dirty="0"/>
              <a:t> </a:t>
            </a:r>
            <a:r>
              <a:rPr lang="zh-TW" altLang="en-US" dirty="0"/>
              <a:t>味酸則傷筋，筋傷則緩，名曰泄；醎則傷骨，骨傷則痿，名曰枯；枯泄相搏，名曰斷泄。榮氣不通，衛不獨行，榮衛俱微，三焦無所御，四屬斷絕，身體羸瘦，獨足腫大，黃汗出，脛冷。假令發熱，便為歷節也</a:t>
            </a:r>
            <a:endParaRPr lang="en-US" dirty="0"/>
          </a:p>
          <a:p>
            <a:r>
              <a:rPr lang="en-US" dirty="0"/>
              <a:t>Fever signifies active immunological process </a:t>
            </a:r>
          </a:p>
        </p:txBody>
      </p:sp>
    </p:spTree>
    <p:extLst>
      <p:ext uri="{BB962C8B-B14F-4D97-AF65-F5344CB8AC3E}">
        <p14:creationId xmlns:p14="http://schemas.microsoft.com/office/powerpoint/2010/main" val="3431423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AF646-5486-D6F3-5F23-ED59C1F7CC69}"/>
              </a:ext>
            </a:extLst>
          </p:cNvPr>
          <p:cNvSpPr>
            <a:spLocks noGrp="1"/>
          </p:cNvSpPr>
          <p:nvPr>
            <p:ph type="title"/>
          </p:nvPr>
        </p:nvSpPr>
        <p:spPr>
          <a:xfrm>
            <a:off x="657224" y="499533"/>
            <a:ext cx="10772775" cy="1658198"/>
          </a:xfrm>
        </p:spPr>
        <p:txBody>
          <a:bodyPr>
            <a:normAutofit/>
          </a:bodyPr>
          <a:lstStyle/>
          <a:p>
            <a:r>
              <a:rPr lang="en-US"/>
              <a:t>Wu Tou Tang</a:t>
            </a:r>
            <a:endParaRPr lang="en-US" dirty="0"/>
          </a:p>
        </p:txBody>
      </p:sp>
      <p:sp>
        <p:nvSpPr>
          <p:cNvPr id="3" name="Content Placeholder 2">
            <a:extLst>
              <a:ext uri="{FF2B5EF4-FFF2-40B4-BE49-F238E27FC236}">
                <a16:creationId xmlns:a16="http://schemas.microsoft.com/office/drawing/2014/main" id="{18D75FFD-62A6-5513-679E-8E5E19474A7C}"/>
              </a:ext>
            </a:extLst>
          </p:cNvPr>
          <p:cNvSpPr>
            <a:spLocks noGrp="1"/>
          </p:cNvSpPr>
          <p:nvPr>
            <p:ph idx="1"/>
          </p:nvPr>
        </p:nvSpPr>
        <p:spPr>
          <a:xfrm>
            <a:off x="676656" y="2011680"/>
            <a:ext cx="6875611" cy="3766185"/>
          </a:xfrm>
        </p:spPr>
        <p:txBody>
          <a:bodyPr>
            <a:normAutofit/>
          </a:bodyPr>
          <a:lstStyle/>
          <a:p>
            <a:r>
              <a:rPr lang="en-US" sz="1300" dirty="0"/>
              <a:t>Li Ke primary method, based on the Jin </a:t>
            </a:r>
            <a:r>
              <a:rPr lang="en-US" sz="1300" dirty="0" err="1"/>
              <a:t>gui</a:t>
            </a:r>
            <a:r>
              <a:rPr lang="en-US" sz="1300" dirty="0"/>
              <a:t> disease of </a:t>
            </a:r>
            <a:r>
              <a:rPr lang="en-US" altLang="zh-CN" sz="1300" dirty="0" err="1"/>
              <a:t>L</a:t>
            </a:r>
            <a:r>
              <a:rPr lang="en-US" sz="1300" dirty="0" err="1"/>
              <a:t>ì</a:t>
            </a:r>
            <a:r>
              <a:rPr lang="en-US" sz="1300" dirty="0"/>
              <a:t> </a:t>
            </a:r>
            <a:r>
              <a:rPr lang="en-US" sz="1300" dirty="0" err="1"/>
              <a:t>jié</a:t>
            </a:r>
            <a:r>
              <a:rPr lang="en-US" sz="1300" dirty="0"/>
              <a:t> </a:t>
            </a:r>
            <a:r>
              <a:rPr lang="en-US" sz="1300" dirty="0" err="1"/>
              <a:t>bìng</a:t>
            </a:r>
            <a:r>
              <a:rPr lang="en-US" sz="1300" dirty="0"/>
              <a:t> </a:t>
            </a:r>
            <a:r>
              <a:rPr lang="zh-CN" altLang="en-US" sz="1300" dirty="0"/>
              <a:t>歷節病 </a:t>
            </a:r>
            <a:r>
              <a:rPr lang="en-US" altLang="zh-CN" sz="1300" dirty="0"/>
              <a:t>(Digit articulation disease), which can be used immunological diseases such as Lupus with arthralgia. Can be combined with Dang </a:t>
            </a:r>
            <a:r>
              <a:rPr lang="en-US" altLang="zh-CN" sz="1300" dirty="0" err="1"/>
              <a:t>gui</a:t>
            </a:r>
            <a:r>
              <a:rPr lang="en-US" altLang="zh-CN" sz="1300" dirty="0"/>
              <a:t> </a:t>
            </a:r>
            <a:r>
              <a:rPr lang="en-US" altLang="zh-CN" sz="1300" dirty="0" err="1"/>
              <a:t>si</a:t>
            </a:r>
            <a:r>
              <a:rPr lang="en-US" altLang="zh-CN" sz="1300" dirty="0"/>
              <a:t> </a:t>
            </a:r>
            <a:r>
              <a:rPr lang="en-US" altLang="zh-CN" sz="1300" dirty="0" err="1"/>
              <a:t>ni</a:t>
            </a:r>
            <a:r>
              <a:rPr lang="en-US" altLang="zh-CN" sz="1300" dirty="0"/>
              <a:t> tang for deep cold entering the </a:t>
            </a:r>
            <a:r>
              <a:rPr lang="en-US" altLang="zh-CN" sz="1300" dirty="0" err="1"/>
              <a:t>the</a:t>
            </a:r>
            <a:r>
              <a:rPr lang="en-US" altLang="zh-CN" sz="1300" dirty="0"/>
              <a:t> blood aspect </a:t>
            </a:r>
            <a:r>
              <a:rPr lang="zh-CN" altLang="en-US" sz="1300" dirty="0"/>
              <a:t>若内有久寒，深入血分，形成“沉寒痼冷”之格局</a:t>
            </a:r>
            <a:endParaRPr lang="en-US" altLang="zh-CN" sz="1300" dirty="0"/>
          </a:p>
          <a:p>
            <a:r>
              <a:rPr lang="en-US" altLang="zh-CN" sz="1300" dirty="0"/>
              <a:t>For painful migratory joint disease (li </a:t>
            </a:r>
            <a:r>
              <a:rPr lang="en-US" altLang="zh-CN" sz="1300" dirty="0" err="1"/>
              <a:t>jie</a:t>
            </a:r>
            <a:r>
              <a:rPr lang="en-US" altLang="zh-CN" sz="1300" dirty="0"/>
              <a:t>), with joints that cannot bend or stretch, and intense pain — </a:t>
            </a:r>
            <a:r>
              <a:rPr lang="en-US" altLang="zh-CN" sz="1300" dirty="0" err="1"/>
              <a:t>Wutou</a:t>
            </a:r>
            <a:r>
              <a:rPr lang="en-US" altLang="zh-CN" sz="1300" dirty="0"/>
              <a:t> Tang governs.</a:t>
            </a:r>
            <a:r>
              <a:rPr lang="zh-CN" altLang="en-US" sz="1300" dirty="0"/>
              <a:t>烏頭湯方：治腳氣疼痛，不可屈伸。</a:t>
            </a:r>
            <a:endParaRPr lang="en-US" altLang="zh-CN" sz="1300" dirty="0"/>
          </a:p>
          <a:p>
            <a:r>
              <a:rPr lang="en-US" altLang="zh-CN" sz="1300" dirty="0" err="1"/>
              <a:t>Wutou</a:t>
            </a:r>
            <a:r>
              <a:rPr lang="en-US" altLang="zh-CN" sz="1300" dirty="0"/>
              <a:t> Decoction also treats </a:t>
            </a:r>
            <a:r>
              <a:rPr lang="en-US" altLang="zh-CN" sz="1300" dirty="0" err="1"/>
              <a:t>jiaoqi</a:t>
            </a:r>
            <a:r>
              <a:rPr lang="en-US" altLang="zh-CN" sz="1300" dirty="0"/>
              <a:t> (Leg qi) pain, with inability to bend or stretch.</a:t>
            </a:r>
          </a:p>
          <a:p>
            <a:r>
              <a:rPr lang="en-US" altLang="zh-CN" sz="1300" dirty="0"/>
              <a:t>Ingredients: Ma </a:t>
            </a:r>
            <a:r>
              <a:rPr lang="en-US" altLang="zh-CN" sz="1300" dirty="0" err="1"/>
              <a:t>huang</a:t>
            </a:r>
            <a:r>
              <a:rPr lang="en-US" altLang="zh-CN" sz="1300" dirty="0"/>
              <a:t>, Shao </a:t>
            </a:r>
            <a:r>
              <a:rPr lang="en-US" altLang="zh-CN" sz="1300" dirty="0" err="1"/>
              <a:t>yao</a:t>
            </a:r>
            <a:r>
              <a:rPr lang="en-US" altLang="zh-CN" sz="1300" dirty="0"/>
              <a:t>, Huang qi, Zhi </a:t>
            </a:r>
            <a:r>
              <a:rPr lang="en-US" altLang="zh-CN" sz="1300" dirty="0" err="1"/>
              <a:t>gan</a:t>
            </a:r>
            <a:r>
              <a:rPr lang="en-US" altLang="zh-CN" sz="1300" dirty="0"/>
              <a:t> </a:t>
            </a:r>
            <a:r>
              <a:rPr lang="en-US" altLang="zh-CN" sz="1300" dirty="0" err="1"/>
              <a:t>cao</a:t>
            </a:r>
            <a:r>
              <a:rPr lang="en-US" altLang="zh-CN" sz="1300" dirty="0"/>
              <a:t> each 3 liang, Chuan Wu Tou 5 pieces Pound and cut them, add 2 sheng of honey, and cook down to 1 sheng. At this point, remove the Wu </a:t>
            </a:r>
            <a:r>
              <a:rPr lang="en-US" altLang="zh-CN" sz="1300" dirty="0" err="1"/>
              <a:t>tou</a:t>
            </a:r>
            <a:r>
              <a:rPr lang="en-US" altLang="zh-CN" sz="1300" dirty="0"/>
              <a:t> pieces </a:t>
            </a:r>
            <a:r>
              <a:rPr lang="zh-CN" altLang="en-US" sz="1300" dirty="0"/>
              <a:t>㕮咀，以蜜二升，煎取一升，即出烏豆。</a:t>
            </a:r>
            <a:r>
              <a:rPr lang="en-US" altLang="zh-CN" sz="1300" dirty="0"/>
              <a:t>*A single piece of </a:t>
            </a:r>
            <a:r>
              <a:rPr lang="en-US" altLang="zh-CN" sz="1300" dirty="0" err="1"/>
              <a:t>Chuanwu</a:t>
            </a:r>
            <a:r>
              <a:rPr lang="en-US" altLang="zh-CN" sz="1300" dirty="0"/>
              <a:t> averages 5 grams</a:t>
            </a:r>
          </a:p>
          <a:p>
            <a:r>
              <a:rPr lang="en-US" altLang="zh-CN" sz="1300" dirty="0"/>
              <a:t>The above five ingredients: pound and cut four of them (excluding </a:t>
            </a:r>
            <a:r>
              <a:rPr lang="en-US" altLang="zh-CN" sz="1300" dirty="0" err="1"/>
              <a:t>Chuanwu</a:t>
            </a:r>
            <a:r>
              <a:rPr lang="en-US" altLang="zh-CN" sz="1300" dirty="0"/>
              <a:t>, already removed), add 3 sheng of water, boil to yield 1 sheng, strain out the dregs, mix this decoction with the honey-processed extract, decoct again, and take 7 </a:t>
            </a:r>
            <a:r>
              <a:rPr lang="en-US" altLang="zh-CN" sz="1300" dirty="0" err="1"/>
              <a:t>ge</a:t>
            </a:r>
            <a:r>
              <a:rPr lang="en-US" altLang="zh-CN" sz="1300" dirty="0"/>
              <a:t> (140ml) as one dose. If no effect, take all of it.</a:t>
            </a:r>
            <a:r>
              <a:rPr lang="zh-CN" altLang="en-US" sz="1300" dirty="0"/>
              <a:t>右五味，㕮咀四味，以水三升，煮取一升，去滓，內蜜煎中，更煎之，服七合。不知，盡服之。</a:t>
            </a:r>
            <a:endParaRPr lang="en-US" altLang="zh-CN" sz="1300" dirty="0"/>
          </a:p>
          <a:p>
            <a:endParaRPr lang="en-US" altLang="zh-CN" sz="1300" dirty="0"/>
          </a:p>
          <a:p>
            <a:endParaRPr lang="en-US" sz="1300" dirty="0"/>
          </a:p>
        </p:txBody>
      </p:sp>
      <p:pic>
        <p:nvPicPr>
          <p:cNvPr id="4" name="Picture 3">
            <a:extLst>
              <a:ext uri="{FF2B5EF4-FFF2-40B4-BE49-F238E27FC236}">
                <a16:creationId xmlns:a16="http://schemas.microsoft.com/office/drawing/2014/main" id="{4DE94698-770E-317E-71D9-969411AE6C2B}"/>
              </a:ext>
            </a:extLst>
          </p:cNvPr>
          <p:cNvPicPr>
            <a:picLocks noChangeAspect="1"/>
          </p:cNvPicPr>
          <p:nvPr/>
        </p:nvPicPr>
        <p:blipFill>
          <a:blip r:embed="rId2"/>
          <a:srcRect l="19295" r="7022" b="-2"/>
          <a:stretch>
            <a:fillRect/>
          </a:stretch>
        </p:blipFill>
        <p:spPr>
          <a:xfrm>
            <a:off x="8026499" y="2076150"/>
            <a:ext cx="3383936" cy="3440068"/>
          </a:xfrm>
          <a:prstGeom prst="rect">
            <a:avLst/>
          </a:prstGeom>
        </p:spPr>
      </p:pic>
    </p:spTree>
    <p:extLst>
      <p:ext uri="{BB962C8B-B14F-4D97-AF65-F5344CB8AC3E}">
        <p14:creationId xmlns:p14="http://schemas.microsoft.com/office/powerpoint/2010/main" val="38397335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07CCB-65D0-E9C9-9E41-3811A4D249D5}"/>
              </a:ext>
            </a:extLst>
          </p:cNvPr>
          <p:cNvSpPr>
            <a:spLocks noGrp="1"/>
          </p:cNvSpPr>
          <p:nvPr>
            <p:ph type="title"/>
          </p:nvPr>
        </p:nvSpPr>
        <p:spPr/>
        <p:txBody>
          <a:bodyPr/>
          <a:lstStyle/>
          <a:p>
            <a:r>
              <a:rPr lang="en-US" dirty="0"/>
              <a:t>Wu </a:t>
            </a:r>
            <a:r>
              <a:rPr lang="en-US" dirty="0" err="1"/>
              <a:t>tou</a:t>
            </a:r>
            <a:r>
              <a:rPr lang="en-US" dirty="0"/>
              <a:t> </a:t>
            </a:r>
            <a:r>
              <a:rPr lang="en-US" dirty="0" err="1"/>
              <a:t>intructions</a:t>
            </a:r>
            <a:endParaRPr lang="en-US" dirty="0"/>
          </a:p>
        </p:txBody>
      </p:sp>
      <p:sp>
        <p:nvSpPr>
          <p:cNvPr id="3" name="Content Placeholder 2">
            <a:extLst>
              <a:ext uri="{FF2B5EF4-FFF2-40B4-BE49-F238E27FC236}">
                <a16:creationId xmlns:a16="http://schemas.microsoft.com/office/drawing/2014/main" id="{21AF8616-20FB-8DA0-0928-EA3C428B9660}"/>
              </a:ext>
            </a:extLst>
          </p:cNvPr>
          <p:cNvSpPr>
            <a:spLocks noGrp="1"/>
          </p:cNvSpPr>
          <p:nvPr>
            <p:ph idx="1"/>
          </p:nvPr>
        </p:nvSpPr>
        <p:spPr/>
        <p:txBody>
          <a:bodyPr>
            <a:normAutofit fontScale="70000" lnSpcReduction="20000"/>
          </a:bodyPr>
          <a:lstStyle/>
          <a:p>
            <a:pPr marL="0" indent="0">
              <a:buNone/>
            </a:pPr>
            <a:r>
              <a:rPr lang="en-US" dirty="0"/>
              <a:t>Zhi </a:t>
            </a:r>
            <a:r>
              <a:rPr lang="en-US" dirty="0" err="1"/>
              <a:t>gan</a:t>
            </a:r>
            <a:r>
              <a:rPr lang="en-US" dirty="0"/>
              <a:t> </a:t>
            </a:r>
            <a:r>
              <a:rPr lang="en-US" dirty="0" err="1"/>
              <a:t>cao</a:t>
            </a:r>
            <a:r>
              <a:rPr lang="en-US" dirty="0"/>
              <a:t> should be doubled to Wu </a:t>
            </a:r>
            <a:r>
              <a:rPr lang="en-US" dirty="0" err="1"/>
              <a:t>tou</a:t>
            </a:r>
            <a:r>
              <a:rPr lang="en-US" dirty="0"/>
              <a:t>, so in Wu Tou Tang the dosage is 25 grams of Wu Tou, to 48 grams of Zhi </a:t>
            </a:r>
            <a:r>
              <a:rPr lang="en-US" dirty="0" err="1"/>
              <a:t>gan</a:t>
            </a:r>
            <a:r>
              <a:rPr lang="en-US" dirty="0"/>
              <a:t> </a:t>
            </a:r>
            <a:r>
              <a:rPr lang="en-US" dirty="0" err="1"/>
              <a:t>cao</a:t>
            </a:r>
            <a:r>
              <a:rPr lang="en-US" dirty="0"/>
              <a:t>. The Higher the Wu Tou, the higher the Zhi </a:t>
            </a:r>
            <a:r>
              <a:rPr lang="en-US" dirty="0" err="1"/>
              <a:t>gan</a:t>
            </a:r>
            <a:r>
              <a:rPr lang="en-US" dirty="0"/>
              <a:t> </a:t>
            </a:r>
            <a:r>
              <a:rPr lang="en-US" dirty="0" err="1"/>
              <a:t>cao</a:t>
            </a:r>
            <a:r>
              <a:rPr lang="en-US" dirty="0"/>
              <a:t>. Also any Wu </a:t>
            </a:r>
            <a:r>
              <a:rPr lang="en-US" dirty="0" err="1"/>
              <a:t>tou</a:t>
            </a:r>
            <a:r>
              <a:rPr lang="en-US" dirty="0"/>
              <a:t> dosage above 30 grams should be cooked for 3 hours. </a:t>
            </a:r>
          </a:p>
          <a:p>
            <a:pPr marL="0" indent="0">
              <a:buNone/>
            </a:pPr>
            <a:r>
              <a:rPr lang="en-US" dirty="0"/>
              <a:t>According to Li Ke, the decoction method of </a:t>
            </a:r>
            <a:r>
              <a:rPr lang="en-US" dirty="0" err="1"/>
              <a:t>Wutou</a:t>
            </a:r>
            <a:r>
              <a:rPr lang="en-US" dirty="0"/>
              <a:t> Tang holds deep meaning: First, decoct </a:t>
            </a:r>
            <a:r>
              <a:rPr lang="en-US" dirty="0" err="1"/>
              <a:t>Chuanwu</a:t>
            </a:r>
            <a:r>
              <a:rPr lang="en-US" dirty="0"/>
              <a:t> with 2 sheng of honey (1 sheng ≈ 200ml Han measure) until it reduces to 1 sheng. At that point, remove the </a:t>
            </a:r>
            <a:r>
              <a:rPr lang="en-US" dirty="0" err="1"/>
              <a:t>Chuanwu</a:t>
            </a:r>
            <a:r>
              <a:rPr lang="en-US" dirty="0"/>
              <a:t>, keep the honey.</a:t>
            </a:r>
          </a:p>
          <a:p>
            <a:pPr marL="0" indent="0">
              <a:buNone/>
            </a:pPr>
            <a:r>
              <a:rPr lang="en-US" dirty="0"/>
              <a:t>Honey has two </a:t>
            </a:r>
            <a:r>
              <a:rPr lang="en-US" dirty="0" err="1"/>
              <a:t>purposes:As</a:t>
            </a:r>
            <a:r>
              <a:rPr lang="en-US" dirty="0"/>
              <a:t> the essence of myriad flowers, honey excels at resolving all poisons — especially </a:t>
            </a:r>
            <a:r>
              <a:rPr lang="en-US" dirty="0" err="1"/>
              <a:t>Chuanwu’s</a:t>
            </a:r>
            <a:r>
              <a:rPr lang="en-US" dirty="0"/>
              <a:t> .The thick, viscous nature of honey, when slow-boiled, reduces </a:t>
            </a:r>
            <a:r>
              <a:rPr lang="en-US" dirty="0" err="1"/>
              <a:t>toxicity.At</a:t>
            </a:r>
            <a:r>
              <a:rPr lang="en-US" dirty="0"/>
              <a:t> this point, </a:t>
            </a:r>
            <a:r>
              <a:rPr lang="en-US" dirty="0" err="1"/>
              <a:t>Chuanwu’s</a:t>
            </a:r>
            <a:r>
              <a:rPr lang="en-US" dirty="0"/>
              <a:t> harsh, acrid, dry, and fierce nature can no longer cause harm. </a:t>
            </a:r>
          </a:p>
          <a:p>
            <a:pPr marL="0" indent="0">
              <a:buNone/>
            </a:pPr>
            <a:r>
              <a:rPr lang="en-US" dirty="0"/>
              <a:t>Then decoct all five herbs in 3 sheng of water, reduce to 1 sheng, strain the dregs, combine with the reserved honey decoction, and boil again. This further neutralizes toxicity.</a:t>
            </a:r>
          </a:p>
          <a:p>
            <a:pPr marL="0" indent="0">
              <a:buNone/>
            </a:pPr>
            <a:r>
              <a:rPr lang="en-US" dirty="0"/>
              <a:t>Administration method: take 7 </a:t>
            </a:r>
            <a:r>
              <a:rPr lang="en-US" dirty="0" err="1"/>
              <a:t>ge</a:t>
            </a:r>
            <a:r>
              <a:rPr lang="en-US" dirty="0"/>
              <a:t> (about 140ml, two-thirds of the dose)</a:t>
            </a:r>
          </a:p>
          <a:p>
            <a:pPr marL="0" indent="0">
              <a:buNone/>
            </a:pPr>
            <a:r>
              <a:rPr lang="en-US" dirty="0"/>
              <a:t>.</a:t>
            </a:r>
            <a:r>
              <a:rPr lang="en-US" dirty="0" err="1"/>
              <a:t>Instruction:“If</a:t>
            </a:r>
            <a:r>
              <a:rPr lang="en-US" dirty="0"/>
              <a:t> no effect, finish the </a:t>
            </a:r>
            <a:r>
              <a:rPr lang="en-US" dirty="0" err="1"/>
              <a:t>rest.”That</a:t>
            </a:r>
            <a:r>
              <a:rPr lang="en-US" dirty="0"/>
              <a:t> is, if the patient does not feel numbness of lips and tongue after taking the first dose (“not aware”), they must finish the remaining third. If mild numbness is present, this is called “awareness” and no more is needed. In general, 140ml produces </a:t>
            </a:r>
            <a:r>
              <a:rPr lang="en-US" dirty="0" err="1"/>
              <a:t>effects.In</a:t>
            </a:r>
            <a:r>
              <a:rPr lang="en-US" dirty="0"/>
              <a:t> people with unusual constitutions, this dose may not work — then the entire decoction should be taken.</a:t>
            </a:r>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466270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37B26-85B8-D976-A06C-614BAC13783F}"/>
              </a:ext>
            </a:extLst>
          </p:cNvPr>
          <p:cNvSpPr>
            <a:spLocks noGrp="1"/>
          </p:cNvSpPr>
          <p:nvPr>
            <p:ph type="title"/>
          </p:nvPr>
        </p:nvSpPr>
        <p:spPr>
          <a:xfrm>
            <a:off x="657224" y="499533"/>
            <a:ext cx="10772775" cy="1658198"/>
          </a:xfrm>
        </p:spPr>
        <p:txBody>
          <a:bodyPr>
            <a:normAutofit/>
          </a:bodyPr>
          <a:lstStyle/>
          <a:p>
            <a:r>
              <a:rPr lang="en-US" dirty="0"/>
              <a:t>Wu </a:t>
            </a:r>
            <a:r>
              <a:rPr lang="en-US" dirty="0" err="1"/>
              <a:t>tou</a:t>
            </a:r>
            <a:r>
              <a:rPr lang="en-US" dirty="0"/>
              <a:t> toxicity</a:t>
            </a:r>
          </a:p>
        </p:txBody>
      </p:sp>
      <p:sp>
        <p:nvSpPr>
          <p:cNvPr id="3" name="Content Placeholder 2">
            <a:extLst>
              <a:ext uri="{FF2B5EF4-FFF2-40B4-BE49-F238E27FC236}">
                <a16:creationId xmlns:a16="http://schemas.microsoft.com/office/drawing/2014/main" id="{8E5A308E-B71E-AB71-D734-75F6DC58745F}"/>
              </a:ext>
            </a:extLst>
          </p:cNvPr>
          <p:cNvSpPr>
            <a:spLocks noGrp="1"/>
          </p:cNvSpPr>
          <p:nvPr>
            <p:ph idx="1"/>
          </p:nvPr>
        </p:nvSpPr>
        <p:spPr>
          <a:xfrm>
            <a:off x="676656" y="2011680"/>
            <a:ext cx="6875611" cy="3766185"/>
          </a:xfrm>
        </p:spPr>
        <p:txBody>
          <a:bodyPr>
            <a:normAutofit/>
          </a:bodyPr>
          <a:lstStyle/>
          <a:p>
            <a:r>
              <a:rPr lang="en-US" sz="1700" dirty="0"/>
              <a:t>According to Li Ke, when using </a:t>
            </a:r>
            <a:r>
              <a:rPr lang="en-US" sz="1700" dirty="0" err="1"/>
              <a:t>Wutou</a:t>
            </a:r>
            <a:r>
              <a:rPr lang="en-US" sz="1700" dirty="0"/>
              <a:t> formulas, always add Double the dose of Zhi </a:t>
            </a:r>
            <a:r>
              <a:rPr lang="en-US" sz="1700" dirty="0" err="1"/>
              <a:t>Gancao</a:t>
            </a:r>
            <a:r>
              <a:rPr lang="en-US" sz="1700" dirty="0"/>
              <a:t>. 150g honey, 30g each of Hei Dou and </a:t>
            </a:r>
            <a:r>
              <a:rPr lang="en-US" sz="1700" dirty="0" err="1"/>
              <a:t>Fangfeng</a:t>
            </a:r>
            <a:endParaRPr lang="en-US" sz="1700" dirty="0"/>
          </a:p>
          <a:p>
            <a:r>
              <a:rPr lang="en-US" sz="1700" dirty="0"/>
              <a:t>When using more than 30g of Fuzi, even if the original formula doesn't include them, add: 60g Zhi </a:t>
            </a:r>
            <a:r>
              <a:rPr lang="en-US" sz="1700" dirty="0" err="1"/>
              <a:t>Gancao</a:t>
            </a:r>
            <a:r>
              <a:rPr lang="en-US" sz="1700" dirty="0"/>
              <a:t> to effectively control toxicity. </a:t>
            </a:r>
          </a:p>
          <a:p>
            <a:r>
              <a:rPr lang="en-US" sz="1700" dirty="0"/>
              <a:t>In 1965, Dr. Li Ke performed an emergency rescue of two cases of </a:t>
            </a:r>
            <a:r>
              <a:rPr lang="en-US" sz="1700" dirty="0" err="1"/>
              <a:t>Chuanwu</a:t>
            </a:r>
            <a:r>
              <a:rPr lang="en-US" sz="1700" dirty="0"/>
              <a:t> poisoning in critical condition. He used:30 grams each of raw Da Huang, </a:t>
            </a:r>
            <a:r>
              <a:rPr lang="en-US" sz="1700" dirty="0" err="1"/>
              <a:t>Fangfeng</a:t>
            </a:r>
            <a:r>
              <a:rPr lang="en-US" sz="1700" dirty="0"/>
              <a:t>, He </a:t>
            </a:r>
            <a:r>
              <a:rPr lang="en-US" sz="1700" dirty="0" err="1"/>
              <a:t>dou</a:t>
            </a:r>
            <a:r>
              <a:rPr lang="en-US" sz="1700" dirty="0"/>
              <a:t>, and licorice,150 grams of honey, decocted into a soup, and administered with 30 grams of raw mung bean powder. Both patients were revived within 40 minutes. This incident also indirectly proves that when using the newly developed </a:t>
            </a:r>
            <a:r>
              <a:rPr lang="en-US" sz="1700" dirty="0" err="1"/>
              <a:t>Wutou</a:t>
            </a:r>
            <a:r>
              <a:rPr lang="en-US" sz="1700" dirty="0"/>
              <a:t> Tang (New </a:t>
            </a:r>
            <a:r>
              <a:rPr lang="en-US" sz="1700" dirty="0" err="1"/>
              <a:t>Wutou</a:t>
            </a:r>
            <a:r>
              <a:rPr lang="en-US" sz="1700" dirty="0"/>
              <a:t> Decoction), there is no danger of toxicity whatsoever.</a:t>
            </a:r>
          </a:p>
          <a:p>
            <a:endParaRPr lang="en-US" sz="1700" dirty="0"/>
          </a:p>
        </p:txBody>
      </p:sp>
      <p:pic>
        <p:nvPicPr>
          <p:cNvPr id="4" name="Picture 3">
            <a:extLst>
              <a:ext uri="{FF2B5EF4-FFF2-40B4-BE49-F238E27FC236}">
                <a16:creationId xmlns:a16="http://schemas.microsoft.com/office/drawing/2014/main" id="{B7A2836B-F8EA-67A4-6BDC-74CA06D9BBA0}"/>
              </a:ext>
            </a:extLst>
          </p:cNvPr>
          <p:cNvPicPr>
            <a:picLocks noChangeAspect="1"/>
          </p:cNvPicPr>
          <p:nvPr/>
        </p:nvPicPr>
        <p:blipFill>
          <a:blip r:embed="rId2"/>
          <a:srcRect r="1630" b="-1"/>
          <a:stretch>
            <a:fillRect/>
          </a:stretch>
        </p:blipFill>
        <p:spPr>
          <a:xfrm>
            <a:off x="8026499" y="2076150"/>
            <a:ext cx="3383936" cy="3440068"/>
          </a:xfrm>
          <a:prstGeom prst="rect">
            <a:avLst/>
          </a:prstGeom>
        </p:spPr>
      </p:pic>
    </p:spTree>
    <p:extLst>
      <p:ext uri="{BB962C8B-B14F-4D97-AF65-F5344CB8AC3E}">
        <p14:creationId xmlns:p14="http://schemas.microsoft.com/office/powerpoint/2010/main" val="39348339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667F6-0720-299C-F815-020FE653376C}"/>
              </a:ext>
            </a:extLst>
          </p:cNvPr>
          <p:cNvSpPr>
            <a:spLocks noGrp="1"/>
          </p:cNvSpPr>
          <p:nvPr>
            <p:ph type="title"/>
          </p:nvPr>
        </p:nvSpPr>
        <p:spPr>
          <a:xfrm>
            <a:off x="4955458" y="499533"/>
            <a:ext cx="6587613" cy="1658198"/>
          </a:xfrm>
        </p:spPr>
        <p:txBody>
          <a:bodyPr>
            <a:normAutofit/>
          </a:bodyPr>
          <a:lstStyle/>
          <a:p>
            <a:r>
              <a:rPr lang="en-US" dirty="0"/>
              <a:t>Li Ke’s Wu Tou tang</a:t>
            </a:r>
          </a:p>
        </p:txBody>
      </p:sp>
      <p:pic>
        <p:nvPicPr>
          <p:cNvPr id="4" name="Picture 3">
            <a:extLst>
              <a:ext uri="{FF2B5EF4-FFF2-40B4-BE49-F238E27FC236}">
                <a16:creationId xmlns:a16="http://schemas.microsoft.com/office/drawing/2014/main" id="{6E24142F-5854-5373-D45F-372C1FEA900D}"/>
              </a:ext>
            </a:extLst>
          </p:cNvPr>
          <p:cNvPicPr>
            <a:picLocks noChangeAspect="1"/>
          </p:cNvPicPr>
          <p:nvPr/>
        </p:nvPicPr>
        <p:blipFill>
          <a:blip r:embed="rId2"/>
          <a:srcRect l="24320" r="32718" b="1"/>
          <a:stretch>
            <a:fillRect/>
          </a:stretch>
        </p:blipFill>
        <p:spPr>
          <a:xfrm>
            <a:off x="633999" y="640080"/>
            <a:ext cx="4001315" cy="5588101"/>
          </a:xfrm>
          <a:prstGeom prst="rect">
            <a:avLst/>
          </a:prstGeom>
        </p:spPr>
      </p:pic>
      <p:sp>
        <p:nvSpPr>
          <p:cNvPr id="3" name="Content Placeholder 2">
            <a:extLst>
              <a:ext uri="{FF2B5EF4-FFF2-40B4-BE49-F238E27FC236}">
                <a16:creationId xmlns:a16="http://schemas.microsoft.com/office/drawing/2014/main" id="{B659BBDE-788B-0B4E-AC16-FE36EEBB60E8}"/>
              </a:ext>
            </a:extLst>
          </p:cNvPr>
          <p:cNvSpPr>
            <a:spLocks noGrp="1"/>
          </p:cNvSpPr>
          <p:nvPr>
            <p:ph idx="1"/>
          </p:nvPr>
        </p:nvSpPr>
        <p:spPr>
          <a:xfrm>
            <a:off x="4955458" y="2011680"/>
            <a:ext cx="6587613" cy="3864732"/>
          </a:xfrm>
        </p:spPr>
        <p:txBody>
          <a:bodyPr>
            <a:normAutofit/>
          </a:bodyPr>
          <a:lstStyle/>
          <a:p>
            <a:r>
              <a:rPr lang="en-US" sz="1300"/>
              <a:t> Wu Tou Tang as described, but sometimes with:</a:t>
            </a:r>
          </a:p>
          <a:p>
            <a:r>
              <a:rPr lang="en-US" sz="1300"/>
              <a:t> </a:t>
            </a:r>
            <a:r>
              <a:rPr lang="en-US" sz="1300" err="1"/>
              <a:t>Chuanwu</a:t>
            </a:r>
            <a:r>
              <a:rPr lang="en-US" sz="1300"/>
              <a:t>  20–30g or more, depending on severity</a:t>
            </a:r>
          </a:p>
          <a:p>
            <a:r>
              <a:rPr lang="zh-CN" altLang="en-US" sz="1300"/>
              <a:t>麻黃 </a:t>
            </a:r>
            <a:r>
              <a:rPr lang="en-US" altLang="zh-CN" sz="1300"/>
              <a:t>(</a:t>
            </a:r>
            <a:r>
              <a:rPr lang="en-US" sz="1300" err="1"/>
              <a:t>Mahuang</a:t>
            </a:r>
            <a:r>
              <a:rPr lang="en-US" sz="1300"/>
              <a:t>) – opens surface and channels</a:t>
            </a:r>
          </a:p>
          <a:p>
            <a:r>
              <a:rPr lang="zh-CN" altLang="en-US" sz="1300"/>
              <a:t>芍藥 </a:t>
            </a:r>
            <a:r>
              <a:rPr lang="en-US" altLang="zh-CN" sz="1300"/>
              <a:t>(</a:t>
            </a:r>
            <a:r>
              <a:rPr lang="en-US" sz="1300" err="1"/>
              <a:t>Shaoyao</a:t>
            </a:r>
            <a:r>
              <a:rPr lang="en-US" sz="1300"/>
              <a:t>) – harmonizes and relieves pain</a:t>
            </a:r>
          </a:p>
          <a:p>
            <a:r>
              <a:rPr lang="zh-CN" altLang="en-US" sz="1300"/>
              <a:t>黃芪 </a:t>
            </a:r>
            <a:r>
              <a:rPr lang="en-US" altLang="zh-CN" sz="1300"/>
              <a:t>(</a:t>
            </a:r>
            <a:r>
              <a:rPr lang="en-US" sz="1300" err="1"/>
              <a:t>Huangqi</a:t>
            </a:r>
            <a:r>
              <a:rPr lang="en-US" sz="1300"/>
              <a:t>) – tonifies Wei qi, assists Yang</a:t>
            </a:r>
          </a:p>
          <a:p>
            <a:r>
              <a:rPr lang="zh-CN" altLang="en-US" sz="1300"/>
              <a:t>炙甘草 </a:t>
            </a:r>
            <a:r>
              <a:rPr lang="en-US" altLang="zh-CN" sz="1300"/>
              <a:t>(</a:t>
            </a:r>
            <a:r>
              <a:rPr lang="en-US" sz="1300"/>
              <a:t>Zhi </a:t>
            </a:r>
            <a:r>
              <a:rPr lang="en-US" sz="1300" err="1"/>
              <a:t>Gancao</a:t>
            </a:r>
            <a:r>
              <a:rPr lang="en-US" sz="1300"/>
              <a:t>) – harmonizes, detoxifies </a:t>
            </a:r>
            <a:r>
              <a:rPr lang="en-US" sz="1300" err="1"/>
              <a:t>Chuanwu</a:t>
            </a:r>
            <a:r>
              <a:rPr lang="en-US" sz="1300"/>
              <a:t>.</a:t>
            </a:r>
          </a:p>
          <a:p>
            <a:r>
              <a:rPr lang="en-US" sz="1300"/>
              <a:t>Safety Counteragents (“</a:t>
            </a:r>
            <a:r>
              <a:rPr lang="zh-CN" altLang="en-US" sz="1300"/>
              <a:t>制毒配伍”</a:t>
            </a:r>
            <a:r>
              <a:rPr lang="en-US" altLang="zh-CN" sz="1300"/>
              <a:t>) – </a:t>
            </a:r>
            <a:r>
              <a:rPr lang="en-US" sz="1300"/>
              <a:t>always added:</a:t>
            </a:r>
          </a:p>
          <a:p>
            <a:r>
              <a:rPr lang="en-US" sz="1300"/>
              <a:t>These are the hallmark of Li Ke’s version:</a:t>
            </a:r>
          </a:p>
          <a:p>
            <a:r>
              <a:rPr lang="zh-CN" altLang="en-US" sz="1300"/>
              <a:t>黑豆 </a:t>
            </a:r>
            <a:r>
              <a:rPr lang="en-US" sz="1300"/>
              <a:t>Hei Dou – 30g</a:t>
            </a:r>
          </a:p>
          <a:p>
            <a:r>
              <a:rPr lang="zh-CN" altLang="en-US" sz="1300"/>
              <a:t>防風 </a:t>
            </a:r>
            <a:r>
              <a:rPr lang="en-US" sz="1300"/>
              <a:t>Fang Feng – 30g</a:t>
            </a:r>
          </a:p>
          <a:p>
            <a:r>
              <a:rPr lang="zh-CN" altLang="en-US" sz="1300"/>
              <a:t>炙甘草 </a:t>
            </a:r>
            <a:r>
              <a:rPr lang="en-US" sz="1300"/>
              <a:t>Zhi </a:t>
            </a:r>
            <a:r>
              <a:rPr lang="en-US" sz="1300" err="1"/>
              <a:t>Gancao</a:t>
            </a:r>
            <a:r>
              <a:rPr lang="en-US" sz="1300"/>
              <a:t> – increased to 60g if </a:t>
            </a:r>
            <a:r>
              <a:rPr lang="en-US" sz="1300" err="1"/>
              <a:t>Chuanwu</a:t>
            </a:r>
            <a:r>
              <a:rPr lang="en-US" sz="1300"/>
              <a:t> or Fuzi exceeds 30g</a:t>
            </a:r>
          </a:p>
        </p:txBody>
      </p:sp>
    </p:spTree>
    <p:extLst>
      <p:ext uri="{BB962C8B-B14F-4D97-AF65-F5344CB8AC3E}">
        <p14:creationId xmlns:p14="http://schemas.microsoft.com/office/powerpoint/2010/main" val="2039643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CF3CF-DE51-71A2-B885-D89AD8F7EB26}"/>
              </a:ext>
            </a:extLst>
          </p:cNvPr>
          <p:cNvSpPr>
            <a:spLocks noGrp="1"/>
          </p:cNvSpPr>
          <p:nvPr>
            <p:ph type="title"/>
          </p:nvPr>
        </p:nvSpPr>
        <p:spPr>
          <a:xfrm>
            <a:off x="657225" y="499533"/>
            <a:ext cx="7115176" cy="1658198"/>
          </a:xfrm>
        </p:spPr>
        <p:txBody>
          <a:bodyPr>
            <a:normAutofit/>
          </a:bodyPr>
          <a:lstStyle/>
          <a:p>
            <a:r>
              <a:rPr lang="en-US">
                <a:solidFill>
                  <a:srgbClr val="533D78"/>
                </a:solidFill>
              </a:rPr>
              <a:t>Wu </a:t>
            </a:r>
            <a:r>
              <a:rPr lang="en-US" err="1">
                <a:solidFill>
                  <a:srgbClr val="533D78"/>
                </a:solidFill>
              </a:rPr>
              <a:t>tou</a:t>
            </a:r>
            <a:r>
              <a:rPr lang="en-US">
                <a:solidFill>
                  <a:srgbClr val="533D78"/>
                </a:solidFill>
              </a:rPr>
              <a:t> antidote</a:t>
            </a:r>
          </a:p>
        </p:txBody>
      </p:sp>
      <p:sp>
        <p:nvSpPr>
          <p:cNvPr id="3" name="Content Placeholder 2">
            <a:extLst>
              <a:ext uri="{FF2B5EF4-FFF2-40B4-BE49-F238E27FC236}">
                <a16:creationId xmlns:a16="http://schemas.microsoft.com/office/drawing/2014/main" id="{59561BFA-B5BF-1C77-FA89-09B9E319424F}"/>
              </a:ext>
            </a:extLst>
          </p:cNvPr>
          <p:cNvSpPr>
            <a:spLocks noGrp="1"/>
          </p:cNvSpPr>
          <p:nvPr>
            <p:ph idx="1"/>
          </p:nvPr>
        </p:nvSpPr>
        <p:spPr>
          <a:xfrm>
            <a:off x="676656" y="2011680"/>
            <a:ext cx="6877083" cy="3766185"/>
          </a:xfrm>
        </p:spPr>
        <p:txBody>
          <a:bodyPr>
            <a:normAutofit/>
          </a:bodyPr>
          <a:lstStyle/>
          <a:p>
            <a:r>
              <a:rPr lang="en-US" sz="1300" dirty="0"/>
              <a:t>Zhi </a:t>
            </a:r>
            <a:r>
              <a:rPr lang="en-US" sz="1300" dirty="0" err="1"/>
              <a:t>Gancao</a:t>
            </a:r>
            <a:r>
              <a:rPr lang="en-US" sz="1300" dirty="0"/>
              <a:t> (honey-fried licorice) supports the righteous qi and resolves all kinds of toxins, and neutralizes the toxicity of </a:t>
            </a:r>
            <a:r>
              <a:rPr lang="en-US" sz="1300" dirty="0" err="1"/>
              <a:t>Wutou</a:t>
            </a:r>
            <a:r>
              <a:rPr lang="en-US" sz="1300" dirty="0"/>
              <a:t> and Fuzi.</a:t>
            </a:r>
          </a:p>
          <a:p>
            <a:r>
              <a:rPr lang="en-US" sz="1300" dirty="0"/>
              <a:t>Honey nourishes the middle, moistens dryness, relieves pain, and detoxifies. It treats lung dryness with cough, intestinal dryness with constipation, epigastric burning pain, nasal congestion, mouth sores, and scalds or burns. It also counteracts the toxicity of </a:t>
            </a:r>
            <a:r>
              <a:rPr lang="en-US" sz="1300" dirty="0" err="1"/>
              <a:t>Wutou</a:t>
            </a:r>
            <a:r>
              <a:rPr lang="en-US" sz="1300" dirty="0"/>
              <a:t> and Fuzi.</a:t>
            </a:r>
          </a:p>
          <a:p>
            <a:r>
              <a:rPr lang="en-US" sz="1300" dirty="0"/>
              <a:t>Hei </a:t>
            </a:r>
            <a:r>
              <a:rPr lang="en-US" sz="1300" dirty="0" err="1"/>
              <a:t>dou</a:t>
            </a:r>
            <a:r>
              <a:rPr lang="en-US" sz="1300" dirty="0"/>
              <a:t>: Black soybeans promote blood circulation and urination, dispel wind and resolve toxicity. They treat edema, distension and fullness, wind-toxin leg disorders, jaundice with swelling, wind-damp bi syndrome with muscle spasm, postpartum convulsions with clenched jaws, abscesses and sores, and also detoxify medicinal poisons. The Compendium of Materia Medica</a:t>
            </a:r>
            <a:r>
              <a:rPr lang="en-US" altLang="zh-CN" sz="1300" dirty="0"/>
              <a:t>《</a:t>
            </a:r>
            <a:r>
              <a:rPr lang="zh-CN" altLang="en-US" sz="1300" dirty="0"/>
              <a:t>本草纲目</a:t>
            </a:r>
            <a:r>
              <a:rPr lang="en-US" altLang="zh-CN" sz="1300" dirty="0"/>
              <a:t>》</a:t>
            </a:r>
            <a:r>
              <a:rPr lang="en-US" sz="1300" dirty="0"/>
              <a:t> states: “Its decoction can counteract the toxicity of arsenic, Euphorbia </a:t>
            </a:r>
            <a:r>
              <a:rPr lang="en-US" sz="1300" dirty="0" err="1"/>
              <a:t>kansui</a:t>
            </a:r>
            <a:r>
              <a:rPr lang="en-US" sz="1300" dirty="0"/>
              <a:t>, Aconitum (</a:t>
            </a:r>
            <a:r>
              <a:rPr lang="en-US" sz="1300" dirty="0" err="1"/>
              <a:t>Tianxiong</a:t>
            </a:r>
            <a:r>
              <a:rPr lang="en-US" sz="1300" dirty="0"/>
              <a:t>, Fuzi)... and a hundred other poisons.</a:t>
            </a:r>
          </a:p>
          <a:p>
            <a:r>
              <a:rPr lang="en-US" sz="1300" dirty="0" err="1"/>
              <a:t>Fangfeng</a:t>
            </a:r>
            <a:r>
              <a:rPr lang="en-US" sz="1300" dirty="0"/>
              <a:t> (</a:t>
            </a:r>
            <a:r>
              <a:rPr lang="en-US" sz="1300" dirty="0" err="1"/>
              <a:t>Saposhnikovia</a:t>
            </a:r>
            <a:r>
              <a:rPr lang="en-US" sz="1300" dirty="0"/>
              <a:t> root) releases the exterior and dispels wind, overcomes dampness and relieves pain. It treats wind-cold exterior syndromes, headache, dizziness, stiff neck, wind-damp bi syndrome, sore joints, limb spasms, and tetanus. Seeking the Origin of Materia Medica </a:t>
            </a:r>
            <a:r>
              <a:rPr lang="en-US" altLang="zh-CN" sz="1300" dirty="0"/>
              <a:t>《</a:t>
            </a:r>
            <a:r>
              <a:rPr lang="zh-CN" altLang="en-US" sz="1300" dirty="0"/>
              <a:t>本草求原</a:t>
            </a:r>
            <a:r>
              <a:rPr lang="en-US" altLang="zh-CN" sz="1300" dirty="0"/>
              <a:t>》</a:t>
            </a:r>
            <a:r>
              <a:rPr lang="en-US" sz="1300" dirty="0"/>
              <a:t>states: “Neutralizes poisons from </a:t>
            </a:r>
            <a:r>
              <a:rPr lang="en-US" sz="1300" dirty="0" err="1"/>
              <a:t>Wutou</a:t>
            </a:r>
            <a:r>
              <a:rPr lang="en-US" sz="1300" dirty="0"/>
              <a:t>, </a:t>
            </a:r>
            <a:r>
              <a:rPr lang="en-US" sz="1300" dirty="0" err="1"/>
              <a:t>Genkwa</a:t>
            </a:r>
            <a:r>
              <a:rPr lang="en-US" sz="1300" dirty="0"/>
              <a:t> (</a:t>
            </a:r>
            <a:r>
              <a:rPr lang="en-US" sz="1300" dirty="0" err="1"/>
              <a:t>Yuanhua</a:t>
            </a:r>
            <a:r>
              <a:rPr lang="en-US" sz="1300" dirty="0"/>
              <a:t>), and wild mushrooms.” Ben </a:t>
            </a:r>
            <a:r>
              <a:rPr lang="en-US" sz="1300" dirty="0" err="1"/>
              <a:t>cao</a:t>
            </a:r>
            <a:r>
              <a:rPr lang="en-US" sz="1300" dirty="0"/>
              <a:t> Ji Zhu</a:t>
            </a:r>
            <a:r>
              <a:rPr lang="en-US" altLang="zh-CN" sz="1300" dirty="0"/>
              <a:t>《</a:t>
            </a:r>
            <a:r>
              <a:rPr lang="zh-CN" altLang="en-US" sz="1300" dirty="0"/>
              <a:t>本经集注</a:t>
            </a:r>
            <a:r>
              <a:rPr lang="en-US" altLang="zh-CN" sz="1300" dirty="0"/>
              <a:t>》</a:t>
            </a:r>
            <a:r>
              <a:rPr lang="en-US" sz="1300" dirty="0"/>
              <a:t>notes: “Kills the toxicity of Fuzi.”</a:t>
            </a:r>
          </a:p>
          <a:p>
            <a:endParaRPr lang="en-US" sz="1300" dirty="0"/>
          </a:p>
        </p:txBody>
      </p:sp>
      <p:pic>
        <p:nvPicPr>
          <p:cNvPr id="4" name="Picture 3" descr="A blue and yellow glass vase&#10;&#10;AI-generated content may be incorrect.">
            <a:extLst>
              <a:ext uri="{FF2B5EF4-FFF2-40B4-BE49-F238E27FC236}">
                <a16:creationId xmlns:a16="http://schemas.microsoft.com/office/drawing/2014/main" id="{8FD16617-C051-2AFF-0A78-87AA41083F7E}"/>
              </a:ext>
            </a:extLst>
          </p:cNvPr>
          <p:cNvPicPr>
            <a:picLocks noChangeAspect="1"/>
          </p:cNvPicPr>
          <p:nvPr/>
        </p:nvPicPr>
        <p:blipFill>
          <a:blip r:embed="rId2"/>
          <a:srcRect t="3620" r="3" b="3"/>
          <a:stretch>
            <a:fillRect/>
          </a:stretch>
        </p:blipFill>
        <p:spPr>
          <a:xfrm>
            <a:off x="8114537" y="10"/>
            <a:ext cx="4077463" cy="6864408"/>
          </a:xfrm>
          <a:prstGeom prst="rect">
            <a:avLst/>
          </a:prstGeom>
        </p:spPr>
      </p:pic>
    </p:spTree>
    <p:extLst>
      <p:ext uri="{BB962C8B-B14F-4D97-AF65-F5344CB8AC3E}">
        <p14:creationId xmlns:p14="http://schemas.microsoft.com/office/powerpoint/2010/main" val="37446821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9647-5F84-0241-2E4C-94ADB76CF095}"/>
              </a:ext>
            </a:extLst>
          </p:cNvPr>
          <p:cNvSpPr>
            <a:spLocks noGrp="1"/>
          </p:cNvSpPr>
          <p:nvPr>
            <p:ph type="title"/>
          </p:nvPr>
        </p:nvSpPr>
        <p:spPr/>
        <p:txBody>
          <a:bodyPr/>
          <a:lstStyle/>
          <a:p>
            <a:r>
              <a:rPr lang="en-US" dirty="0"/>
              <a:t>Wu </a:t>
            </a:r>
            <a:r>
              <a:rPr lang="en-US" dirty="0" err="1"/>
              <a:t>tou</a:t>
            </a:r>
            <a:r>
              <a:rPr lang="en-US" dirty="0"/>
              <a:t> cooking  </a:t>
            </a:r>
          </a:p>
        </p:txBody>
      </p:sp>
      <p:sp>
        <p:nvSpPr>
          <p:cNvPr id="3" name="Content Placeholder 2">
            <a:extLst>
              <a:ext uri="{FF2B5EF4-FFF2-40B4-BE49-F238E27FC236}">
                <a16:creationId xmlns:a16="http://schemas.microsoft.com/office/drawing/2014/main" id="{C2BB2782-7F2D-1BAA-61D8-DBC1ECAA86C2}"/>
              </a:ext>
            </a:extLst>
          </p:cNvPr>
          <p:cNvSpPr>
            <a:spLocks noGrp="1"/>
          </p:cNvSpPr>
          <p:nvPr>
            <p:ph idx="1"/>
          </p:nvPr>
        </p:nvSpPr>
        <p:spPr/>
        <p:txBody>
          <a:bodyPr>
            <a:normAutofit lnSpcReduction="10000"/>
          </a:bodyPr>
          <a:lstStyle/>
          <a:p>
            <a:r>
              <a:rPr lang="en-US" dirty="0"/>
              <a:t>When the dosage exceeds 30 grams for </a:t>
            </a:r>
            <a:r>
              <a:rPr lang="en-US" dirty="0" err="1"/>
              <a:t>Wutou</a:t>
            </a:r>
            <a:r>
              <a:rPr lang="en-US" dirty="0"/>
              <a:t> formulas: Add 2500 ml of cold water, decoct gently over low flame until reduced to 500 ml, and take in three divided doses per day. Decoction time is approximately 3 hours, which is sufficient to effectively destroy the severe toxicity of aconitine. </a:t>
            </a:r>
          </a:p>
          <a:p>
            <a:r>
              <a:rPr lang="en-US" dirty="0"/>
              <a:t>For Fuzi formulas used in chronic heart failure: Add 1500 ml of cold water, decoct slowly to 500 ml, and divide into 2–3 doses per day.</a:t>
            </a:r>
          </a:p>
          <a:p>
            <a:r>
              <a:rPr lang="en-US" dirty="0"/>
              <a:t>For critically ill patients on the verge of death due to heart failure, when using “High-Dose Breakthrough Rescue Heart Decoction” (</a:t>
            </a:r>
            <a:r>
              <a:rPr lang="zh-CN" altLang="en-US" dirty="0"/>
              <a:t>大劑破格救心湯</a:t>
            </a:r>
            <a:r>
              <a:rPr lang="en-US" altLang="zh-CN" dirty="0"/>
              <a:t>" (</a:t>
            </a:r>
            <a:r>
              <a:rPr lang="en-US" dirty="0" err="1"/>
              <a:t>Dà</a:t>
            </a:r>
            <a:r>
              <a:rPr lang="en-US" dirty="0"/>
              <a:t> </a:t>
            </a:r>
            <a:r>
              <a:rPr lang="en-US" dirty="0" err="1"/>
              <a:t>jì</a:t>
            </a:r>
            <a:r>
              <a:rPr lang="en-US" dirty="0"/>
              <a:t> </a:t>
            </a:r>
            <a:r>
              <a:rPr lang="en-US" dirty="0" err="1"/>
              <a:t>pò</a:t>
            </a:r>
            <a:r>
              <a:rPr lang="en-US" dirty="0"/>
              <a:t> </a:t>
            </a:r>
            <a:r>
              <a:rPr lang="en-US" dirty="0" err="1"/>
              <a:t>gé</a:t>
            </a:r>
            <a:r>
              <a:rPr lang="en-US" dirty="0"/>
              <a:t> </a:t>
            </a:r>
            <a:r>
              <a:rPr lang="en-US" dirty="0" err="1"/>
              <a:t>jiù</a:t>
            </a:r>
            <a:r>
              <a:rPr lang="en-US" dirty="0"/>
              <a:t> </a:t>
            </a:r>
            <a:r>
              <a:rPr lang="en-US" dirty="0" err="1"/>
              <a:t>xīn</a:t>
            </a:r>
            <a:r>
              <a:rPr lang="en-US" dirty="0"/>
              <a:t> </a:t>
            </a:r>
            <a:r>
              <a:rPr lang="en-US" dirty="0" err="1"/>
              <a:t>tāng</a:t>
            </a:r>
            <a:r>
              <a:rPr lang="en-US" dirty="0"/>
              <a:t>) ), the method is: Decoction with boiling water over high flame and rapid fire, administering as it is being decocted, without following normal procedures, in order to rescue life in the moment. At this point, the toxicity of Fuzi becomes the divine elixir that saves the patient’s life, and there is no need for concern.</a:t>
            </a:r>
          </a:p>
        </p:txBody>
      </p:sp>
    </p:spTree>
    <p:extLst>
      <p:ext uri="{BB962C8B-B14F-4D97-AF65-F5344CB8AC3E}">
        <p14:creationId xmlns:p14="http://schemas.microsoft.com/office/powerpoint/2010/main" val="1076381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2C8716-F84C-46D5-985C-2076A7345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2616A0-9467-3C5D-6454-D1C1ADFCC7AC}"/>
              </a:ext>
            </a:extLst>
          </p:cNvPr>
          <p:cNvSpPr>
            <a:spLocks noGrp="1"/>
          </p:cNvSpPr>
          <p:nvPr>
            <p:ph type="title"/>
          </p:nvPr>
        </p:nvSpPr>
        <p:spPr>
          <a:xfrm>
            <a:off x="657225" y="499533"/>
            <a:ext cx="6657975" cy="1658198"/>
          </a:xfrm>
        </p:spPr>
        <p:txBody>
          <a:bodyPr>
            <a:normAutofit/>
          </a:bodyPr>
          <a:lstStyle/>
          <a:p>
            <a:r>
              <a:rPr lang="en-US">
                <a:solidFill>
                  <a:srgbClr val="FFFFFF"/>
                </a:solidFill>
              </a:rPr>
              <a:t>The forgotten art</a:t>
            </a:r>
          </a:p>
        </p:txBody>
      </p:sp>
      <p:sp>
        <p:nvSpPr>
          <p:cNvPr id="3" name="Content Placeholder 2">
            <a:extLst>
              <a:ext uri="{FF2B5EF4-FFF2-40B4-BE49-F238E27FC236}">
                <a16:creationId xmlns:a16="http://schemas.microsoft.com/office/drawing/2014/main" id="{2BDF3CD6-8013-0DAF-73C5-C8485ABABFA1}"/>
              </a:ext>
            </a:extLst>
          </p:cNvPr>
          <p:cNvSpPr>
            <a:spLocks noGrp="1"/>
          </p:cNvSpPr>
          <p:nvPr>
            <p:ph idx="1"/>
          </p:nvPr>
        </p:nvSpPr>
        <p:spPr>
          <a:xfrm>
            <a:off x="676657" y="2157730"/>
            <a:ext cx="6638543" cy="3718681"/>
          </a:xfrm>
        </p:spPr>
        <p:txBody>
          <a:bodyPr>
            <a:normAutofit/>
          </a:bodyPr>
          <a:lstStyle/>
          <a:p>
            <a:r>
              <a:rPr lang="en-US" sz="2200" dirty="0">
                <a:solidFill>
                  <a:srgbClr val="FFFFFF"/>
                </a:solidFill>
              </a:rPr>
              <a:t>Whenever a </a:t>
            </a:r>
            <a:r>
              <a:rPr lang="en-US" sz="2200" dirty="0" err="1">
                <a:solidFill>
                  <a:srgbClr val="FFFFFF"/>
                </a:solidFill>
              </a:rPr>
              <a:t>Wutou</a:t>
            </a:r>
            <a:r>
              <a:rPr lang="en-US" sz="2200" dirty="0">
                <a:solidFill>
                  <a:srgbClr val="FFFFFF"/>
                </a:solidFill>
              </a:rPr>
              <a:t> formula is prescribed, the physician must personally visit the patient’s home, demonstrate how to decoct the medicine, and observe the patient after administration. The patient must be closely monitored and questioned in detail about any sensations in the lips and tongue after taking the medicine. Only after confirming the patient is completely well, should the physician leave. </a:t>
            </a:r>
          </a:p>
          <a:p>
            <a:r>
              <a:rPr lang="en-US" sz="2200" dirty="0">
                <a:solidFill>
                  <a:srgbClr val="FFFFFF"/>
                </a:solidFill>
              </a:rPr>
              <a:t>Even Zhang Zhong Jing states “If the disease is severe,[ the medicine is] taken one day and one night, for this cycle of time observe them  </a:t>
            </a:r>
            <a:r>
              <a:rPr lang="zh-TW" altLang="en-US" sz="2200" dirty="0">
                <a:solidFill>
                  <a:srgbClr val="FFFFFF"/>
                </a:solidFill>
              </a:rPr>
              <a:t>若病重者，壹日壹夜服，周時觀之</a:t>
            </a:r>
            <a:r>
              <a:rPr lang="en-US" altLang="zh-TW" sz="2200" dirty="0">
                <a:solidFill>
                  <a:srgbClr val="FFFFFF"/>
                </a:solidFill>
              </a:rPr>
              <a:t>”</a:t>
            </a:r>
            <a:endParaRPr lang="en-US" sz="2200" dirty="0">
              <a:solidFill>
                <a:srgbClr val="FFFFFF"/>
              </a:solidFill>
            </a:endParaRPr>
          </a:p>
        </p:txBody>
      </p:sp>
      <p:sp>
        <p:nvSpPr>
          <p:cNvPr id="12" name="Rectangle 11">
            <a:extLst>
              <a:ext uri="{FF2B5EF4-FFF2-40B4-BE49-F238E27FC236}">
                <a16:creationId xmlns:a16="http://schemas.microsoft.com/office/drawing/2014/main" id="{A2AABEFD-D737-4E9B-A997-1C1507F52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ED16D1E-7CFF-2AE4-E79C-124057532CB8}"/>
              </a:ext>
            </a:extLst>
          </p:cNvPr>
          <p:cNvPicPr>
            <a:picLocks noChangeAspect="1"/>
          </p:cNvPicPr>
          <p:nvPr/>
        </p:nvPicPr>
        <p:blipFill>
          <a:blip r:embed="rId2"/>
          <a:srcRect l="17471" r="10925"/>
          <a:stretch>
            <a:fillRect/>
          </a:stretch>
        </p:blipFill>
        <p:spPr>
          <a:xfrm>
            <a:off x="8961707" y="804673"/>
            <a:ext cx="1821530" cy="2543895"/>
          </a:xfrm>
          <a:prstGeom prst="rect">
            <a:avLst/>
          </a:prstGeom>
        </p:spPr>
      </p:pic>
      <p:pic>
        <p:nvPicPr>
          <p:cNvPr id="5" name="Picture 4">
            <a:extLst>
              <a:ext uri="{FF2B5EF4-FFF2-40B4-BE49-F238E27FC236}">
                <a16:creationId xmlns:a16="http://schemas.microsoft.com/office/drawing/2014/main" id="{FA8B4E5B-0523-0200-C05F-3288CE2CD72C}"/>
              </a:ext>
            </a:extLst>
          </p:cNvPr>
          <p:cNvPicPr>
            <a:picLocks noChangeAspect="1"/>
          </p:cNvPicPr>
          <p:nvPr/>
        </p:nvPicPr>
        <p:blipFill>
          <a:blip r:embed="rId3"/>
          <a:stretch>
            <a:fillRect/>
          </a:stretch>
        </p:blipFill>
        <p:spPr>
          <a:xfrm>
            <a:off x="8600525" y="3509435"/>
            <a:ext cx="2543893" cy="2543893"/>
          </a:xfrm>
          <a:prstGeom prst="rect">
            <a:avLst/>
          </a:prstGeom>
        </p:spPr>
      </p:pic>
    </p:spTree>
    <p:extLst>
      <p:ext uri="{BB962C8B-B14F-4D97-AF65-F5344CB8AC3E}">
        <p14:creationId xmlns:p14="http://schemas.microsoft.com/office/powerpoint/2010/main" val="1701338736"/>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0933EE-A926-4A51-F06A-53DA19009E5D}"/>
              </a:ext>
            </a:extLst>
          </p:cNvPr>
          <p:cNvSpPr>
            <a:spLocks noGrp="1"/>
          </p:cNvSpPr>
          <p:nvPr>
            <p:ph type="title"/>
          </p:nvPr>
        </p:nvSpPr>
        <p:spPr>
          <a:xfrm>
            <a:off x="685800" y="3840817"/>
            <a:ext cx="3174971" cy="2017566"/>
          </a:xfrm>
        </p:spPr>
        <p:txBody>
          <a:bodyPr anchor="ctr">
            <a:normAutofit/>
          </a:bodyPr>
          <a:lstStyle/>
          <a:p>
            <a:pPr algn="r"/>
            <a:r>
              <a:rPr lang="en-US" sz="3600">
                <a:solidFill>
                  <a:schemeClr val="tx1"/>
                </a:solidFill>
              </a:rPr>
              <a:t>Wu hu+ Shen guan+ Si zhi</a:t>
            </a:r>
          </a:p>
        </p:txBody>
      </p:sp>
      <p:sp>
        <p:nvSpPr>
          <p:cNvPr id="13" name="Rectangle 12">
            <a:extLst>
              <a:ext uri="{FF2B5EF4-FFF2-40B4-BE49-F238E27FC236}">
                <a16:creationId xmlns:a16="http://schemas.microsoft.com/office/drawing/2014/main" id="{50E2AEF9-3220-4407-B76B-1B6E3952E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0142"/>
            <a:ext cx="3860771" cy="293214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818259E2-6B25-3E85-03FD-051E72C190B3}"/>
              </a:ext>
            </a:extLst>
          </p:cNvPr>
          <p:cNvPicPr>
            <a:picLocks noChangeAspect="1"/>
          </p:cNvPicPr>
          <p:nvPr/>
        </p:nvPicPr>
        <p:blipFill>
          <a:blip r:embed="rId2"/>
          <a:srcRect l="705" t="25" r="-705" b="-25"/>
          <a:stretch>
            <a:fillRect/>
          </a:stretch>
        </p:blipFill>
        <p:spPr>
          <a:xfrm>
            <a:off x="6" y="824735"/>
            <a:ext cx="3860765" cy="2604266"/>
          </a:xfrm>
          <a:prstGeom prst="rect">
            <a:avLst/>
          </a:prstGeom>
        </p:spPr>
      </p:pic>
      <p:sp>
        <p:nvSpPr>
          <p:cNvPr id="15" name="Rectangle 14">
            <a:extLst>
              <a:ext uri="{FF2B5EF4-FFF2-40B4-BE49-F238E27FC236}">
                <a16:creationId xmlns:a16="http://schemas.microsoft.com/office/drawing/2014/main" id="{2CAFBD32-D3B9-4AA1-8A52-E7788A955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2885" y="0"/>
            <a:ext cx="4332545" cy="313160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6E2045D-496B-C8D1-3DA5-B947388BD068}"/>
              </a:ext>
            </a:extLst>
          </p:cNvPr>
          <p:cNvPicPr>
            <a:picLocks noChangeAspect="1"/>
          </p:cNvPicPr>
          <p:nvPr/>
        </p:nvPicPr>
        <p:blipFill>
          <a:blip r:embed="rId3"/>
          <a:srcRect t="11916" r="-2" b="16059"/>
          <a:stretch>
            <a:fillRect/>
          </a:stretch>
        </p:blipFill>
        <p:spPr>
          <a:xfrm>
            <a:off x="4354280" y="10"/>
            <a:ext cx="3966436" cy="2952719"/>
          </a:xfrm>
          <a:prstGeom prst="rect">
            <a:avLst/>
          </a:prstGeom>
        </p:spPr>
      </p:pic>
      <p:sp>
        <p:nvSpPr>
          <p:cNvPr id="3" name="Content Placeholder 2">
            <a:extLst>
              <a:ext uri="{FF2B5EF4-FFF2-40B4-BE49-F238E27FC236}">
                <a16:creationId xmlns:a16="http://schemas.microsoft.com/office/drawing/2014/main" id="{D94FB7F7-3C55-7DD2-84C4-044C4ABE1407}"/>
              </a:ext>
            </a:extLst>
          </p:cNvPr>
          <p:cNvSpPr>
            <a:spLocks noGrp="1"/>
          </p:cNvSpPr>
          <p:nvPr>
            <p:ph idx="1"/>
          </p:nvPr>
        </p:nvSpPr>
        <p:spPr>
          <a:xfrm>
            <a:off x="4354281" y="3429001"/>
            <a:ext cx="4145576" cy="2841198"/>
          </a:xfrm>
        </p:spPr>
        <p:txBody>
          <a:bodyPr anchor="ctr">
            <a:normAutofit fontScale="85000" lnSpcReduction="10000"/>
          </a:bodyPr>
          <a:lstStyle/>
          <a:p>
            <a:r>
              <a:rPr lang="en-US" sz="2000" dirty="0"/>
              <a:t>11.27+ 77.18+77.20</a:t>
            </a:r>
          </a:p>
          <a:p>
            <a:r>
              <a:rPr lang="en-US" sz="2000" dirty="0"/>
              <a:t>Expelling evils in the </a:t>
            </a:r>
            <a:r>
              <a:rPr lang="en-US" sz="2000" dirty="0" err="1"/>
              <a:t>Taiyin</a:t>
            </a:r>
            <a:r>
              <a:rPr lang="en-US" sz="2000" dirty="0"/>
              <a:t>, supplementing the Postnatal to foster the Prenatal (kidney yang insufficiency)  releases the exterior, guides into the 4 limbs. </a:t>
            </a:r>
          </a:p>
          <a:p>
            <a:r>
              <a:rPr lang="en-US" sz="2000" dirty="0"/>
              <a:t>Zeng Tian De often combines Wu Hu with Fu Yuan (11.22) for autoimmune joint pain  </a:t>
            </a:r>
          </a:p>
          <a:p>
            <a:r>
              <a:rPr lang="en-US" sz="2000" dirty="0"/>
              <a:t>Si </a:t>
            </a:r>
            <a:r>
              <a:rPr lang="en-US" sz="2000" dirty="0" err="1"/>
              <a:t>zhi</a:t>
            </a:r>
            <a:r>
              <a:rPr lang="en-US" sz="2000" dirty="0"/>
              <a:t>/ 4 limbs has a 4 limbs, Heart branch, and Kidney sub-branch correspondence </a:t>
            </a:r>
            <a:r>
              <a:rPr lang="zh-TW" altLang="en-US" sz="2000" dirty="0"/>
              <a:t>心之支神經、四肢神經、腎之分支神經</a:t>
            </a:r>
            <a:endParaRPr lang="en-US" sz="2000" dirty="0"/>
          </a:p>
        </p:txBody>
      </p:sp>
      <p:sp>
        <p:nvSpPr>
          <p:cNvPr id="17" name="Rectangle 16">
            <a:extLst>
              <a:ext uri="{FF2B5EF4-FFF2-40B4-BE49-F238E27FC236}">
                <a16:creationId xmlns:a16="http://schemas.microsoft.com/office/drawing/2014/main" id="{7B1FFF1B-D8E7-43C1-963D-013BA4049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3000" y="660142"/>
            <a:ext cx="3429000" cy="505485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2F90F7B-A3C5-C3F1-CDA2-8E3B94117E55}"/>
              </a:ext>
            </a:extLst>
          </p:cNvPr>
          <p:cNvPicPr>
            <a:picLocks noChangeAspect="1"/>
          </p:cNvPicPr>
          <p:nvPr/>
        </p:nvPicPr>
        <p:blipFill>
          <a:blip r:embed="rId4"/>
          <a:srcRect l="25002" r="6244" b="-4"/>
          <a:stretch>
            <a:fillRect/>
          </a:stretch>
        </p:blipFill>
        <p:spPr>
          <a:xfrm>
            <a:off x="8942136" y="824734"/>
            <a:ext cx="3249864" cy="4726979"/>
          </a:xfrm>
          <a:prstGeom prst="rect">
            <a:avLst/>
          </a:prstGeom>
        </p:spPr>
      </p:pic>
    </p:spTree>
    <p:extLst>
      <p:ext uri="{BB962C8B-B14F-4D97-AF65-F5344CB8AC3E}">
        <p14:creationId xmlns:p14="http://schemas.microsoft.com/office/powerpoint/2010/main" val="320997618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72D48-F27A-B6BF-8695-F54E29A625C3}"/>
              </a:ext>
            </a:extLst>
          </p:cNvPr>
          <p:cNvSpPr>
            <a:spLocks noGrp="1"/>
          </p:cNvSpPr>
          <p:nvPr>
            <p:ph type="title"/>
          </p:nvPr>
        </p:nvSpPr>
        <p:spPr>
          <a:xfrm>
            <a:off x="657224" y="499533"/>
            <a:ext cx="10772775" cy="1658198"/>
          </a:xfrm>
        </p:spPr>
        <p:txBody>
          <a:bodyPr>
            <a:normAutofit/>
          </a:bodyPr>
          <a:lstStyle/>
          <a:p>
            <a:r>
              <a:rPr lang="en-US" dirty="0"/>
              <a:t>Bān/ </a:t>
            </a:r>
            <a:r>
              <a:rPr lang="zh-CN" altLang="en-US" dirty="0"/>
              <a:t>斑 </a:t>
            </a:r>
            <a:r>
              <a:rPr lang="en-US" dirty="0"/>
              <a:t>Macule</a:t>
            </a:r>
          </a:p>
        </p:txBody>
      </p:sp>
      <p:sp>
        <p:nvSpPr>
          <p:cNvPr id="8" name="Content Placeholder 7">
            <a:extLst>
              <a:ext uri="{FF2B5EF4-FFF2-40B4-BE49-F238E27FC236}">
                <a16:creationId xmlns:a16="http://schemas.microsoft.com/office/drawing/2014/main" id="{2725E9A8-9726-05B2-B0D7-C2F930CC55D8}"/>
              </a:ext>
            </a:extLst>
          </p:cNvPr>
          <p:cNvSpPr>
            <a:spLocks noGrp="1"/>
          </p:cNvSpPr>
          <p:nvPr>
            <p:ph idx="1"/>
          </p:nvPr>
        </p:nvSpPr>
        <p:spPr>
          <a:xfrm>
            <a:off x="676656" y="2011680"/>
            <a:ext cx="6875611" cy="3766185"/>
          </a:xfrm>
        </p:spPr>
        <p:txBody>
          <a:bodyPr>
            <a:normAutofit fontScale="92500" lnSpcReduction="10000"/>
          </a:bodyPr>
          <a:lstStyle/>
          <a:p>
            <a:r>
              <a:rPr lang="zh-CN" altLang="en-US" dirty="0"/>
              <a:t>紅斑 </a:t>
            </a:r>
            <a:r>
              <a:rPr lang="en-US" altLang="zh-CN" dirty="0"/>
              <a:t>(</a:t>
            </a:r>
            <a:r>
              <a:rPr lang="en-US" dirty="0" err="1"/>
              <a:t>hóng</a:t>
            </a:r>
            <a:r>
              <a:rPr lang="en-US" dirty="0"/>
              <a:t> </a:t>
            </a:r>
            <a:r>
              <a:rPr lang="en-US" dirty="0" err="1"/>
              <a:t>bān</a:t>
            </a:r>
            <a:r>
              <a:rPr lang="en-US" dirty="0"/>
              <a:t>) – erythema, red macule</a:t>
            </a:r>
          </a:p>
          <a:p>
            <a:r>
              <a:rPr lang="zh-CN" altLang="en-US" dirty="0"/>
              <a:t>紫斑 </a:t>
            </a:r>
            <a:r>
              <a:rPr lang="en-US" altLang="zh-CN" dirty="0"/>
              <a:t>(</a:t>
            </a:r>
            <a:r>
              <a:rPr lang="en-US" dirty="0" err="1"/>
              <a:t>zǐ</a:t>
            </a:r>
            <a:r>
              <a:rPr lang="en-US" dirty="0"/>
              <a:t> </a:t>
            </a:r>
            <a:r>
              <a:rPr lang="en-US" dirty="0" err="1"/>
              <a:t>bān</a:t>
            </a:r>
            <a:r>
              <a:rPr lang="en-US" dirty="0"/>
              <a:t>) – purpura, purple macule</a:t>
            </a:r>
          </a:p>
          <a:p>
            <a:r>
              <a:rPr lang="zh-CN" altLang="en-US" dirty="0"/>
              <a:t>丘疹斑 </a:t>
            </a:r>
            <a:r>
              <a:rPr lang="en-US" altLang="zh-CN" dirty="0"/>
              <a:t>(</a:t>
            </a:r>
            <a:r>
              <a:rPr lang="en-US" dirty="0" err="1"/>
              <a:t>qiū</a:t>
            </a:r>
            <a:r>
              <a:rPr lang="en-US" dirty="0"/>
              <a:t> </a:t>
            </a:r>
            <a:r>
              <a:rPr lang="en-US" dirty="0" err="1"/>
              <a:t>zhěn</a:t>
            </a:r>
            <a:r>
              <a:rPr lang="en-US" dirty="0"/>
              <a:t> </a:t>
            </a:r>
            <a:r>
              <a:rPr lang="en-US" dirty="0" err="1"/>
              <a:t>bān</a:t>
            </a:r>
            <a:r>
              <a:rPr lang="en-US" dirty="0"/>
              <a:t>) – maculopapular rash</a:t>
            </a:r>
          </a:p>
          <a:p>
            <a:r>
              <a:rPr lang="zh-CN" altLang="en-US" dirty="0"/>
              <a:t>麻疹樣斑 </a:t>
            </a:r>
            <a:r>
              <a:rPr lang="en-US" altLang="zh-CN" dirty="0"/>
              <a:t>(</a:t>
            </a:r>
            <a:r>
              <a:rPr lang="en-US" dirty="0" err="1"/>
              <a:t>má</a:t>
            </a:r>
            <a:r>
              <a:rPr lang="en-US" dirty="0"/>
              <a:t> </a:t>
            </a:r>
            <a:r>
              <a:rPr lang="en-US" dirty="0" err="1"/>
              <a:t>zhěn</a:t>
            </a:r>
            <a:r>
              <a:rPr lang="en-US" dirty="0"/>
              <a:t> </a:t>
            </a:r>
            <a:r>
              <a:rPr lang="en-US" dirty="0" err="1"/>
              <a:t>yàng</a:t>
            </a:r>
            <a:r>
              <a:rPr lang="en-US" dirty="0"/>
              <a:t> </a:t>
            </a:r>
            <a:r>
              <a:rPr lang="en-US" dirty="0" err="1"/>
              <a:t>bān</a:t>
            </a:r>
            <a:r>
              <a:rPr lang="en-US" dirty="0"/>
              <a:t>) – measles-like macules</a:t>
            </a:r>
          </a:p>
          <a:p>
            <a:endParaRPr lang="en-US" dirty="0"/>
          </a:p>
          <a:p>
            <a:r>
              <a:rPr lang="en-US" dirty="0"/>
              <a:t>Often involved in the Blood  layer </a:t>
            </a:r>
            <a:r>
              <a:rPr lang="zh-CN" altLang="en-US" dirty="0"/>
              <a:t>血分</a:t>
            </a:r>
            <a:r>
              <a:rPr lang="en-US" altLang="zh-CN" dirty="0"/>
              <a:t>. Think of the formula, Hua Ban tang </a:t>
            </a:r>
            <a:r>
              <a:rPr lang="zh-CN" altLang="en-US" dirty="0"/>
              <a:t>化斑湯 </a:t>
            </a:r>
            <a:r>
              <a:rPr lang="en-US" altLang="zh-CN" dirty="0"/>
              <a:t>from the Wen </a:t>
            </a:r>
            <a:r>
              <a:rPr lang="en-US" altLang="zh-CN" dirty="0" err="1"/>
              <a:t>bing</a:t>
            </a:r>
            <a:r>
              <a:rPr lang="en-US" altLang="zh-CN" dirty="0"/>
              <a:t> tiao </a:t>
            </a:r>
            <a:r>
              <a:rPr lang="en-US" altLang="zh-CN" dirty="0" err="1"/>
              <a:t>bian</a:t>
            </a:r>
            <a:endParaRPr lang="en-US" altLang="zh-CN" dirty="0"/>
          </a:p>
          <a:p>
            <a:r>
              <a:rPr lang="en-US" dirty="0"/>
              <a:t>Ingredients: Shi Gao 30g, Zhi Mu 12g, Sheng Gan Cao 10 g, Xuan Shen 10g, Shui </a:t>
            </a:r>
            <a:r>
              <a:rPr lang="en-US" dirty="0" err="1"/>
              <a:t>niu</a:t>
            </a:r>
            <a:r>
              <a:rPr lang="en-US" dirty="0"/>
              <a:t> Jiao 30-60 g, Jing Mi 9 g.</a:t>
            </a:r>
          </a:p>
        </p:txBody>
      </p:sp>
      <p:pic>
        <p:nvPicPr>
          <p:cNvPr id="4" name="Content Placeholder 3">
            <a:extLst>
              <a:ext uri="{FF2B5EF4-FFF2-40B4-BE49-F238E27FC236}">
                <a16:creationId xmlns:a16="http://schemas.microsoft.com/office/drawing/2014/main" id="{484FAF81-C0FD-AA67-A2D7-61A1C57A97CB}"/>
              </a:ext>
            </a:extLst>
          </p:cNvPr>
          <p:cNvPicPr>
            <a:picLocks noChangeAspect="1"/>
          </p:cNvPicPr>
          <p:nvPr/>
        </p:nvPicPr>
        <p:blipFill>
          <a:blip r:embed="rId2"/>
          <a:srcRect t="3459" r="2" b="17608"/>
          <a:stretch>
            <a:fillRect/>
          </a:stretch>
        </p:blipFill>
        <p:spPr>
          <a:xfrm>
            <a:off x="8026499" y="2076150"/>
            <a:ext cx="3383936" cy="3440068"/>
          </a:xfrm>
          <a:prstGeom prst="rect">
            <a:avLst/>
          </a:prstGeom>
        </p:spPr>
      </p:pic>
    </p:spTree>
    <p:extLst>
      <p:ext uri="{BB962C8B-B14F-4D97-AF65-F5344CB8AC3E}">
        <p14:creationId xmlns:p14="http://schemas.microsoft.com/office/powerpoint/2010/main" val="3520348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C8FD-8CA2-F6B6-77BC-18092C5932F2}"/>
              </a:ext>
            </a:extLst>
          </p:cNvPr>
          <p:cNvSpPr>
            <a:spLocks noGrp="1"/>
          </p:cNvSpPr>
          <p:nvPr>
            <p:ph type="title"/>
          </p:nvPr>
        </p:nvSpPr>
        <p:spPr>
          <a:xfrm>
            <a:off x="657225" y="499533"/>
            <a:ext cx="7115176" cy="1658198"/>
          </a:xfrm>
        </p:spPr>
        <p:txBody>
          <a:bodyPr>
            <a:normAutofit/>
          </a:bodyPr>
          <a:lstStyle/>
          <a:p>
            <a:r>
              <a:rPr lang="en-US">
                <a:solidFill>
                  <a:srgbClr val="3E3354"/>
                </a:solidFill>
              </a:rPr>
              <a:t>Lupus types </a:t>
            </a:r>
          </a:p>
        </p:txBody>
      </p:sp>
      <p:sp>
        <p:nvSpPr>
          <p:cNvPr id="12" name="Content Placeholder 2">
            <a:extLst>
              <a:ext uri="{FF2B5EF4-FFF2-40B4-BE49-F238E27FC236}">
                <a16:creationId xmlns:a16="http://schemas.microsoft.com/office/drawing/2014/main" id="{3EA4EEE3-B601-9A76-E6CF-1B1A969A5AC7}"/>
              </a:ext>
            </a:extLst>
          </p:cNvPr>
          <p:cNvSpPr>
            <a:spLocks noGrp="1"/>
          </p:cNvSpPr>
          <p:nvPr>
            <p:ph idx="1"/>
          </p:nvPr>
        </p:nvSpPr>
        <p:spPr>
          <a:xfrm>
            <a:off x="676656" y="2011680"/>
            <a:ext cx="6877083" cy="3766185"/>
          </a:xfrm>
        </p:spPr>
        <p:txBody>
          <a:bodyPr>
            <a:normAutofit/>
          </a:bodyPr>
          <a:lstStyle/>
          <a:p>
            <a:r>
              <a:rPr lang="en-US" sz="1500"/>
              <a:t>There are different Lupus types, such as:</a:t>
            </a:r>
          </a:p>
          <a:p>
            <a:r>
              <a:rPr lang="en-US" sz="1500"/>
              <a:t>1. SLE-Multi-organ systemic disease</a:t>
            </a:r>
          </a:p>
          <a:p>
            <a:r>
              <a:rPr lang="en-US" sz="1500"/>
              <a:t>2. Cutaneous lupus. Skin-limited, with subtypes (discoid, subacute, acute)</a:t>
            </a:r>
          </a:p>
          <a:p>
            <a:r>
              <a:rPr lang="en-US" sz="1500"/>
              <a:t>3. Drug-induced lupus. Milder, drug-triggered, resolves after stopping medication</a:t>
            </a:r>
          </a:p>
          <a:p>
            <a:r>
              <a:rPr lang="en-US" sz="1500"/>
              <a:t>4. Neonatal lupus. Transferred maternal antibodies, risk of heart block</a:t>
            </a:r>
          </a:p>
          <a:p>
            <a:r>
              <a:rPr lang="en-US" sz="1500"/>
              <a:t>5. Overlap syndromes. Shares features with other connective tissue diseases</a:t>
            </a:r>
          </a:p>
          <a:p>
            <a:r>
              <a:rPr lang="en-US" sz="1500"/>
              <a:t>Rare forms</a:t>
            </a:r>
          </a:p>
          <a:p>
            <a:r>
              <a:rPr lang="en-US" sz="1500"/>
              <a:t>6. Lupus panniculitis: Affects subcutaneous fat</a:t>
            </a:r>
          </a:p>
          <a:p>
            <a:r>
              <a:rPr lang="en-US" sz="1500"/>
              <a:t>7. Bullous lupus: Blistering skin disease in lupus</a:t>
            </a:r>
          </a:p>
          <a:p>
            <a:r>
              <a:rPr lang="en-US" sz="1500"/>
              <a:t>8. Lupus cerebritis: CNS involvement (typically included in neuropsychiatric SLE)</a:t>
            </a:r>
          </a:p>
        </p:txBody>
      </p:sp>
      <p:pic>
        <p:nvPicPr>
          <p:cNvPr id="13" name="Picture 12" descr="Close-up of different colored pills&#10;&#10;AI-generated content may be incorrect.">
            <a:extLst>
              <a:ext uri="{FF2B5EF4-FFF2-40B4-BE49-F238E27FC236}">
                <a16:creationId xmlns:a16="http://schemas.microsoft.com/office/drawing/2014/main" id="{376C7C69-8410-F79C-841F-28761F059307}"/>
              </a:ext>
            </a:extLst>
          </p:cNvPr>
          <p:cNvPicPr>
            <a:picLocks noChangeAspect="1"/>
          </p:cNvPicPr>
          <p:nvPr/>
        </p:nvPicPr>
        <p:blipFill>
          <a:blip r:embed="rId2"/>
          <a:srcRect l="26311" r="40276" b="-2"/>
          <a:stretch>
            <a:fillRect/>
          </a:stretch>
        </p:blipFill>
        <p:spPr>
          <a:xfrm>
            <a:off x="8114537" y="10"/>
            <a:ext cx="4077463" cy="6864408"/>
          </a:xfrm>
          <a:prstGeom prst="rect">
            <a:avLst/>
          </a:prstGeom>
        </p:spPr>
      </p:pic>
    </p:spTree>
    <p:extLst>
      <p:ext uri="{BB962C8B-B14F-4D97-AF65-F5344CB8AC3E}">
        <p14:creationId xmlns:p14="http://schemas.microsoft.com/office/powerpoint/2010/main" val="2084862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2C168-AEF0-E091-D197-82CF06FB830B}"/>
              </a:ext>
            </a:extLst>
          </p:cNvPr>
          <p:cNvSpPr>
            <a:spLocks noGrp="1"/>
          </p:cNvSpPr>
          <p:nvPr>
            <p:ph type="title"/>
          </p:nvPr>
        </p:nvSpPr>
        <p:spPr/>
        <p:txBody>
          <a:bodyPr/>
          <a:lstStyle/>
          <a:p>
            <a:r>
              <a:rPr lang="en-US" dirty="0"/>
              <a:t>Sjögren’s pathophysiology and symptomatology</a:t>
            </a:r>
          </a:p>
        </p:txBody>
      </p:sp>
      <p:sp>
        <p:nvSpPr>
          <p:cNvPr id="3" name="Content Placeholder 2">
            <a:extLst>
              <a:ext uri="{FF2B5EF4-FFF2-40B4-BE49-F238E27FC236}">
                <a16:creationId xmlns:a16="http://schemas.microsoft.com/office/drawing/2014/main" id="{9FE49819-C720-04D3-B84E-FE164AA1C50C}"/>
              </a:ext>
            </a:extLst>
          </p:cNvPr>
          <p:cNvSpPr>
            <a:spLocks noGrp="1"/>
          </p:cNvSpPr>
          <p:nvPr>
            <p:ph idx="1"/>
          </p:nvPr>
        </p:nvSpPr>
        <p:spPr/>
        <p:txBody>
          <a:bodyPr>
            <a:normAutofit fontScale="85000" lnSpcReduction="20000"/>
          </a:bodyPr>
          <a:lstStyle/>
          <a:p>
            <a:pPr marL="0" indent="0">
              <a:buNone/>
            </a:pPr>
            <a:endParaRPr lang="en-US" dirty="0"/>
          </a:p>
          <a:p>
            <a:pPr marL="0" indent="0">
              <a:buNone/>
            </a:pPr>
            <a:r>
              <a:rPr lang="en-US" dirty="0"/>
              <a:t>Primarily a Type IV Hypersensitivity (T-cell mediated destruction of exocrine glands)</a:t>
            </a:r>
          </a:p>
          <a:p>
            <a:pPr marL="0" indent="0">
              <a:buNone/>
            </a:pPr>
            <a:r>
              <a:rPr lang="en-US" dirty="0"/>
              <a:t>Autoantibody-mediated (though less immune complex–driven than SLE)</a:t>
            </a:r>
          </a:p>
          <a:p>
            <a:pPr marL="0" indent="0">
              <a:buNone/>
            </a:pPr>
            <a:r>
              <a:rPr lang="en-US" dirty="0"/>
              <a:t>Pathophysiology: Chronic lymphocytic infiltration, a long-standing immune process where lymphocytes, particularly CD4+ helper T cells, accumulate in tissues and cause inflammation and damage. </a:t>
            </a:r>
          </a:p>
          <a:p>
            <a:pPr marL="0" indent="0">
              <a:buNone/>
            </a:pPr>
            <a:r>
              <a:rPr lang="en-US" dirty="0"/>
              <a:t>In Sjogren's accumulation  into exocrine glands, particularly lacrimal and salivary glands. Destruction of glandular tissue leads to dry eyes (keratoconjunctivitis sicca) and dry mouth (xerostomia).</a:t>
            </a:r>
          </a:p>
          <a:p>
            <a:pPr marL="0" indent="0">
              <a:buNone/>
            </a:pPr>
            <a:r>
              <a:rPr lang="en-US" dirty="0"/>
              <a:t>Autoantibodies are common: anti-SSA (Ro) and anti-SSB (La), ANA, and rheumatoid factor.</a:t>
            </a:r>
          </a:p>
          <a:p>
            <a:pPr marL="0" indent="0">
              <a:buNone/>
            </a:pPr>
            <a:r>
              <a:rPr lang="en-US" dirty="0"/>
              <a:t>The disease Can be primary (isolated syndrome) or secondary (associated with SLE, RA, scleroderma).</a:t>
            </a:r>
          </a:p>
          <a:p>
            <a:pPr marL="0" indent="0">
              <a:buNone/>
            </a:pPr>
            <a:r>
              <a:rPr lang="en-US" dirty="0"/>
              <a:t>B-cell hyperactivity/ increased risk of non-Hodgkin B-cell lymphoma. Other systemic manifestations: interstitial lung disease, vasculitis, neuropathy, renal tubular acidosis.</a:t>
            </a:r>
          </a:p>
        </p:txBody>
      </p:sp>
    </p:spTree>
    <p:extLst>
      <p:ext uri="{BB962C8B-B14F-4D97-AF65-F5344CB8AC3E}">
        <p14:creationId xmlns:p14="http://schemas.microsoft.com/office/powerpoint/2010/main" val="2236490625"/>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12313</TotalTime>
  <Words>12832</Words>
  <Application>Microsoft Office PowerPoint</Application>
  <PresentationFormat>Widescreen</PresentationFormat>
  <Paragraphs>420</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Calibri Light</vt:lpstr>
      <vt:lpstr>Metropolitan</vt:lpstr>
      <vt:lpstr>Lupus Erythematosus &amp; Sjögren Syndrome</vt:lpstr>
      <vt:lpstr>THANKS</vt:lpstr>
      <vt:lpstr>Disease names</vt:lpstr>
      <vt:lpstr>Western Pathophysiology of Lupus</vt:lpstr>
      <vt:lpstr>Antibody testing</vt:lpstr>
      <vt:lpstr>Lupus symptomatology </vt:lpstr>
      <vt:lpstr>Bān/ 斑 Macule</vt:lpstr>
      <vt:lpstr>Lupus types </vt:lpstr>
      <vt:lpstr>Sjögren’s pathophysiology and symptomatology</vt:lpstr>
      <vt:lpstr>Nosological classification</vt:lpstr>
      <vt:lpstr>TCM common etiologies</vt:lpstr>
      <vt:lpstr>Qing gu san 清骨散 and Qing Ying tang 清營湯</vt:lpstr>
      <vt:lpstr>Dai Yang 戴陽/ Upcast Yang </vt:lpstr>
      <vt:lpstr>通脈四逆湯方 ingredients and modifications</vt:lpstr>
      <vt:lpstr>回陽 Hui Yang/ Returning Yang</vt:lpstr>
      <vt:lpstr>Wenshi Bentun tang functions</vt:lpstr>
      <vt:lpstr>Shaoyang Shaoyin</vt:lpstr>
      <vt:lpstr>Zhong Bai 中白</vt:lpstr>
      <vt:lpstr>Dragon Fire 龍火 and Thunder Fire 雷火</vt:lpstr>
      <vt:lpstr>Ye Tian Shi 叶天士 on Ministerial Fire</vt:lpstr>
      <vt:lpstr>Ministerial fire ought to be cooled 相火宜凉 </vt:lpstr>
      <vt:lpstr>潛陽 Qian Yang/ Submerging the Yang</vt:lpstr>
      <vt:lpstr>Zu san huo/ Foot three fires</vt:lpstr>
      <vt:lpstr>Yin Fire pulse </vt:lpstr>
      <vt:lpstr>Liu Wàn Sù 劉完素  bingji of dryness</vt:lpstr>
      <vt:lpstr>Chai hu qing zao tang 柴胡清燥湯</vt:lpstr>
      <vt:lpstr>Si Ma+ San cha san </vt:lpstr>
      <vt:lpstr>Chai hu bai he tang </vt:lpstr>
      <vt:lpstr>Bai he acupuncture equivalent</vt:lpstr>
      <vt:lpstr>Chai Hu Di huang tang</vt:lpstr>
      <vt:lpstr>Fresh sliced Sheng di Huang 新鮮的生地黃</vt:lpstr>
      <vt:lpstr>Chai hu gui zhi gan jiang tang</vt:lpstr>
      <vt:lpstr>Nanjing 5 phase pathophysiology</vt:lpstr>
      <vt:lpstr>Bing ji explanation</vt:lpstr>
      <vt:lpstr>Extending the principle</vt:lpstr>
      <vt:lpstr>Shou Jie 手解</vt:lpstr>
      <vt:lpstr>Ba Gua Palm Map</vt:lpstr>
      <vt:lpstr>Tong shen 88.09-11+ Si ma 88.17-19</vt:lpstr>
      <vt:lpstr>Chuan Min-Wang</vt:lpstr>
      <vt:lpstr>Zu qian jin 足千金+ Zu wu jin 足五金 </vt:lpstr>
      <vt:lpstr>Ni Hai Sha theory 倪海厦</vt:lpstr>
      <vt:lpstr>Pathomechanism of Systemic Lupus Erythematosus (SLE) and Leukemia </vt:lpstr>
      <vt:lpstr>Ni Hai Sha diagnostic site</vt:lpstr>
      <vt:lpstr>Hou xin DT 11</vt:lpstr>
      <vt:lpstr>Jiǔ Hóu (九猴) </vt:lpstr>
      <vt:lpstr>NHS Lupus formula</vt:lpstr>
      <vt:lpstr>DGSNT ingredients</vt:lpstr>
      <vt:lpstr>厥逆 Jue Ni</vt:lpstr>
      <vt:lpstr>Wú Xióngzhì吴雄志 treatment </vt:lpstr>
      <vt:lpstr>Lupus features according to WXZ</vt:lpstr>
      <vt:lpstr>Sheng ma bie jia tang 升麻鳖甲汤</vt:lpstr>
      <vt:lpstr>WXZ clinical strategy</vt:lpstr>
      <vt:lpstr>Four therapeutic principles 伏邪温病的四个治法</vt:lpstr>
      <vt:lpstr>Li Ke on Autoimmune disease</vt:lpstr>
      <vt:lpstr>Li Ke’s Four treatment principles</vt:lpstr>
      <vt:lpstr>固本 Consolidating the Root</vt:lpstr>
      <vt:lpstr>Embed Attack Within Supplementation</vt:lpstr>
      <vt:lpstr>Yang Collapse (Wáng Yáng 亡陽)</vt:lpstr>
      <vt:lpstr>Cyclical method</vt:lpstr>
      <vt:lpstr>Lì jié bìng 歷節病 </vt:lpstr>
      <vt:lpstr>Wu Tou Tang</vt:lpstr>
      <vt:lpstr>Wu tou intructions</vt:lpstr>
      <vt:lpstr>Wu tou toxicity</vt:lpstr>
      <vt:lpstr>Li Ke’s Wu Tou tang</vt:lpstr>
      <vt:lpstr>Wu tou antidote</vt:lpstr>
      <vt:lpstr>Wu tou cooking  </vt:lpstr>
      <vt:lpstr>The forgotten art</vt:lpstr>
      <vt:lpstr>Wu hu+ Shen guan+ Si zhi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 Zavala</dc:creator>
  <cp:lastModifiedBy>Ivan Zavala</cp:lastModifiedBy>
  <cp:revision>1</cp:revision>
  <dcterms:created xsi:type="dcterms:W3CDTF">2025-07-03T06:32:10Z</dcterms:created>
  <dcterms:modified xsi:type="dcterms:W3CDTF">2025-08-06T03:01:30Z</dcterms:modified>
</cp:coreProperties>
</file>