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91"/>
  </p:notesMasterIdLst>
  <p:sldIdLst>
    <p:sldId id="256" r:id="rId2"/>
    <p:sldId id="257" r:id="rId3"/>
    <p:sldId id="258" r:id="rId4"/>
    <p:sldId id="259" r:id="rId5"/>
    <p:sldId id="263" r:id="rId6"/>
    <p:sldId id="264" r:id="rId7"/>
    <p:sldId id="260" r:id="rId8"/>
    <p:sldId id="262" r:id="rId9"/>
    <p:sldId id="261" r:id="rId10"/>
    <p:sldId id="265" r:id="rId11"/>
    <p:sldId id="266" r:id="rId12"/>
    <p:sldId id="267" r:id="rId13"/>
    <p:sldId id="268" r:id="rId14"/>
    <p:sldId id="269" r:id="rId15"/>
    <p:sldId id="270" r:id="rId16"/>
    <p:sldId id="271" r:id="rId17"/>
    <p:sldId id="277" r:id="rId18"/>
    <p:sldId id="281" r:id="rId19"/>
    <p:sldId id="274" r:id="rId20"/>
    <p:sldId id="343" r:id="rId21"/>
    <p:sldId id="342" r:id="rId22"/>
    <p:sldId id="344" r:id="rId23"/>
    <p:sldId id="293" r:id="rId24"/>
    <p:sldId id="280" r:id="rId25"/>
    <p:sldId id="286" r:id="rId26"/>
    <p:sldId id="282" r:id="rId27"/>
    <p:sldId id="283" r:id="rId28"/>
    <p:sldId id="284" r:id="rId29"/>
    <p:sldId id="285" r:id="rId30"/>
    <p:sldId id="287" r:id="rId31"/>
    <p:sldId id="288" r:id="rId32"/>
    <p:sldId id="289" r:id="rId33"/>
    <p:sldId id="290" r:id="rId34"/>
    <p:sldId id="291" r:id="rId35"/>
    <p:sldId id="292" r:id="rId36"/>
    <p:sldId id="308" r:id="rId37"/>
    <p:sldId id="310" r:id="rId38"/>
    <p:sldId id="311" r:id="rId39"/>
    <p:sldId id="294" r:id="rId40"/>
    <p:sldId id="312" r:id="rId41"/>
    <p:sldId id="295" r:id="rId42"/>
    <p:sldId id="313" r:id="rId43"/>
    <p:sldId id="314" r:id="rId44"/>
    <p:sldId id="319" r:id="rId45"/>
    <p:sldId id="320" r:id="rId46"/>
    <p:sldId id="321" r:id="rId47"/>
    <p:sldId id="322" r:id="rId48"/>
    <p:sldId id="323" r:id="rId49"/>
    <p:sldId id="327" r:id="rId50"/>
    <p:sldId id="328" r:id="rId51"/>
    <p:sldId id="329" r:id="rId52"/>
    <p:sldId id="330" r:id="rId53"/>
    <p:sldId id="331" r:id="rId54"/>
    <p:sldId id="332" r:id="rId55"/>
    <p:sldId id="316" r:id="rId56"/>
    <p:sldId id="306" r:id="rId57"/>
    <p:sldId id="315" r:id="rId58"/>
    <p:sldId id="317" r:id="rId59"/>
    <p:sldId id="318" r:id="rId60"/>
    <p:sldId id="305" r:id="rId61"/>
    <p:sldId id="348" r:id="rId62"/>
    <p:sldId id="302" r:id="rId63"/>
    <p:sldId id="304" r:id="rId64"/>
    <p:sldId id="299" r:id="rId65"/>
    <p:sldId id="351" r:id="rId66"/>
    <p:sldId id="352" r:id="rId67"/>
    <p:sldId id="296" r:id="rId68"/>
    <p:sldId id="349" r:id="rId69"/>
    <p:sldId id="300" r:id="rId70"/>
    <p:sldId id="298" r:id="rId71"/>
    <p:sldId id="303" r:id="rId72"/>
    <p:sldId id="347" r:id="rId73"/>
    <p:sldId id="346" r:id="rId74"/>
    <p:sldId id="350" r:id="rId75"/>
    <p:sldId id="354" r:id="rId76"/>
    <p:sldId id="353" r:id="rId77"/>
    <p:sldId id="345" r:id="rId78"/>
    <p:sldId id="297" r:id="rId79"/>
    <p:sldId id="307" r:id="rId80"/>
    <p:sldId id="325" r:id="rId81"/>
    <p:sldId id="340" r:id="rId82"/>
    <p:sldId id="338" r:id="rId83"/>
    <p:sldId id="341" r:id="rId84"/>
    <p:sldId id="339" r:id="rId85"/>
    <p:sldId id="326" r:id="rId86"/>
    <p:sldId id="336" r:id="rId87"/>
    <p:sldId id="333" r:id="rId88"/>
    <p:sldId id="335" r:id="rId89"/>
    <p:sldId id="334" r:id="rId9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632EAA-64E1-443E-9E27-0A90E8847028}" v="24" dt="2025-04-23T03:14:54.2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89" autoAdjust="0"/>
    <p:restoredTop sz="94660"/>
  </p:normalViewPr>
  <p:slideViewPr>
    <p:cSldViewPr snapToGrid="0">
      <p:cViewPr varScale="1">
        <p:scale>
          <a:sx n="88" d="100"/>
          <a:sy n="88" d="100"/>
        </p:scale>
        <p:origin x="148" y="2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085F46-2996-4C61-8419-62F39371C7EA}" type="datetimeFigureOut">
              <a:rPr lang="en-US" smtClean="0"/>
              <a:t>4/29/2025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8BF606-613D-42DC-9BE1-416DB258BD2B}" type="slidenum">
              <a:rPr lang="en-US" smtClean="0"/>
              <a:t>‹#›</a:t>
            </a:fld>
            <a:endParaRPr lang="en-US"/>
          </a:p>
        </p:txBody>
      </p:sp>
    </p:spTree>
    <p:extLst>
      <p:ext uri="{BB962C8B-B14F-4D97-AF65-F5344CB8AC3E}">
        <p14:creationId xmlns:p14="http://schemas.microsoft.com/office/powerpoint/2010/main" val="2229065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8BF606-613D-42DC-9BE1-416DB258BD2B}" type="slidenum">
              <a:rPr lang="en-US" smtClean="0"/>
              <a:t>11</a:t>
            </a:fld>
            <a:endParaRPr lang="en-US"/>
          </a:p>
        </p:txBody>
      </p:sp>
    </p:spTree>
    <p:extLst>
      <p:ext uri="{BB962C8B-B14F-4D97-AF65-F5344CB8AC3E}">
        <p14:creationId xmlns:p14="http://schemas.microsoft.com/office/powerpoint/2010/main" val="4126573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58BF606-613D-42DC-9BE1-416DB258BD2B}" type="slidenum">
              <a:rPr lang="en-US" smtClean="0"/>
              <a:t>33</a:t>
            </a:fld>
            <a:endParaRPr lang="en-US"/>
          </a:p>
        </p:txBody>
      </p:sp>
    </p:spTree>
    <p:extLst>
      <p:ext uri="{BB962C8B-B14F-4D97-AF65-F5344CB8AC3E}">
        <p14:creationId xmlns:p14="http://schemas.microsoft.com/office/powerpoint/2010/main" val="4797008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444479B-705B-4489-957E-7E8A228BDFA0}" type="datetime1">
              <a:rPr lang="en-US" smtClean="0"/>
              <a:t>4/29/2025</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68060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A38F49-B3E2-4BF0-BEC7-C30D34ABBB8D}" type="datetime1">
              <a:rPr lang="en-US" smtClean="0"/>
              <a:t>4/29/2025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09187617"/>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DA38F49-B3E2-4BF0-BEC7-C30D34ABBB8D}" type="datetime1">
              <a:rPr lang="en-US" smtClean="0"/>
              <a:t>4/29/2025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4482686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7DA38F49-B3E2-4BF0-BEC7-C30D34ABBB8D}" type="datetime1">
              <a:rPr lang="en-US" smtClean="0"/>
              <a:t>4/29/2025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70C12960-6E85-460F-B6E3-5B82CB31AF3D}"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1695258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7DA38F49-B3E2-4BF0-BEC7-C30D34ABBB8D}" type="datetime1">
              <a:rPr lang="en-US" smtClean="0"/>
              <a:t>4/29/2025</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4432129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DA38F49-B3E2-4BF0-BEC7-C30D34ABBB8D}" type="datetime1">
              <a:rPr lang="en-US" smtClean="0"/>
              <a:t>4/29/2025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1810687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7DA38F49-B3E2-4BF0-BEC7-C30D34ABBB8D}" type="datetime1">
              <a:rPr lang="en-US" smtClean="0"/>
              <a:t>4/29/2025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8881311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7B66AD-7C08-490A-ADA4-B47E10FB2407}" type="datetime1">
              <a:rPr lang="en-US" smtClean="0"/>
              <a:t>4/29/2025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130040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5B95027-4255-49E7-9841-CD21BCC99996}" type="datetime1">
              <a:rPr lang="en-US" smtClean="0"/>
              <a:t>4/29/2025</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103731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89F774-3FA6-43B8-9241-99959C8FD463}" type="datetime1">
              <a:rPr lang="en-US" smtClean="0"/>
              <a:t>4/29/2025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15655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F9504452-5DCC-4FE2-A5C9-8A5EF6714D65}" type="datetime1">
              <a:rPr lang="en-US" smtClean="0"/>
              <a:t>4/29/2025</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878750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79ABC2-0180-4F3A-A895-A85BC724D472}" type="datetime1">
              <a:rPr lang="en-US" smtClean="0"/>
              <a:t>4/29/2025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6435727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EEA9BA-4E8F-439E-BEA4-91FBA01E3F5F}" type="datetime1">
              <a:rPr lang="en-US" smtClean="0"/>
              <a:t>4/29/2025</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69436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15BF18-0007-481C-AA29-413124BC3EE7}" type="datetime1">
              <a:rPr lang="en-US" smtClean="0"/>
              <a:t>4/29/2025</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302531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E9870-3748-43AD-B547-02A075CB4A1D}" type="datetime1">
              <a:rPr lang="en-US" smtClean="0"/>
              <a:t>4/29/2025</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01914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58E7897-33C5-4F1A-9307-D068E37F3DC7}" type="datetime1">
              <a:rPr lang="en-US" smtClean="0"/>
              <a:t>4/29/2025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970463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171BA-CC09-47C8-A6DF-F5C5CB59CEEC}" type="datetime1">
              <a:rPr lang="en-US" smtClean="0"/>
              <a:t>4/29/2025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08009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DA38F49-B3E2-4BF0-BEC7-C30D34ABBB8D}" type="datetime1">
              <a:rPr lang="en-US" smtClean="0"/>
              <a:t>4/29/2025</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0C12960-6E85-460F-B6E3-5B82CB31AF3D}" type="slidenum">
              <a:rPr lang="en-US" smtClean="0"/>
              <a:t>‹#›</a:t>
            </a:fld>
            <a:endParaRPr lang="en-US"/>
          </a:p>
        </p:txBody>
      </p:sp>
    </p:spTree>
    <p:extLst>
      <p:ext uri="{BB962C8B-B14F-4D97-AF65-F5344CB8AC3E}">
        <p14:creationId xmlns:p14="http://schemas.microsoft.com/office/powerpoint/2010/main" val="318693859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youtube.com/watch?v=cYZrk43Idfg"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youtube.com/watch?v=H4JkGVu6eq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nerve cell">
            <a:extLst>
              <a:ext uri="{FF2B5EF4-FFF2-40B4-BE49-F238E27FC236}">
                <a16:creationId xmlns:a16="http://schemas.microsoft.com/office/drawing/2014/main" id="{715FE3FD-BE9E-7DDA-658C-9C6DA0F6E751}"/>
              </a:ext>
            </a:extLst>
          </p:cNvPr>
          <p:cNvPicPr>
            <a:picLocks noChangeAspect="1"/>
          </p:cNvPicPr>
          <p:nvPr/>
        </p:nvPicPr>
        <p:blipFill>
          <a:blip r:embed="rId2"/>
          <a:srcRect t="9343" b="15657"/>
          <a:stretch/>
        </p:blipFill>
        <p:spPr>
          <a:xfrm>
            <a:off x="20" y="10"/>
            <a:ext cx="12191979" cy="6857990"/>
          </a:xfrm>
          <a:prstGeom prst="rect">
            <a:avLst/>
          </a:prstGeom>
        </p:spPr>
      </p:pic>
      <p:sp>
        <p:nvSpPr>
          <p:cNvPr id="2" name="Title 1">
            <a:extLst>
              <a:ext uri="{FF2B5EF4-FFF2-40B4-BE49-F238E27FC236}">
                <a16:creationId xmlns:a16="http://schemas.microsoft.com/office/drawing/2014/main" id="{8AFBD9EA-7D5A-DE4B-4D20-C4BF805DB985}"/>
              </a:ext>
            </a:extLst>
          </p:cNvPr>
          <p:cNvSpPr>
            <a:spLocks noGrp="1"/>
          </p:cNvSpPr>
          <p:nvPr>
            <p:ph type="ctrTitle"/>
          </p:nvPr>
        </p:nvSpPr>
        <p:spPr>
          <a:xfrm>
            <a:off x="6638061" y="914400"/>
            <a:ext cx="4892948" cy="3427867"/>
          </a:xfrm>
        </p:spPr>
        <p:txBody>
          <a:bodyPr anchor="t">
            <a:normAutofit/>
          </a:bodyPr>
          <a:lstStyle/>
          <a:p>
            <a:pPr algn="r">
              <a:lnSpc>
                <a:spcPct val="90000"/>
              </a:lnSpc>
            </a:pPr>
            <a:r>
              <a:rPr lang="en-US" sz="4600">
                <a:solidFill>
                  <a:srgbClr val="FFFFFF"/>
                </a:solidFill>
              </a:rPr>
              <a:t>Autoimmune Series:</a:t>
            </a:r>
            <a:br>
              <a:rPr lang="en-US" sz="4600">
                <a:solidFill>
                  <a:srgbClr val="FFFFFF"/>
                </a:solidFill>
              </a:rPr>
            </a:br>
            <a:r>
              <a:rPr lang="en-US" sz="4600">
                <a:solidFill>
                  <a:srgbClr val="FFFFFF"/>
                </a:solidFill>
              </a:rPr>
              <a:t>R.A. and Fibromyalgia</a:t>
            </a:r>
            <a:br>
              <a:rPr lang="en-US" sz="4600">
                <a:solidFill>
                  <a:srgbClr val="FFFFFF"/>
                </a:solidFill>
              </a:rPr>
            </a:br>
            <a:endParaRPr lang="en-US" sz="4600">
              <a:solidFill>
                <a:srgbClr val="FFFFFF"/>
              </a:solidFill>
            </a:endParaRPr>
          </a:p>
        </p:txBody>
      </p:sp>
      <p:sp>
        <p:nvSpPr>
          <p:cNvPr id="3" name="Subtitle 2">
            <a:extLst>
              <a:ext uri="{FF2B5EF4-FFF2-40B4-BE49-F238E27FC236}">
                <a16:creationId xmlns:a16="http://schemas.microsoft.com/office/drawing/2014/main" id="{0AAFAB22-4F33-2092-DD08-EF58635F3514}"/>
              </a:ext>
            </a:extLst>
          </p:cNvPr>
          <p:cNvSpPr>
            <a:spLocks noGrp="1"/>
          </p:cNvSpPr>
          <p:nvPr>
            <p:ph type="subTitle" idx="1"/>
          </p:nvPr>
        </p:nvSpPr>
        <p:spPr>
          <a:xfrm>
            <a:off x="6589835" y="5253051"/>
            <a:ext cx="4941173" cy="812923"/>
          </a:xfrm>
        </p:spPr>
        <p:txBody>
          <a:bodyPr anchor="t">
            <a:normAutofit/>
          </a:bodyPr>
          <a:lstStyle/>
          <a:p>
            <a:pPr algn="r">
              <a:lnSpc>
                <a:spcPct val="120000"/>
              </a:lnSpc>
            </a:pPr>
            <a:r>
              <a:rPr lang="en-US" sz="1700" dirty="0">
                <a:solidFill>
                  <a:srgbClr val="FFFFFF"/>
                </a:solidFill>
              </a:rPr>
              <a:t>Ivan Zavala (Cloud) </a:t>
            </a:r>
          </a:p>
          <a:p>
            <a:pPr algn="r">
              <a:lnSpc>
                <a:spcPct val="120000"/>
              </a:lnSpc>
            </a:pPr>
            <a:r>
              <a:rPr lang="en-US" sz="1700" dirty="0" err="1">
                <a:solidFill>
                  <a:srgbClr val="FFFFFF"/>
                </a:solidFill>
              </a:rPr>
              <a:t>L.Ac</a:t>
            </a:r>
            <a:r>
              <a:rPr lang="en-US" sz="1700" dirty="0">
                <a:solidFill>
                  <a:srgbClr val="FFFFFF"/>
                </a:solidFill>
              </a:rPr>
              <a:t>, DCCM</a:t>
            </a:r>
          </a:p>
        </p:txBody>
      </p:sp>
    </p:spTree>
    <p:extLst>
      <p:ext uri="{BB962C8B-B14F-4D97-AF65-F5344CB8AC3E}">
        <p14:creationId xmlns:p14="http://schemas.microsoft.com/office/powerpoint/2010/main" val="345062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B9642-8675-3AF9-B64F-882727776C2D}"/>
              </a:ext>
            </a:extLst>
          </p:cNvPr>
          <p:cNvSpPr>
            <a:spLocks noGrp="1"/>
          </p:cNvSpPr>
          <p:nvPr>
            <p:ph type="title"/>
          </p:nvPr>
        </p:nvSpPr>
        <p:spPr>
          <a:xfrm>
            <a:off x="5496821" y="1371600"/>
            <a:ext cx="6034187" cy="1097280"/>
          </a:xfrm>
        </p:spPr>
        <p:txBody>
          <a:bodyPr>
            <a:normAutofit/>
          </a:bodyPr>
          <a:lstStyle/>
          <a:p>
            <a:pPr>
              <a:lnSpc>
                <a:spcPct val="90000"/>
              </a:lnSpc>
            </a:pPr>
            <a:r>
              <a:rPr lang="en-US" sz="3400"/>
              <a:t>Fu </a:t>
            </a:r>
            <a:r>
              <a:rPr lang="en-US" sz="3400" err="1"/>
              <a:t>xie</a:t>
            </a:r>
            <a:r>
              <a:rPr lang="en-US" sz="3400"/>
              <a:t> essential characteristic </a:t>
            </a:r>
          </a:p>
        </p:txBody>
      </p:sp>
      <p:sp>
        <p:nvSpPr>
          <p:cNvPr id="3" name="Content Placeholder 2">
            <a:extLst>
              <a:ext uri="{FF2B5EF4-FFF2-40B4-BE49-F238E27FC236}">
                <a16:creationId xmlns:a16="http://schemas.microsoft.com/office/drawing/2014/main" id="{7035CA35-9159-7F5A-278A-085CD9853C8F}"/>
              </a:ext>
            </a:extLst>
          </p:cNvPr>
          <p:cNvSpPr>
            <a:spLocks noGrp="1"/>
          </p:cNvSpPr>
          <p:nvPr>
            <p:ph idx="1"/>
          </p:nvPr>
        </p:nvSpPr>
        <p:spPr>
          <a:xfrm>
            <a:off x="5496821" y="2633236"/>
            <a:ext cx="6034187" cy="3664687"/>
          </a:xfrm>
        </p:spPr>
        <p:txBody>
          <a:bodyPr>
            <a:normAutofit fontScale="77500" lnSpcReduction="20000"/>
          </a:bodyPr>
          <a:lstStyle/>
          <a:p>
            <a:pPr marL="0" indent="0">
              <a:buNone/>
            </a:pPr>
            <a:r>
              <a:rPr lang="en-US" dirty="0"/>
              <a:t>Human diseases are segmentalized into two causes---External contraction </a:t>
            </a:r>
            <a:r>
              <a:rPr lang="zh-CN" altLang="en-US" dirty="0"/>
              <a:t>外感</a:t>
            </a:r>
            <a:r>
              <a:rPr lang="en-US" dirty="0"/>
              <a:t>  and internal damage </a:t>
            </a:r>
            <a:r>
              <a:rPr lang="zh-CN" altLang="en-US" dirty="0"/>
              <a:t>内傷</a:t>
            </a:r>
            <a:r>
              <a:rPr lang="en-US" altLang="zh-CN" dirty="0"/>
              <a:t>. Within externa contraction, there two major subjects (Shang </a:t>
            </a:r>
            <a:r>
              <a:rPr lang="en-US" altLang="zh-CN" dirty="0" err="1"/>
              <a:t>han</a:t>
            </a:r>
            <a:r>
              <a:rPr lang="en-US" altLang="zh-CN" dirty="0"/>
              <a:t> and Wen </a:t>
            </a:r>
            <a:r>
              <a:rPr lang="en-US" altLang="zh-CN" dirty="0" err="1"/>
              <a:t>bing</a:t>
            </a:r>
            <a:r>
              <a:rPr lang="en-US" altLang="zh-CN" dirty="0"/>
              <a:t>). </a:t>
            </a:r>
          </a:p>
          <a:p>
            <a:pPr marL="0" indent="0">
              <a:buNone/>
            </a:pPr>
            <a:r>
              <a:rPr lang="en-US" dirty="0"/>
              <a:t>Wen </a:t>
            </a:r>
            <a:r>
              <a:rPr lang="en-US" dirty="0" err="1"/>
              <a:t>bing</a:t>
            </a:r>
            <a:r>
              <a:rPr lang="en-US" dirty="0"/>
              <a:t> in particular is divided into two aspects: Newly contracted </a:t>
            </a:r>
            <a:r>
              <a:rPr lang="zh-CN" altLang="en-US" dirty="0"/>
              <a:t>新感 </a:t>
            </a:r>
            <a:r>
              <a:rPr lang="en-US" altLang="zh-CN" dirty="0"/>
              <a:t>and Fu </a:t>
            </a:r>
            <a:r>
              <a:rPr lang="en-US" altLang="zh-CN" dirty="0" err="1"/>
              <a:t>xie</a:t>
            </a:r>
            <a:r>
              <a:rPr lang="en-US" altLang="zh-CN" dirty="0"/>
              <a:t> </a:t>
            </a:r>
          </a:p>
          <a:p>
            <a:pPr marL="0" indent="0">
              <a:buNone/>
            </a:pPr>
            <a:r>
              <a:rPr lang="en-US" dirty="0"/>
              <a:t>Newly contracted disease refers to organism contraction with immediate Effusion/ manifestation (symptomatology). Wen </a:t>
            </a:r>
            <a:r>
              <a:rPr lang="en-US" dirty="0" err="1"/>
              <a:t>bing</a:t>
            </a:r>
            <a:r>
              <a:rPr lang="en-US" dirty="0"/>
              <a:t> newly contracted disease refers to acute contagious disease. </a:t>
            </a:r>
          </a:p>
          <a:p>
            <a:pPr marL="0" indent="0">
              <a:buNone/>
            </a:pPr>
            <a:r>
              <a:rPr lang="en-US" dirty="0"/>
              <a:t>Fu </a:t>
            </a:r>
            <a:r>
              <a:rPr lang="en-US" dirty="0" err="1"/>
              <a:t>xie</a:t>
            </a:r>
            <a:r>
              <a:rPr lang="en-US" dirty="0"/>
              <a:t>, on the other hand, there is no immediate Effusion/ manifestation or repetitive Effusion (without resolution). This is because the Evil qi is hidden, then it activates, then it hides again in a continuous cycle of chronicity. </a:t>
            </a:r>
          </a:p>
        </p:txBody>
      </p:sp>
      <p:pic>
        <p:nvPicPr>
          <p:cNvPr id="4" name="Picture 3">
            <a:extLst>
              <a:ext uri="{FF2B5EF4-FFF2-40B4-BE49-F238E27FC236}">
                <a16:creationId xmlns:a16="http://schemas.microsoft.com/office/drawing/2014/main" id="{4853BF0A-77A5-1642-99E7-2B9AA94D8B51}"/>
              </a:ext>
            </a:extLst>
          </p:cNvPr>
          <p:cNvPicPr>
            <a:picLocks noChangeAspect="1"/>
          </p:cNvPicPr>
          <p:nvPr/>
        </p:nvPicPr>
        <p:blipFill>
          <a:blip r:embed="rId2"/>
          <a:srcRect l="13643" r="15522"/>
          <a:stretch/>
        </p:blipFill>
        <p:spPr>
          <a:xfrm>
            <a:off x="20" y="10"/>
            <a:ext cx="4857871" cy="6857990"/>
          </a:xfrm>
          <a:prstGeom prst="rect">
            <a:avLst/>
          </a:prstGeom>
        </p:spPr>
      </p:pic>
    </p:spTree>
    <p:extLst>
      <p:ext uri="{BB962C8B-B14F-4D97-AF65-F5344CB8AC3E}">
        <p14:creationId xmlns:p14="http://schemas.microsoft.com/office/powerpoint/2010/main" val="389004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50A1A-8FB7-8488-BEB0-07D942A1187E}"/>
              </a:ext>
            </a:extLst>
          </p:cNvPr>
          <p:cNvSpPr>
            <a:spLocks noGrp="1"/>
          </p:cNvSpPr>
          <p:nvPr>
            <p:ph type="title"/>
          </p:nvPr>
        </p:nvSpPr>
        <p:spPr>
          <a:xfrm>
            <a:off x="2895600" y="764373"/>
            <a:ext cx="8610600" cy="1293028"/>
          </a:xfrm>
        </p:spPr>
        <p:txBody>
          <a:bodyPr>
            <a:normAutofit/>
          </a:bodyPr>
          <a:lstStyle/>
          <a:p>
            <a:r>
              <a:rPr lang="en-US">
                <a:ln>
                  <a:solidFill>
                    <a:srgbClr val="404040">
                      <a:alpha val="10000"/>
                    </a:srgbClr>
                  </a:solidFill>
                </a:ln>
              </a:rPr>
              <a:t>The 3 causes of latency</a:t>
            </a:r>
          </a:p>
        </p:txBody>
      </p:sp>
      <p:sp>
        <p:nvSpPr>
          <p:cNvPr id="3" name="Content Placeholder 2">
            <a:extLst>
              <a:ext uri="{FF2B5EF4-FFF2-40B4-BE49-F238E27FC236}">
                <a16:creationId xmlns:a16="http://schemas.microsoft.com/office/drawing/2014/main" id="{64136B27-555A-ECDE-B466-28935F769A4D}"/>
              </a:ext>
            </a:extLst>
          </p:cNvPr>
          <p:cNvSpPr>
            <a:spLocks noGrp="1"/>
          </p:cNvSpPr>
          <p:nvPr>
            <p:ph idx="1"/>
          </p:nvPr>
        </p:nvSpPr>
        <p:spPr>
          <a:xfrm>
            <a:off x="677333" y="2194560"/>
            <a:ext cx="5816600" cy="4024125"/>
          </a:xfrm>
        </p:spPr>
        <p:txBody>
          <a:bodyPr>
            <a:normAutofit/>
          </a:bodyPr>
          <a:lstStyle/>
          <a:p>
            <a:pPr marL="0" indent="0">
              <a:buNone/>
            </a:pPr>
            <a:r>
              <a:rPr lang="en-US" sz="1700">
                <a:ln>
                  <a:solidFill>
                    <a:srgbClr val="404040">
                      <a:alpha val="10000"/>
                    </a:srgbClr>
                  </a:solidFill>
                </a:ln>
              </a:rPr>
              <a:t>What leads the body to have latency? </a:t>
            </a:r>
          </a:p>
          <a:p>
            <a:pPr marL="0" indent="0">
              <a:buNone/>
            </a:pPr>
            <a:r>
              <a:rPr lang="en-US" sz="1700">
                <a:ln>
                  <a:solidFill>
                    <a:srgbClr val="404040">
                      <a:alpha val="10000"/>
                    </a:srgbClr>
                  </a:solidFill>
                </a:ln>
              </a:rPr>
              <a:t>According to Wu Xiong Zhi, the three causes are as followed: </a:t>
            </a:r>
          </a:p>
          <a:p>
            <a:pPr marL="457200" indent="-457200">
              <a:buAutoNum type="arabicPeriod"/>
            </a:pPr>
            <a:r>
              <a:rPr lang="en-US" sz="1700">
                <a:ln>
                  <a:solidFill>
                    <a:srgbClr val="404040">
                      <a:alpha val="10000"/>
                    </a:srgbClr>
                  </a:solidFill>
                </a:ln>
              </a:rPr>
              <a:t>Zheng and xie not contending </a:t>
            </a:r>
            <a:r>
              <a:rPr lang="zh-CN" altLang="en-US" sz="1700">
                <a:ln>
                  <a:solidFill>
                    <a:srgbClr val="404040">
                      <a:alpha val="10000"/>
                    </a:srgbClr>
                  </a:solidFill>
                </a:ln>
              </a:rPr>
              <a:t>正邪不爭</a:t>
            </a:r>
            <a:endParaRPr lang="en-US" altLang="zh-CN" sz="1700">
              <a:ln>
                <a:solidFill>
                  <a:srgbClr val="404040">
                    <a:alpha val="10000"/>
                  </a:srgbClr>
                </a:solidFill>
              </a:ln>
            </a:endParaRPr>
          </a:p>
          <a:p>
            <a:pPr marL="0" indent="0">
              <a:buNone/>
            </a:pPr>
            <a:r>
              <a:rPr lang="en-US" sz="1700">
                <a:ln>
                  <a:solidFill>
                    <a:srgbClr val="404040">
                      <a:alpha val="10000"/>
                    </a:srgbClr>
                  </a:solidFill>
                </a:ln>
              </a:rPr>
              <a:t>The Zheng must resist evil for there to be manifestation. Think of a fever for example. In the Shang han lun, this concept of </a:t>
            </a:r>
            <a:r>
              <a:rPr lang="zh-CN" altLang="en-US" sz="1700">
                <a:ln>
                  <a:solidFill>
                    <a:srgbClr val="404040">
                      <a:alpha val="10000"/>
                    </a:srgbClr>
                  </a:solidFill>
                </a:ln>
              </a:rPr>
              <a:t>正邪不爭 </a:t>
            </a:r>
            <a:r>
              <a:rPr lang="en-US" altLang="zh-CN" sz="1700">
                <a:ln>
                  <a:solidFill>
                    <a:srgbClr val="404040">
                      <a:alpha val="10000"/>
                    </a:srgbClr>
                  </a:solidFill>
                </a:ln>
              </a:rPr>
              <a:t>is what leads to the Coming and Going of Cold and heat </a:t>
            </a:r>
            <a:r>
              <a:rPr lang="zh-CN" altLang="en-US" sz="1700">
                <a:ln>
                  <a:solidFill>
                    <a:srgbClr val="404040">
                      <a:alpha val="10000"/>
                    </a:srgbClr>
                  </a:solidFill>
                </a:ln>
              </a:rPr>
              <a:t>往来寒热</a:t>
            </a:r>
            <a:r>
              <a:rPr lang="en-US" altLang="zh-CN" sz="1700">
                <a:ln>
                  <a:solidFill>
                    <a:srgbClr val="404040">
                      <a:alpha val="10000"/>
                    </a:srgbClr>
                  </a:solidFill>
                </a:ln>
              </a:rPr>
              <a:t>. Symptoms is the organism’s response to pathogenic causes. Without manifestation, this means evil qi is latent. </a:t>
            </a:r>
          </a:p>
          <a:p>
            <a:pPr marL="0" indent="0">
              <a:buNone/>
            </a:pPr>
            <a:r>
              <a:rPr lang="en-US" altLang="zh-CN" sz="1700">
                <a:ln>
                  <a:solidFill>
                    <a:srgbClr val="404040">
                      <a:alpha val="10000"/>
                    </a:srgbClr>
                  </a:solidFill>
                </a:ln>
              </a:rPr>
              <a:t>2. Shaoyin vacuity cold--- This is yang deficiency </a:t>
            </a:r>
          </a:p>
          <a:p>
            <a:pPr marL="0" indent="0">
              <a:buNone/>
            </a:pPr>
            <a:r>
              <a:rPr lang="en-US" altLang="zh-CN" sz="1700">
                <a:ln>
                  <a:solidFill>
                    <a:srgbClr val="404040">
                      <a:alpha val="10000"/>
                    </a:srgbClr>
                  </a:solidFill>
                </a:ln>
              </a:rPr>
              <a:t>3. Jueyin—chronic disease enters the Luo (blood stasis)  </a:t>
            </a:r>
          </a:p>
          <a:p>
            <a:pPr marL="0" indent="0">
              <a:buNone/>
            </a:pPr>
            <a:endParaRPr lang="en-US" sz="1700">
              <a:ln>
                <a:solidFill>
                  <a:srgbClr val="404040">
                    <a:alpha val="10000"/>
                  </a:srgbClr>
                </a:solidFill>
              </a:ln>
            </a:endParaRPr>
          </a:p>
        </p:txBody>
      </p:sp>
      <p:pic>
        <p:nvPicPr>
          <p:cNvPr id="4" name="Picture 3" descr="A painting of a battle scene&#10;&#10;AI-generated content may be incorrect.">
            <a:extLst>
              <a:ext uri="{FF2B5EF4-FFF2-40B4-BE49-F238E27FC236}">
                <a16:creationId xmlns:a16="http://schemas.microsoft.com/office/drawing/2014/main" id="{4BF3CE6C-366C-094A-D4CF-9710D7C85F2D}"/>
              </a:ext>
            </a:extLst>
          </p:cNvPr>
          <p:cNvPicPr>
            <a:picLocks noChangeAspect="1"/>
          </p:cNvPicPr>
          <p:nvPr/>
        </p:nvPicPr>
        <p:blipFill>
          <a:blip r:embed="rId3"/>
          <a:stretch>
            <a:fillRect/>
          </a:stretch>
        </p:blipFill>
        <p:spPr>
          <a:xfrm>
            <a:off x="6728059" y="2194560"/>
            <a:ext cx="5034013" cy="3811604"/>
          </a:xfrm>
          <a:prstGeom prst="rect">
            <a:avLst/>
          </a:prstGeom>
        </p:spPr>
      </p:pic>
    </p:spTree>
    <p:extLst>
      <p:ext uri="{BB962C8B-B14F-4D97-AF65-F5344CB8AC3E}">
        <p14:creationId xmlns:p14="http://schemas.microsoft.com/office/powerpoint/2010/main" val="2822056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11113-7E8F-A645-E42D-FC017D2D1C4F}"/>
              </a:ext>
            </a:extLst>
          </p:cNvPr>
          <p:cNvSpPr>
            <a:spLocks noGrp="1"/>
          </p:cNvSpPr>
          <p:nvPr>
            <p:ph type="title"/>
          </p:nvPr>
        </p:nvSpPr>
        <p:spPr>
          <a:xfrm>
            <a:off x="648930" y="629266"/>
            <a:ext cx="4795482" cy="1641987"/>
          </a:xfrm>
        </p:spPr>
        <p:txBody>
          <a:bodyPr>
            <a:normAutofit/>
          </a:bodyPr>
          <a:lstStyle/>
          <a:p>
            <a:r>
              <a:rPr lang="en-US"/>
              <a:t>Jueyin blood stasis</a:t>
            </a:r>
          </a:p>
        </p:txBody>
      </p:sp>
      <p:sp>
        <p:nvSpPr>
          <p:cNvPr id="3" name="Content Placeholder 2">
            <a:extLst>
              <a:ext uri="{FF2B5EF4-FFF2-40B4-BE49-F238E27FC236}">
                <a16:creationId xmlns:a16="http://schemas.microsoft.com/office/drawing/2014/main" id="{92CD72F1-3647-5629-7DCA-A440BAFD631A}"/>
              </a:ext>
            </a:extLst>
          </p:cNvPr>
          <p:cNvSpPr>
            <a:spLocks noGrp="1"/>
          </p:cNvSpPr>
          <p:nvPr>
            <p:ph idx="1"/>
          </p:nvPr>
        </p:nvSpPr>
        <p:spPr>
          <a:xfrm>
            <a:off x="647701" y="2438401"/>
            <a:ext cx="4797256" cy="3809998"/>
          </a:xfrm>
        </p:spPr>
        <p:txBody>
          <a:bodyPr>
            <a:normAutofit fontScale="92500"/>
          </a:bodyPr>
          <a:lstStyle/>
          <a:p>
            <a:pPr marL="0" indent="0">
              <a:lnSpc>
                <a:spcPct val="90000"/>
              </a:lnSpc>
              <a:buNone/>
            </a:pPr>
            <a:r>
              <a:rPr lang="en-US" altLang="zh-CN" dirty="0"/>
              <a:t>The</a:t>
            </a:r>
            <a:r>
              <a:rPr lang="zh-CN" altLang="en-US" dirty="0"/>
              <a:t> </a:t>
            </a:r>
            <a:r>
              <a:rPr lang="en-US" altLang="zh-CN" dirty="0"/>
              <a:t>inflammation </a:t>
            </a:r>
            <a:r>
              <a:rPr lang="zh-CN" altLang="en-US" dirty="0"/>
              <a:t>炎症 </a:t>
            </a:r>
            <a:r>
              <a:rPr lang="en-US" altLang="zh-CN" dirty="0"/>
              <a:t>that results from the blood stasis causes fibrosis </a:t>
            </a:r>
            <a:r>
              <a:rPr lang="zh-CN" altLang="en-US" dirty="0"/>
              <a:t>纖維化</a:t>
            </a:r>
            <a:r>
              <a:rPr lang="en-US" altLang="zh-CN" dirty="0"/>
              <a:t> and scarring </a:t>
            </a:r>
            <a:r>
              <a:rPr lang="zh-CN" altLang="en-US" dirty="0"/>
              <a:t>瘢痕</a:t>
            </a:r>
            <a:r>
              <a:rPr lang="en-US" altLang="zh-CN" dirty="0"/>
              <a:t>. This fibrotic tissue leads to poor vascular blood supply, therefore immune cells and antibiotics aren’t capable of reaching the disease site. The Xie qi happens to hide inside the fibrotic scar tissue. This process is called </a:t>
            </a:r>
            <a:r>
              <a:rPr lang="en-US" altLang="zh-CN" dirty="0" err="1"/>
              <a:t>Jueyin</a:t>
            </a:r>
            <a:r>
              <a:rPr lang="en-US" altLang="zh-CN" dirty="0"/>
              <a:t>, chronic disease entering the Luo </a:t>
            </a:r>
            <a:r>
              <a:rPr lang="zh-CN" altLang="en-US" dirty="0"/>
              <a:t>厥陰久病入絡</a:t>
            </a:r>
            <a:endParaRPr lang="en-US" dirty="0"/>
          </a:p>
          <a:p>
            <a:pPr marL="0" indent="0">
              <a:lnSpc>
                <a:spcPct val="90000"/>
              </a:lnSpc>
              <a:buNone/>
            </a:pPr>
            <a:r>
              <a:rPr lang="en-US" dirty="0"/>
              <a:t>Also this concept will be further elaborated on. </a:t>
            </a:r>
          </a:p>
        </p:txBody>
      </p:sp>
      <p:pic>
        <p:nvPicPr>
          <p:cNvPr id="4" name="Picture 3" descr="A poster of two people&#10;&#10;AI-generated content may be incorrect.">
            <a:extLst>
              <a:ext uri="{FF2B5EF4-FFF2-40B4-BE49-F238E27FC236}">
                <a16:creationId xmlns:a16="http://schemas.microsoft.com/office/drawing/2014/main" id="{46DCADCC-540D-F7D6-D952-4AB4A6F18C22}"/>
              </a:ext>
            </a:extLst>
          </p:cNvPr>
          <p:cNvPicPr>
            <a:picLocks noChangeAspect="1"/>
          </p:cNvPicPr>
          <p:nvPr/>
        </p:nvPicPr>
        <p:blipFill>
          <a:blip r:embed="rId3"/>
          <a:srcRect t="9459" r="8820" b="8563"/>
          <a:stretch/>
        </p:blipFill>
        <p:spPr>
          <a:xfrm>
            <a:off x="6094410" y="1143000"/>
            <a:ext cx="5449889" cy="5007542"/>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261215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70B4C-2351-A696-DD8E-7E9DB372F42D}"/>
              </a:ext>
            </a:extLst>
          </p:cNvPr>
          <p:cNvSpPr>
            <a:spLocks noGrp="1"/>
          </p:cNvSpPr>
          <p:nvPr>
            <p:ph type="title"/>
          </p:nvPr>
        </p:nvSpPr>
        <p:spPr>
          <a:xfrm>
            <a:off x="648930" y="629266"/>
            <a:ext cx="9252154" cy="1223983"/>
          </a:xfrm>
        </p:spPr>
        <p:txBody>
          <a:bodyPr>
            <a:normAutofit/>
          </a:bodyPr>
          <a:lstStyle/>
          <a:p>
            <a:r>
              <a:rPr lang="en-US"/>
              <a:t>Disease transmission distinction </a:t>
            </a:r>
            <a:endParaRPr lang="en-US" dirty="0"/>
          </a:p>
        </p:txBody>
      </p:sp>
      <p:sp>
        <p:nvSpPr>
          <p:cNvPr id="3" name="Content Placeholder 2">
            <a:extLst>
              <a:ext uri="{FF2B5EF4-FFF2-40B4-BE49-F238E27FC236}">
                <a16:creationId xmlns:a16="http://schemas.microsoft.com/office/drawing/2014/main" id="{F4686C29-09A8-3669-4C31-FC3497D660E8}"/>
              </a:ext>
            </a:extLst>
          </p:cNvPr>
          <p:cNvSpPr>
            <a:spLocks noGrp="1"/>
          </p:cNvSpPr>
          <p:nvPr>
            <p:ph idx="1"/>
          </p:nvPr>
        </p:nvSpPr>
        <p:spPr>
          <a:xfrm>
            <a:off x="1103311" y="2052214"/>
            <a:ext cx="5965394" cy="4196185"/>
          </a:xfrm>
        </p:spPr>
        <p:txBody>
          <a:bodyPr>
            <a:normAutofit/>
          </a:bodyPr>
          <a:lstStyle/>
          <a:p>
            <a:pPr marL="0" indent="0">
              <a:lnSpc>
                <a:spcPct val="90000"/>
              </a:lnSpc>
              <a:buNone/>
            </a:pPr>
            <a:r>
              <a:rPr lang="en-US" sz="1900" dirty="0"/>
              <a:t>Wen </a:t>
            </a:r>
            <a:r>
              <a:rPr lang="en-US" sz="1900" dirty="0" err="1"/>
              <a:t>bing</a:t>
            </a:r>
            <a:r>
              <a:rPr lang="en-US" sz="1900" dirty="0"/>
              <a:t> theory, posits that Newly contracted disease starts from the Wei aspect &gt;&gt;&gt; Qi aspect&gt;&gt;&gt;Ying aspect&gt;&gt;&gt;Xue aspect. </a:t>
            </a:r>
          </a:p>
          <a:p>
            <a:pPr marL="0" indent="0">
              <a:lnSpc>
                <a:spcPct val="90000"/>
              </a:lnSpc>
              <a:buNone/>
            </a:pPr>
            <a:r>
              <a:rPr lang="en-US" sz="1900" dirty="0"/>
              <a:t>This is from exterior to interior, and it is the normal expected course of disease transmission.  </a:t>
            </a:r>
          </a:p>
          <a:p>
            <a:pPr marL="0" indent="0">
              <a:lnSpc>
                <a:spcPct val="90000"/>
              </a:lnSpc>
              <a:buNone/>
            </a:pPr>
            <a:endParaRPr lang="en-US" sz="1900" dirty="0"/>
          </a:p>
          <a:p>
            <a:pPr marL="0" indent="0">
              <a:lnSpc>
                <a:spcPct val="90000"/>
              </a:lnSpc>
              <a:buNone/>
            </a:pPr>
            <a:r>
              <a:rPr lang="en-US" sz="1900" dirty="0"/>
              <a:t>Latent pathogens, follow a different abnormal pattern. The Latent evils start from the Blood/ </a:t>
            </a:r>
            <a:r>
              <a:rPr lang="en-US" sz="1900" dirty="0" err="1"/>
              <a:t>xue</a:t>
            </a:r>
            <a:r>
              <a:rPr lang="en-US" sz="1900" dirty="0"/>
              <a:t>&gt;&gt;&gt;Ying&gt;&gt;&gt;Qi&gt;&gt;&gt;Wei</a:t>
            </a:r>
          </a:p>
          <a:p>
            <a:pPr marL="0" indent="0">
              <a:lnSpc>
                <a:spcPct val="90000"/>
              </a:lnSpc>
              <a:buNone/>
            </a:pPr>
            <a:endParaRPr lang="en-US" sz="1900" dirty="0"/>
          </a:p>
          <a:p>
            <a:pPr marL="0" indent="0">
              <a:lnSpc>
                <a:spcPct val="90000"/>
              </a:lnSpc>
              <a:buNone/>
            </a:pPr>
            <a:r>
              <a:rPr lang="en-US" sz="1900" dirty="0"/>
              <a:t>Also all six climactic Qi all can become Latent evils. Latent evils easily transform to fire, which means they emerge out of </a:t>
            </a:r>
            <a:r>
              <a:rPr lang="en-US" sz="1900" dirty="0" err="1"/>
              <a:t>Shaoyang</a:t>
            </a:r>
            <a:r>
              <a:rPr lang="en-US" sz="1900" dirty="0"/>
              <a:t>  </a:t>
            </a:r>
          </a:p>
        </p:txBody>
      </p:sp>
      <p:pic>
        <p:nvPicPr>
          <p:cNvPr id="4" name="Picture 3">
            <a:extLst>
              <a:ext uri="{FF2B5EF4-FFF2-40B4-BE49-F238E27FC236}">
                <a16:creationId xmlns:a16="http://schemas.microsoft.com/office/drawing/2014/main" id="{D471BC4F-B090-8597-E25B-5406253CCD64}"/>
              </a:ext>
            </a:extLst>
          </p:cNvPr>
          <p:cNvPicPr>
            <a:picLocks noChangeAspect="1"/>
          </p:cNvPicPr>
          <p:nvPr/>
        </p:nvPicPr>
        <p:blipFill>
          <a:blip r:embed="rId3"/>
          <a:stretch>
            <a:fillRect/>
          </a:stretch>
        </p:blipFill>
        <p:spPr>
          <a:xfrm>
            <a:off x="7534655" y="2266128"/>
            <a:ext cx="4008888" cy="3768354"/>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504719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BECA0-5771-18DF-3FB8-67070519E0AB}"/>
              </a:ext>
            </a:extLst>
          </p:cNvPr>
          <p:cNvSpPr>
            <a:spLocks noGrp="1"/>
          </p:cNvSpPr>
          <p:nvPr>
            <p:ph type="title"/>
          </p:nvPr>
        </p:nvSpPr>
        <p:spPr/>
        <p:txBody>
          <a:bodyPr/>
          <a:lstStyle/>
          <a:p>
            <a:r>
              <a:rPr lang="en-US" dirty="0"/>
              <a:t>The Five Latent pathogens</a:t>
            </a:r>
          </a:p>
        </p:txBody>
      </p:sp>
      <p:sp>
        <p:nvSpPr>
          <p:cNvPr id="3" name="Content Placeholder 2">
            <a:extLst>
              <a:ext uri="{FF2B5EF4-FFF2-40B4-BE49-F238E27FC236}">
                <a16:creationId xmlns:a16="http://schemas.microsoft.com/office/drawing/2014/main" id="{A843086C-C7D6-6A39-1657-6E52816870D1}"/>
              </a:ext>
            </a:extLst>
          </p:cNvPr>
          <p:cNvSpPr>
            <a:spLocks noGrp="1"/>
          </p:cNvSpPr>
          <p:nvPr>
            <p:ph idx="1"/>
          </p:nvPr>
        </p:nvSpPr>
        <p:spPr/>
        <p:txBody>
          <a:bodyPr/>
          <a:lstStyle/>
          <a:p>
            <a:pPr marL="0" indent="0">
              <a:buNone/>
            </a:pPr>
            <a:r>
              <a:rPr lang="en-US" dirty="0"/>
              <a:t>Latent evils consists of 1. Latent Cold, 2. Latent fire 3. Latent Wind, 4. Latent dryness, 5. Latent rheum</a:t>
            </a:r>
            <a:r>
              <a:rPr lang="zh-CN" altLang="en-US" dirty="0"/>
              <a:t>。 </a:t>
            </a:r>
            <a:endParaRPr lang="en-US" altLang="zh-CN" dirty="0"/>
          </a:p>
          <a:p>
            <a:pPr marL="0" indent="0">
              <a:buNone/>
            </a:pPr>
            <a:r>
              <a:rPr lang="en-US" dirty="0"/>
              <a:t>Latent fire includes the pathogen of Heat. Latent rheum includes the pathogen of dampness. </a:t>
            </a:r>
          </a:p>
          <a:p>
            <a:pPr marL="0" indent="0">
              <a:buNone/>
            </a:pPr>
            <a:r>
              <a:rPr lang="en-US" dirty="0"/>
              <a:t>The latent evils follow a 5 phase schemata. </a:t>
            </a:r>
          </a:p>
          <a:p>
            <a:pPr marL="0" indent="0">
              <a:buNone/>
            </a:pPr>
            <a:r>
              <a:rPr lang="en-US" dirty="0"/>
              <a:t>Among these evils, warm heat and cold evils are the most common. </a:t>
            </a:r>
          </a:p>
        </p:txBody>
      </p:sp>
    </p:spTree>
    <p:extLst>
      <p:ext uri="{BB962C8B-B14F-4D97-AF65-F5344CB8AC3E}">
        <p14:creationId xmlns:p14="http://schemas.microsoft.com/office/powerpoint/2010/main" val="13020719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9BFC5ACD-4429-ECCF-D138-0BC8C38086B8}"/>
              </a:ext>
            </a:extLst>
          </p:cNvPr>
          <p:cNvSpPr>
            <a:spLocks noGrp="1"/>
          </p:cNvSpPr>
          <p:nvPr>
            <p:ph type="title"/>
          </p:nvPr>
        </p:nvSpPr>
        <p:spPr>
          <a:xfrm>
            <a:off x="685799" y="764373"/>
            <a:ext cx="3977639" cy="1600200"/>
          </a:xfrm>
        </p:spPr>
        <p:txBody>
          <a:bodyPr anchor="b">
            <a:normAutofit/>
          </a:bodyPr>
          <a:lstStyle/>
          <a:p>
            <a:pPr algn="l"/>
            <a:r>
              <a:rPr lang="en-US" sz="3200"/>
              <a:t>Liu Wan Su </a:t>
            </a:r>
            <a:r>
              <a:rPr lang="zh-CN" altLang="en-US" sz="3200"/>
              <a:t>劉完素</a:t>
            </a:r>
            <a:r>
              <a:rPr lang="en-US" sz="3200"/>
              <a:t>   </a:t>
            </a:r>
          </a:p>
        </p:txBody>
      </p:sp>
      <p:sp>
        <p:nvSpPr>
          <p:cNvPr id="3" name="Content Placeholder 2">
            <a:extLst>
              <a:ext uri="{FF2B5EF4-FFF2-40B4-BE49-F238E27FC236}">
                <a16:creationId xmlns:a16="http://schemas.microsoft.com/office/drawing/2014/main" id="{929ED3F7-7C79-7BF1-F077-B88D5B96E394}"/>
              </a:ext>
            </a:extLst>
          </p:cNvPr>
          <p:cNvSpPr>
            <a:spLocks noGrp="1"/>
          </p:cNvSpPr>
          <p:nvPr>
            <p:ph idx="1"/>
          </p:nvPr>
        </p:nvSpPr>
        <p:spPr>
          <a:xfrm>
            <a:off x="685800" y="2364573"/>
            <a:ext cx="3977639" cy="3854112"/>
          </a:xfrm>
        </p:spPr>
        <p:txBody>
          <a:bodyPr>
            <a:normAutofit/>
          </a:bodyPr>
          <a:lstStyle/>
          <a:p>
            <a:pPr marL="0" indent="0">
              <a:buNone/>
            </a:pPr>
            <a:r>
              <a:rPr lang="en-US" sz="1600"/>
              <a:t>12 century physician, Liu Wan Su (1110-1200) is one of the most influential of the 4 great Jin Yuan masters </a:t>
            </a:r>
            <a:r>
              <a:rPr lang="zh-TW" altLang="en-US" sz="1600"/>
              <a:t>金元四大</a:t>
            </a:r>
            <a:r>
              <a:rPr lang="en-US" altLang="zh-TW" sz="1600"/>
              <a:t>. </a:t>
            </a:r>
            <a:r>
              <a:rPr lang="en-US" altLang="zh-CN" sz="1600"/>
              <a:t> He is considered the patriarch of the school of Cooling and cold “</a:t>
            </a:r>
            <a:r>
              <a:rPr lang="zh-TW" altLang="en-US" sz="1600"/>
              <a:t>寒涼派</a:t>
            </a:r>
            <a:endParaRPr lang="en-US" altLang="zh-TW" sz="1600"/>
          </a:p>
          <a:p>
            <a:pPr marL="0" indent="0">
              <a:buNone/>
            </a:pPr>
            <a:r>
              <a:rPr lang="en-US" altLang="zh-CN" sz="1600"/>
              <a:t>He posited that all the Six qi, all transform to Fire </a:t>
            </a:r>
            <a:r>
              <a:rPr lang="zh-CN" altLang="en-US" sz="1600"/>
              <a:t>六氣皆從化火</a:t>
            </a:r>
            <a:r>
              <a:rPr lang="en-US" altLang="zh-CN" sz="1600"/>
              <a:t>. This has an enormous impact on how external pathogens were conceptualized, and preceded the Wen bing school </a:t>
            </a:r>
          </a:p>
        </p:txBody>
      </p:sp>
      <p:pic>
        <p:nvPicPr>
          <p:cNvPr id="4" name="Picture 3">
            <a:extLst>
              <a:ext uri="{FF2B5EF4-FFF2-40B4-BE49-F238E27FC236}">
                <a16:creationId xmlns:a16="http://schemas.microsoft.com/office/drawing/2014/main" id="{FB8312F9-E50B-1014-85B7-7712E133A101}"/>
              </a:ext>
            </a:extLst>
          </p:cNvPr>
          <p:cNvPicPr>
            <a:picLocks noChangeAspect="1"/>
          </p:cNvPicPr>
          <p:nvPr/>
        </p:nvPicPr>
        <p:blipFill>
          <a:blip r:embed="rId3"/>
          <a:stretch>
            <a:fillRect/>
          </a:stretch>
        </p:blipFill>
        <p:spPr>
          <a:xfrm>
            <a:off x="4972699" y="1808195"/>
            <a:ext cx="6533501" cy="3726331"/>
          </a:xfrm>
          <a:prstGeom prst="rect">
            <a:avLst/>
          </a:prstGeom>
        </p:spPr>
      </p:pic>
    </p:spTree>
    <p:extLst>
      <p:ext uri="{BB962C8B-B14F-4D97-AF65-F5344CB8AC3E}">
        <p14:creationId xmlns:p14="http://schemas.microsoft.com/office/powerpoint/2010/main" val="279534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63B0A-BE4B-E4E5-6CDF-DEC853586C4C}"/>
              </a:ext>
            </a:extLst>
          </p:cNvPr>
          <p:cNvSpPr>
            <a:spLocks noGrp="1"/>
          </p:cNvSpPr>
          <p:nvPr>
            <p:ph type="title"/>
          </p:nvPr>
        </p:nvSpPr>
        <p:spPr>
          <a:xfrm>
            <a:off x="685799" y="764373"/>
            <a:ext cx="3977639" cy="1600200"/>
          </a:xfrm>
        </p:spPr>
        <p:txBody>
          <a:bodyPr anchor="b">
            <a:normAutofit/>
          </a:bodyPr>
          <a:lstStyle/>
          <a:p>
            <a:pPr algn="l"/>
            <a:r>
              <a:rPr lang="zh-CN" altLang="en-US" sz="3200"/>
              <a:t> </a:t>
            </a:r>
            <a:r>
              <a:rPr lang="en-US" altLang="zh-CN" sz="3200"/>
              <a:t>Transformation to Fire </a:t>
            </a:r>
            <a:r>
              <a:rPr lang="zh-CN" altLang="en-US" sz="3200"/>
              <a:t>化火</a:t>
            </a:r>
            <a:endParaRPr lang="en-US" sz="3200"/>
          </a:p>
        </p:txBody>
      </p:sp>
      <p:sp>
        <p:nvSpPr>
          <p:cNvPr id="3" name="Content Placeholder 2">
            <a:extLst>
              <a:ext uri="{FF2B5EF4-FFF2-40B4-BE49-F238E27FC236}">
                <a16:creationId xmlns:a16="http://schemas.microsoft.com/office/drawing/2014/main" id="{07754FE3-E9C6-034A-8E38-3797FCF2AECD}"/>
              </a:ext>
            </a:extLst>
          </p:cNvPr>
          <p:cNvSpPr>
            <a:spLocks noGrp="1"/>
          </p:cNvSpPr>
          <p:nvPr>
            <p:ph idx="1"/>
          </p:nvPr>
        </p:nvSpPr>
        <p:spPr>
          <a:xfrm>
            <a:off x="685800" y="2364573"/>
            <a:ext cx="3977639" cy="3854112"/>
          </a:xfrm>
        </p:spPr>
        <p:txBody>
          <a:bodyPr>
            <a:normAutofit fontScale="92500" lnSpcReduction="10000"/>
          </a:bodyPr>
          <a:lstStyle/>
          <a:p>
            <a:pPr marL="0" indent="0">
              <a:buNone/>
            </a:pPr>
            <a:r>
              <a:rPr lang="en-US" sz="1600" dirty="0"/>
              <a:t>All the and, in a week, become fire, and in latent pathogen theory this is particularly the case when New contraction stirs up </a:t>
            </a:r>
            <a:r>
              <a:rPr lang="zh-CN" altLang="en-US" sz="1600" dirty="0"/>
              <a:t>新感引動 </a:t>
            </a:r>
            <a:r>
              <a:rPr lang="en-US" altLang="zh-CN" sz="1600" dirty="0"/>
              <a:t>the latent evil. </a:t>
            </a:r>
          </a:p>
          <a:p>
            <a:pPr marL="0" indent="0">
              <a:buNone/>
            </a:pPr>
            <a:r>
              <a:rPr lang="en-US" altLang="zh-CN" sz="1600" dirty="0"/>
              <a:t>For example, WXZ gives us the example of latent rheum, instead of giving Wu ling </a:t>
            </a:r>
            <a:r>
              <a:rPr lang="en-US" altLang="zh-CN" sz="1600" dirty="0" err="1"/>
              <a:t>san</a:t>
            </a:r>
            <a:r>
              <a:rPr lang="en-US" altLang="zh-CN" sz="1600" dirty="0"/>
              <a:t> or Xiao qing long tang, we need to give Gui ling xiao du yin instead of Wu ling </a:t>
            </a:r>
            <a:r>
              <a:rPr lang="en-US" altLang="zh-CN" sz="1600" dirty="0" err="1"/>
              <a:t>san</a:t>
            </a:r>
            <a:r>
              <a:rPr lang="en-US" altLang="zh-CN" sz="1600" dirty="0"/>
              <a:t>, or Xiao qing long jia </a:t>
            </a:r>
            <a:r>
              <a:rPr lang="en-US" altLang="zh-CN" sz="1600" dirty="0" err="1"/>
              <a:t>shi</a:t>
            </a:r>
            <a:r>
              <a:rPr lang="en-US" altLang="zh-CN" sz="1600" dirty="0"/>
              <a:t> </a:t>
            </a:r>
            <a:r>
              <a:rPr lang="en-US" altLang="zh-CN" sz="1600" dirty="0" err="1"/>
              <a:t>gao</a:t>
            </a:r>
            <a:r>
              <a:rPr lang="en-US" altLang="zh-CN" sz="1600" dirty="0"/>
              <a:t> tang instead of Xiao qing long tang. </a:t>
            </a:r>
          </a:p>
          <a:p>
            <a:pPr marL="0" indent="0">
              <a:buNone/>
            </a:pPr>
            <a:r>
              <a:rPr lang="en-US" altLang="zh-CN" sz="1600" dirty="0"/>
              <a:t>One sees latent pathogen theory play out in a yang vacuous phlegm rheum patient, who contracts a new contracted cough, which then stirs latent rheum and in a week becomes pneumonia. That is the transformation to fire.   </a:t>
            </a:r>
            <a:endParaRPr lang="en-US" sz="1600" dirty="0"/>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Fire and smoke">
            <a:extLst>
              <a:ext uri="{FF2B5EF4-FFF2-40B4-BE49-F238E27FC236}">
                <a16:creationId xmlns:a16="http://schemas.microsoft.com/office/drawing/2014/main" id="{56CEC4B4-C4CC-8878-54B8-EB9CD1716115}"/>
              </a:ext>
            </a:extLst>
          </p:cNvPr>
          <p:cNvPicPr>
            <a:picLocks noChangeAspect="1"/>
          </p:cNvPicPr>
          <p:nvPr/>
        </p:nvPicPr>
        <p:blipFill>
          <a:blip r:embed="rId2"/>
          <a:srcRect l="18979" r="13979" b="-1"/>
          <a:stretch/>
        </p:blipFill>
        <p:spPr>
          <a:xfrm>
            <a:off x="5304147" y="10"/>
            <a:ext cx="6887853" cy="6857990"/>
          </a:xfrm>
          <a:prstGeom prst="rect">
            <a:avLst/>
          </a:prstGeom>
        </p:spPr>
      </p:pic>
    </p:spTree>
    <p:extLst>
      <p:ext uri="{BB962C8B-B14F-4D97-AF65-F5344CB8AC3E}">
        <p14:creationId xmlns:p14="http://schemas.microsoft.com/office/powerpoint/2010/main" val="1032660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C0AD6-D355-DF62-8097-F9F863A0221D}"/>
              </a:ext>
            </a:extLst>
          </p:cNvPr>
          <p:cNvSpPr>
            <a:spLocks noGrp="1"/>
          </p:cNvSpPr>
          <p:nvPr>
            <p:ph type="title"/>
          </p:nvPr>
        </p:nvSpPr>
        <p:spPr/>
        <p:txBody>
          <a:bodyPr/>
          <a:lstStyle/>
          <a:p>
            <a:pPr algn="ctr"/>
            <a:r>
              <a:rPr lang="en-US" altLang="zh-CN" dirty="0"/>
              <a:t>Lesser Yang </a:t>
            </a:r>
            <a:r>
              <a:rPr lang="zh-CN" altLang="en-US" dirty="0"/>
              <a:t>少陽</a:t>
            </a:r>
            <a:endParaRPr lang="en-US" dirty="0"/>
          </a:p>
        </p:txBody>
      </p:sp>
      <p:sp>
        <p:nvSpPr>
          <p:cNvPr id="3" name="Content Placeholder 2">
            <a:extLst>
              <a:ext uri="{FF2B5EF4-FFF2-40B4-BE49-F238E27FC236}">
                <a16:creationId xmlns:a16="http://schemas.microsoft.com/office/drawing/2014/main" id="{F3BA810C-0617-DE2E-4DC7-488A4F4DCA35}"/>
              </a:ext>
            </a:extLst>
          </p:cNvPr>
          <p:cNvSpPr>
            <a:spLocks noGrp="1"/>
          </p:cNvSpPr>
          <p:nvPr>
            <p:ph idx="1"/>
          </p:nvPr>
        </p:nvSpPr>
        <p:spPr/>
        <p:txBody>
          <a:bodyPr>
            <a:normAutofit/>
          </a:bodyPr>
          <a:lstStyle/>
          <a:p>
            <a:r>
              <a:rPr lang="en-US" dirty="0" err="1"/>
              <a:t>Shaoyang</a:t>
            </a:r>
            <a:r>
              <a:rPr lang="en-US" dirty="0"/>
              <a:t> constitutes the Qi of Spring– and the </a:t>
            </a:r>
            <a:r>
              <a:rPr lang="en-US" dirty="0" err="1"/>
              <a:t>Neijing</a:t>
            </a:r>
            <a:r>
              <a:rPr lang="en-US" dirty="0"/>
              <a:t> of principle Damage by cold in Winter, in spring there will be Wen </a:t>
            </a:r>
            <a:r>
              <a:rPr lang="en-US" dirty="0" err="1"/>
              <a:t>bing</a:t>
            </a:r>
            <a:endParaRPr lang="en-US" dirty="0"/>
          </a:p>
          <a:p>
            <a:r>
              <a:rPr lang="en-US" dirty="0" err="1"/>
              <a:t>Shaoyang</a:t>
            </a:r>
            <a:r>
              <a:rPr lang="en-US" dirty="0"/>
              <a:t> in Wu </a:t>
            </a:r>
            <a:r>
              <a:rPr lang="en-US" dirty="0" err="1"/>
              <a:t>yun</a:t>
            </a:r>
            <a:r>
              <a:rPr lang="en-US" dirty="0"/>
              <a:t> </a:t>
            </a:r>
            <a:r>
              <a:rPr lang="en-US" dirty="0" err="1"/>
              <a:t>liu</a:t>
            </a:r>
            <a:r>
              <a:rPr lang="en-US" dirty="0"/>
              <a:t> qi (5 movements qi theory) governs qi of Fire– </a:t>
            </a:r>
            <a:r>
              <a:rPr lang="zh-CN" altLang="en-US" dirty="0"/>
              <a:t>少陽之上，火氣治之</a:t>
            </a:r>
            <a:endParaRPr lang="en-US" dirty="0"/>
          </a:p>
          <a:p>
            <a:pPr marL="0" indent="0">
              <a:buNone/>
            </a:pPr>
            <a:r>
              <a:rPr lang="en-US" dirty="0"/>
              <a:t>In particular Xiang </a:t>
            </a:r>
            <a:r>
              <a:rPr lang="en-US" dirty="0" err="1"/>
              <a:t>huo</a:t>
            </a:r>
            <a:r>
              <a:rPr lang="en-US" dirty="0"/>
              <a:t>(ministerial fire) as the San jiao governs the movement of Ministerial fire</a:t>
            </a:r>
          </a:p>
          <a:p>
            <a:pPr marL="0" indent="0">
              <a:buNone/>
            </a:pPr>
            <a:endParaRPr lang="en-US" dirty="0"/>
          </a:p>
          <a:p>
            <a:pPr marL="0" indent="0">
              <a:buNone/>
            </a:pPr>
            <a:r>
              <a:rPr lang="en-US" dirty="0"/>
              <a:t> </a:t>
            </a:r>
          </a:p>
          <a:p>
            <a:endParaRPr lang="en-US" dirty="0"/>
          </a:p>
        </p:txBody>
      </p:sp>
    </p:spTree>
    <p:extLst>
      <p:ext uri="{BB962C8B-B14F-4D97-AF65-F5344CB8AC3E}">
        <p14:creationId xmlns:p14="http://schemas.microsoft.com/office/powerpoint/2010/main" val="2421688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DFADFB3-3D44-49A8-AE3B-A87C61607F7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pic>
        <p:nvPicPr>
          <p:cNvPr id="15" name="Picture 14">
            <a:extLst>
              <a:ext uri="{FF2B5EF4-FFF2-40B4-BE49-F238E27FC236}">
                <a16:creationId xmlns:a16="http://schemas.microsoft.com/office/drawing/2014/main" id="{BB912AE0-CAD9-4F8F-A2A2-BDF07D4EDD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useBgFill="1">
        <p:nvSpPr>
          <p:cNvPr id="17" name="Rectangle 16">
            <a:extLst>
              <a:ext uri="{FF2B5EF4-FFF2-40B4-BE49-F238E27FC236}">
                <a16:creationId xmlns:a16="http://schemas.microsoft.com/office/drawing/2014/main" id="{BD7C2DEF-63C5-495B-BBE5-720E5D12B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FE21E403-0B61-4473-BE57-AB0F163796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56AFE4E0-5B49-17E8-B67E-7B7CDA1D4697}"/>
              </a:ext>
            </a:extLst>
          </p:cNvPr>
          <p:cNvSpPr>
            <a:spLocks noGrp="1"/>
          </p:cNvSpPr>
          <p:nvPr>
            <p:ph type="title"/>
          </p:nvPr>
        </p:nvSpPr>
        <p:spPr>
          <a:xfrm>
            <a:off x="636696" y="643464"/>
            <a:ext cx="3761964" cy="3273061"/>
          </a:xfrm>
          <a:noFill/>
          <a:ln w="19050">
            <a:noFill/>
            <a:prstDash val="dash"/>
          </a:ln>
        </p:spPr>
        <p:txBody>
          <a:bodyPr vert="horz" lIns="91440" tIns="45720" rIns="91440" bIns="45720" rtlCol="0" anchor="b">
            <a:normAutofit/>
          </a:bodyPr>
          <a:lstStyle/>
          <a:p>
            <a:r>
              <a:rPr lang="en-US" sz="4800" dirty="0" err="1"/>
              <a:t>Shaoyang</a:t>
            </a:r>
            <a:r>
              <a:rPr lang="en-US" sz="4800" dirty="0"/>
              <a:t> as pivot</a:t>
            </a:r>
          </a:p>
        </p:txBody>
      </p:sp>
      <p:sp>
        <p:nvSpPr>
          <p:cNvPr id="3" name="Content Placeholder 2">
            <a:extLst>
              <a:ext uri="{FF2B5EF4-FFF2-40B4-BE49-F238E27FC236}">
                <a16:creationId xmlns:a16="http://schemas.microsoft.com/office/drawing/2014/main" id="{7E5DEB29-5460-1CCC-5C4B-041F621395EF}"/>
              </a:ext>
            </a:extLst>
          </p:cNvPr>
          <p:cNvSpPr>
            <a:spLocks noGrp="1"/>
          </p:cNvSpPr>
          <p:nvPr>
            <p:ph idx="1"/>
          </p:nvPr>
        </p:nvSpPr>
        <p:spPr>
          <a:xfrm>
            <a:off x="636695" y="3923151"/>
            <a:ext cx="3761965" cy="2293885"/>
          </a:xfrm>
          <a:noFill/>
          <a:ln w="19050">
            <a:noFill/>
            <a:prstDash val="dash"/>
          </a:ln>
        </p:spPr>
        <p:txBody>
          <a:bodyPr vert="horz" lIns="91440" tIns="45720" rIns="91440" bIns="45720" rtlCol="0">
            <a:normAutofit/>
          </a:bodyPr>
          <a:lstStyle/>
          <a:p>
            <a:pPr marL="0" indent="0" algn="r">
              <a:buNone/>
            </a:pPr>
            <a:r>
              <a:rPr lang="en-US" sz="2000" dirty="0" err="1"/>
              <a:t>Shaoyang</a:t>
            </a:r>
            <a:r>
              <a:rPr lang="en-US" sz="2000" dirty="0"/>
              <a:t> as the pivot from where evils emerge out of the Yin. </a:t>
            </a:r>
          </a:p>
        </p:txBody>
      </p:sp>
      <p:pic>
        <p:nvPicPr>
          <p:cNvPr id="4" name="Picture 3" descr="A black and white symbol&#10;&#10;AI-generated content may be incorrect.">
            <a:extLst>
              <a:ext uri="{FF2B5EF4-FFF2-40B4-BE49-F238E27FC236}">
                <a16:creationId xmlns:a16="http://schemas.microsoft.com/office/drawing/2014/main" id="{6E25427C-7710-FDA7-1D97-411FAFD52FEB}"/>
              </a:ext>
            </a:extLst>
          </p:cNvPr>
          <p:cNvPicPr>
            <a:picLocks noChangeAspect="1"/>
          </p:cNvPicPr>
          <p:nvPr/>
        </p:nvPicPr>
        <p:blipFill>
          <a:blip r:embed="rId4"/>
          <a:stretch>
            <a:fillRect/>
          </a:stretch>
        </p:blipFill>
        <p:spPr>
          <a:xfrm>
            <a:off x="5578097" y="941122"/>
            <a:ext cx="5115048" cy="5115048"/>
          </a:xfrm>
          <a:prstGeom prst="rect">
            <a:avLst/>
          </a:prstGeom>
        </p:spPr>
      </p:pic>
    </p:spTree>
    <p:extLst>
      <p:ext uri="{BB962C8B-B14F-4D97-AF65-F5344CB8AC3E}">
        <p14:creationId xmlns:p14="http://schemas.microsoft.com/office/powerpoint/2010/main" val="390148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AAB6-20A5-0651-1A23-7A799158BD1C}"/>
              </a:ext>
            </a:extLst>
          </p:cNvPr>
          <p:cNvSpPr>
            <a:spLocks noGrp="1"/>
          </p:cNvSpPr>
          <p:nvPr>
            <p:ph type="title"/>
          </p:nvPr>
        </p:nvSpPr>
        <p:spPr/>
        <p:txBody>
          <a:bodyPr/>
          <a:lstStyle/>
          <a:p>
            <a:pPr algn="ctr"/>
            <a:r>
              <a:rPr lang="en-US" altLang="zh-CN" dirty="0"/>
              <a:t>Hand and Foot </a:t>
            </a:r>
            <a:r>
              <a:rPr lang="en-US" altLang="zh-CN" dirty="0" err="1"/>
              <a:t>Shaoyang</a:t>
            </a:r>
            <a:endParaRPr lang="en-US" dirty="0"/>
          </a:p>
        </p:txBody>
      </p:sp>
      <p:pic>
        <p:nvPicPr>
          <p:cNvPr id="6" name="Content Placeholder 5">
            <a:extLst>
              <a:ext uri="{FF2B5EF4-FFF2-40B4-BE49-F238E27FC236}">
                <a16:creationId xmlns:a16="http://schemas.microsoft.com/office/drawing/2014/main" id="{3BAAE2D6-8337-FAAB-5E9D-468768A2ED27}"/>
              </a:ext>
            </a:extLst>
          </p:cNvPr>
          <p:cNvPicPr>
            <a:picLocks noGrp="1" noChangeAspect="1"/>
          </p:cNvPicPr>
          <p:nvPr>
            <p:ph sz="half" idx="2"/>
          </p:nvPr>
        </p:nvPicPr>
        <p:blipFill>
          <a:blip r:embed="rId2"/>
          <a:stretch>
            <a:fillRect/>
          </a:stretch>
        </p:blipFill>
        <p:spPr>
          <a:xfrm>
            <a:off x="1653284" y="1674689"/>
            <a:ext cx="4859676" cy="4808306"/>
          </a:xfrm>
          <a:prstGeom prst="rect">
            <a:avLst/>
          </a:prstGeom>
        </p:spPr>
      </p:pic>
      <p:pic>
        <p:nvPicPr>
          <p:cNvPr id="5" name="Picture 6" descr="胆经一通万病无踪，5分钟学会真人“胆经操” - 知乎">
            <a:extLst>
              <a:ext uri="{FF2B5EF4-FFF2-40B4-BE49-F238E27FC236}">
                <a16:creationId xmlns:a16="http://schemas.microsoft.com/office/drawing/2014/main" id="{17C9CD3A-EE93-8208-EBA1-19B058A77877}"/>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6512960" y="1674689"/>
            <a:ext cx="4993240" cy="48083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7525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cell-mediated immunity&#10;&#10;AI-generated content may be incorrect.">
            <a:extLst>
              <a:ext uri="{FF2B5EF4-FFF2-40B4-BE49-F238E27FC236}">
                <a16:creationId xmlns:a16="http://schemas.microsoft.com/office/drawing/2014/main" id="{465D763C-212A-BBDD-C84E-7B216EE474FE}"/>
              </a:ext>
            </a:extLst>
          </p:cNvPr>
          <p:cNvPicPr>
            <a:picLocks noChangeAspect="1"/>
          </p:cNvPicPr>
          <p:nvPr/>
        </p:nvPicPr>
        <p:blipFill>
          <a:blip r:embed="rId2"/>
          <a:srcRect l="9560" r="-2" b="-2"/>
          <a:stretch/>
        </p:blipFill>
        <p:spPr>
          <a:xfrm>
            <a:off x="5671128" y="914399"/>
            <a:ext cx="6520872" cy="5353521"/>
          </a:xfrm>
          <a:prstGeom prst="rect">
            <a:avLst/>
          </a:prstGeom>
        </p:spPr>
      </p:pic>
      <p:sp>
        <p:nvSpPr>
          <p:cNvPr id="2" name="Title 1">
            <a:extLst>
              <a:ext uri="{FF2B5EF4-FFF2-40B4-BE49-F238E27FC236}">
                <a16:creationId xmlns:a16="http://schemas.microsoft.com/office/drawing/2014/main" id="{F1FDEA60-91E6-EDB3-6185-1EF8121E589C}"/>
              </a:ext>
            </a:extLst>
          </p:cNvPr>
          <p:cNvSpPr>
            <a:spLocks noGrp="1"/>
          </p:cNvSpPr>
          <p:nvPr>
            <p:ph type="title"/>
          </p:nvPr>
        </p:nvSpPr>
        <p:spPr>
          <a:xfrm>
            <a:off x="640079" y="914400"/>
            <a:ext cx="4261104" cy="1097280"/>
          </a:xfrm>
        </p:spPr>
        <p:txBody>
          <a:bodyPr anchor="t">
            <a:normAutofit fontScale="90000"/>
          </a:bodyPr>
          <a:lstStyle/>
          <a:p>
            <a:r>
              <a:rPr lang="en-US" sz="3300"/>
              <a:t>What is Autoimmune disease?</a:t>
            </a:r>
          </a:p>
        </p:txBody>
      </p:sp>
      <p:sp>
        <p:nvSpPr>
          <p:cNvPr id="3" name="Content Placeholder 2">
            <a:extLst>
              <a:ext uri="{FF2B5EF4-FFF2-40B4-BE49-F238E27FC236}">
                <a16:creationId xmlns:a16="http://schemas.microsoft.com/office/drawing/2014/main" id="{E0A40B1D-D658-DBE0-144C-0E0714726B0F}"/>
              </a:ext>
            </a:extLst>
          </p:cNvPr>
          <p:cNvSpPr>
            <a:spLocks noGrp="1"/>
          </p:cNvSpPr>
          <p:nvPr>
            <p:ph idx="1"/>
          </p:nvPr>
        </p:nvSpPr>
        <p:spPr>
          <a:xfrm>
            <a:off x="640079" y="2176036"/>
            <a:ext cx="4261104" cy="4121887"/>
          </a:xfrm>
        </p:spPr>
        <p:txBody>
          <a:bodyPr>
            <a:normAutofit/>
          </a:bodyPr>
          <a:lstStyle/>
          <a:p>
            <a:pPr marL="0" indent="0">
              <a:lnSpc>
                <a:spcPct val="110000"/>
              </a:lnSpc>
              <a:buNone/>
            </a:pPr>
            <a:r>
              <a:rPr lang="en-US" sz="1400" dirty="0"/>
              <a:t>Autoimmunity </a:t>
            </a:r>
            <a:r>
              <a:rPr lang="zh-TW" altLang="en-US" sz="1400" dirty="0"/>
              <a:t>自體免疫疾病 </a:t>
            </a:r>
            <a:r>
              <a:rPr lang="en-US" altLang="zh-TW" sz="1400" dirty="0"/>
              <a:t>in Chinese medicine represents an obstinate disease </a:t>
            </a:r>
            <a:r>
              <a:rPr lang="zh-CN" altLang="en-US" sz="1400" dirty="0"/>
              <a:t>痼疾</a:t>
            </a:r>
            <a:r>
              <a:rPr lang="en-US" altLang="zh-CN" sz="1400" dirty="0"/>
              <a:t>. While it can have an acute nature </a:t>
            </a:r>
            <a:r>
              <a:rPr lang="zh-CN" altLang="en-US" sz="1400" dirty="0"/>
              <a:t>急性  </a:t>
            </a:r>
            <a:r>
              <a:rPr lang="en-US" altLang="zh-CN" sz="1400" dirty="0"/>
              <a:t>or a chronic nature </a:t>
            </a:r>
            <a:r>
              <a:rPr lang="zh-CN" altLang="en-US" sz="1400" dirty="0"/>
              <a:t>慢性</a:t>
            </a:r>
            <a:r>
              <a:rPr lang="en-US" altLang="zh-CN" sz="1400" dirty="0"/>
              <a:t>, ultimately it is a chronic stubborn disease process that ebbs and flows into manifestation and remission. </a:t>
            </a:r>
          </a:p>
          <a:p>
            <a:pPr marL="0" indent="0">
              <a:lnSpc>
                <a:spcPct val="110000"/>
              </a:lnSpc>
              <a:buNone/>
            </a:pPr>
            <a:r>
              <a:rPr lang="en-US" sz="1400" dirty="0"/>
              <a:t>In biomedicine, there are 4 types of immune reactions:  Type I (immediate/</a:t>
            </a:r>
            <a:r>
              <a:rPr lang="en-US" sz="1400" dirty="0" err="1"/>
              <a:t>IgE</a:t>
            </a:r>
            <a:r>
              <a:rPr lang="en-US" sz="1400" dirty="0"/>
              <a:t>-mediated), Type II (cytotoxic/IgG/IgM-mediated), Type III (immune complex-mediated), and Type IV (delayed/T-cell-mediated). </a:t>
            </a:r>
          </a:p>
          <a:p>
            <a:pPr marL="0" indent="0">
              <a:lnSpc>
                <a:spcPct val="110000"/>
              </a:lnSpc>
              <a:buNone/>
            </a:pPr>
            <a:r>
              <a:rPr lang="en-US" sz="1400" dirty="0"/>
              <a:t>Type I mostly involves allergic diseases, whereas Type II, Type III, Type IV are the most involved in the autoimmune process. Type II and Type III are antibody-mediated and Type IV is T-cell mediated. </a:t>
            </a:r>
          </a:p>
          <a:p>
            <a:pPr marL="0" indent="0">
              <a:lnSpc>
                <a:spcPct val="110000"/>
              </a:lnSpc>
              <a:buNone/>
            </a:pPr>
            <a:endParaRPr lang="en-US" sz="1400" dirty="0"/>
          </a:p>
        </p:txBody>
      </p:sp>
    </p:spTree>
    <p:extLst>
      <p:ext uri="{BB962C8B-B14F-4D97-AF65-F5344CB8AC3E}">
        <p14:creationId xmlns:p14="http://schemas.microsoft.com/office/powerpoint/2010/main" val="4227936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7E3DB25C-19C3-0482-7525-EAD31E445AD7}"/>
              </a:ext>
            </a:extLst>
          </p:cNvPr>
          <p:cNvSpPr>
            <a:spLocks noGrp="1"/>
          </p:cNvSpPr>
          <p:nvPr>
            <p:ph type="title"/>
          </p:nvPr>
        </p:nvSpPr>
        <p:spPr>
          <a:xfrm>
            <a:off x="685799" y="764373"/>
            <a:ext cx="3977639" cy="1600200"/>
          </a:xfrm>
        </p:spPr>
        <p:txBody>
          <a:bodyPr anchor="b">
            <a:normAutofit/>
          </a:bodyPr>
          <a:lstStyle/>
          <a:p>
            <a:pPr algn="l"/>
            <a:r>
              <a:rPr lang="en-US" sz="3200"/>
              <a:t>Jueyin as a Nest</a:t>
            </a:r>
          </a:p>
        </p:txBody>
      </p:sp>
      <p:sp>
        <p:nvSpPr>
          <p:cNvPr id="3" name="Content Placeholder 2">
            <a:extLst>
              <a:ext uri="{FF2B5EF4-FFF2-40B4-BE49-F238E27FC236}">
                <a16:creationId xmlns:a16="http://schemas.microsoft.com/office/drawing/2014/main" id="{47BC87E4-4DD9-9901-3152-8A1AB71AC9C5}"/>
              </a:ext>
            </a:extLst>
          </p:cNvPr>
          <p:cNvSpPr>
            <a:spLocks noGrp="1"/>
          </p:cNvSpPr>
          <p:nvPr>
            <p:ph idx="1"/>
          </p:nvPr>
        </p:nvSpPr>
        <p:spPr>
          <a:xfrm>
            <a:off x="685800" y="2364573"/>
            <a:ext cx="3977639" cy="3854112"/>
          </a:xfrm>
        </p:spPr>
        <p:txBody>
          <a:bodyPr>
            <a:normAutofit/>
          </a:bodyPr>
          <a:lstStyle/>
          <a:p>
            <a:r>
              <a:rPr lang="en-US" sz="1100" dirty="0"/>
              <a:t>Chao= Nest </a:t>
            </a:r>
            <a:r>
              <a:rPr lang="zh-CN" altLang="en-US" sz="1100" dirty="0"/>
              <a:t>巢</a:t>
            </a:r>
          </a:p>
          <a:p>
            <a:r>
              <a:rPr lang="en-US" sz="1100" dirty="0"/>
              <a:t>Latent pathogens ultimately hide in the Yin</a:t>
            </a:r>
          </a:p>
          <a:p>
            <a:r>
              <a:rPr lang="en-US" sz="1100" dirty="0"/>
              <a:t>In </a:t>
            </a:r>
            <a:r>
              <a:rPr lang="en-US" sz="1100" dirty="0" err="1"/>
              <a:t>Taiyin</a:t>
            </a:r>
            <a:r>
              <a:rPr lang="en-US" sz="1100" dirty="0"/>
              <a:t> because the Zheng qi is vacuous</a:t>
            </a:r>
          </a:p>
          <a:p>
            <a:r>
              <a:rPr lang="en-US" sz="1100" dirty="0" err="1"/>
              <a:t>Shaoyin</a:t>
            </a:r>
            <a:r>
              <a:rPr lang="en-US" sz="1100" dirty="0"/>
              <a:t> because of Vacuous cold</a:t>
            </a:r>
          </a:p>
          <a:p>
            <a:r>
              <a:rPr lang="en-US" sz="1100" dirty="0" err="1"/>
              <a:t>Jueyin</a:t>
            </a:r>
            <a:r>
              <a:rPr lang="en-US" sz="1100" dirty="0"/>
              <a:t> because of Blood stasis obstructing the Luo</a:t>
            </a:r>
          </a:p>
          <a:p>
            <a:r>
              <a:rPr lang="en-US" sz="1100" dirty="0"/>
              <a:t>Often in these Yin stages, antibiotics do not work. Blood needs Qi to command it, but Qi also needs Blood to transport it. Blood stasis obstructing the collaterals is a key </a:t>
            </a:r>
            <a:r>
              <a:rPr lang="en-US" sz="1100" dirty="0" err="1"/>
              <a:t>pathomechanism</a:t>
            </a:r>
            <a:r>
              <a:rPr lang="en-US" sz="1100" dirty="0"/>
              <a:t> in the formation of latent </a:t>
            </a:r>
            <a:r>
              <a:rPr lang="en-US" sz="1100" dirty="0" err="1"/>
              <a:t>pathognes</a:t>
            </a:r>
            <a:r>
              <a:rPr lang="en-US" sz="1100" dirty="0"/>
              <a:t> </a:t>
            </a:r>
          </a:p>
          <a:p>
            <a:endParaRPr lang="en-US" sz="1100" dirty="0"/>
          </a:p>
          <a:p>
            <a:r>
              <a:rPr lang="en-US" sz="1100" dirty="0"/>
              <a:t>Two </a:t>
            </a:r>
            <a:r>
              <a:rPr lang="en-US" sz="1100" dirty="0" err="1"/>
              <a:t>Jueyin</a:t>
            </a:r>
            <a:r>
              <a:rPr lang="en-US" sz="1100" dirty="0"/>
              <a:t> </a:t>
            </a:r>
            <a:r>
              <a:rPr lang="en-US" sz="1100" dirty="0" err="1"/>
              <a:t>rx</a:t>
            </a:r>
            <a:r>
              <a:rPr lang="en-US" sz="1100" dirty="0"/>
              <a:t> are Da </a:t>
            </a:r>
            <a:r>
              <a:rPr lang="en-US" sz="1100" dirty="0" err="1"/>
              <a:t>huang</a:t>
            </a:r>
            <a:r>
              <a:rPr lang="en-US" sz="1100" dirty="0"/>
              <a:t> Zhe Chong Wan (Huang qin tang base) and Bie Jian wan (Xiao chai tang base) </a:t>
            </a:r>
          </a:p>
          <a:p>
            <a:r>
              <a:rPr lang="en-US" sz="1100" dirty="0"/>
              <a:t>In Tung acupuncture, we can use Huan chao </a:t>
            </a:r>
            <a:r>
              <a:rPr lang="zh-CN" altLang="en-US" sz="1100" dirty="0"/>
              <a:t>還巢 </a:t>
            </a:r>
            <a:r>
              <a:rPr lang="en-US" altLang="zh-CN" sz="1100" dirty="0"/>
              <a:t>11.06 (</a:t>
            </a:r>
            <a:r>
              <a:rPr lang="en-US" sz="1100" dirty="0"/>
              <a:t>to draw out evils out of </a:t>
            </a:r>
            <a:r>
              <a:rPr lang="en-US" sz="1100" dirty="0" err="1"/>
              <a:t>shaoyang</a:t>
            </a:r>
            <a:r>
              <a:rPr lang="en-US" sz="1100" dirty="0"/>
              <a:t>)</a:t>
            </a:r>
          </a:p>
          <a:p>
            <a:endParaRPr lang="en-US" sz="1100" dirty="0"/>
          </a:p>
        </p:txBody>
      </p:sp>
      <p:pic>
        <p:nvPicPr>
          <p:cNvPr id="4" name="Picture 3">
            <a:extLst>
              <a:ext uri="{FF2B5EF4-FFF2-40B4-BE49-F238E27FC236}">
                <a16:creationId xmlns:a16="http://schemas.microsoft.com/office/drawing/2014/main" id="{9AA33284-8F1E-B5B4-5F41-EE0934375642}"/>
              </a:ext>
            </a:extLst>
          </p:cNvPr>
          <p:cNvPicPr>
            <a:picLocks noChangeAspect="1"/>
          </p:cNvPicPr>
          <p:nvPr/>
        </p:nvPicPr>
        <p:blipFill>
          <a:blip r:embed="rId3"/>
          <a:stretch>
            <a:fillRect/>
          </a:stretch>
        </p:blipFill>
        <p:spPr>
          <a:xfrm>
            <a:off x="4972699" y="1262744"/>
            <a:ext cx="6533501" cy="4650376"/>
          </a:xfrm>
          <a:prstGeom prst="rect">
            <a:avLst/>
          </a:prstGeom>
        </p:spPr>
      </p:pic>
    </p:spTree>
    <p:extLst>
      <p:ext uri="{BB962C8B-B14F-4D97-AF65-F5344CB8AC3E}">
        <p14:creationId xmlns:p14="http://schemas.microsoft.com/office/powerpoint/2010/main" val="38964953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FFF8D3-2EF3-4286-935A-D01BE3C85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a:extLst>
              <a:ext uri="{FF2B5EF4-FFF2-40B4-BE49-F238E27FC236}">
                <a16:creationId xmlns:a16="http://schemas.microsoft.com/office/drawing/2014/main" id="{CD8CCB43-545E-4064-8BB8-5C492D0F5F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330CD0C8-84E0-CCE4-33BE-2F72E22D30AB}"/>
              </a:ext>
            </a:extLst>
          </p:cNvPr>
          <p:cNvSpPr>
            <a:spLocks noGrp="1"/>
          </p:cNvSpPr>
          <p:nvPr>
            <p:ph type="title"/>
          </p:nvPr>
        </p:nvSpPr>
        <p:spPr>
          <a:xfrm>
            <a:off x="685800" y="764373"/>
            <a:ext cx="3306744" cy="1293028"/>
          </a:xfrm>
        </p:spPr>
        <p:txBody>
          <a:bodyPr>
            <a:normAutofit/>
          </a:bodyPr>
          <a:lstStyle/>
          <a:p>
            <a:r>
              <a:rPr lang="en-US" sz="3200" dirty="0">
                <a:solidFill>
                  <a:schemeClr val="bg1"/>
                </a:solidFill>
              </a:rPr>
              <a:t>Huan chao</a:t>
            </a:r>
          </a:p>
        </p:txBody>
      </p:sp>
      <p:sp>
        <p:nvSpPr>
          <p:cNvPr id="3" name="Content Placeholder 2">
            <a:extLst>
              <a:ext uri="{FF2B5EF4-FFF2-40B4-BE49-F238E27FC236}">
                <a16:creationId xmlns:a16="http://schemas.microsoft.com/office/drawing/2014/main" id="{FC67BAA8-D3DA-BD9D-0A63-5DB954FEE934}"/>
              </a:ext>
            </a:extLst>
          </p:cNvPr>
          <p:cNvSpPr>
            <a:spLocks noGrp="1"/>
          </p:cNvSpPr>
          <p:nvPr>
            <p:ph idx="1"/>
          </p:nvPr>
        </p:nvSpPr>
        <p:spPr>
          <a:xfrm>
            <a:off x="685801" y="2194560"/>
            <a:ext cx="3306742" cy="4024125"/>
          </a:xfrm>
        </p:spPr>
        <p:txBody>
          <a:bodyPr>
            <a:normAutofit/>
          </a:bodyPr>
          <a:lstStyle/>
          <a:p>
            <a:r>
              <a:rPr lang="en-US" sz="1600" dirty="0">
                <a:solidFill>
                  <a:schemeClr val="bg1"/>
                </a:solidFill>
              </a:rPr>
              <a:t>In Tung acupuncture, we can use Huan chao </a:t>
            </a:r>
            <a:r>
              <a:rPr lang="zh-CN" altLang="en-US" sz="1600" dirty="0">
                <a:solidFill>
                  <a:schemeClr val="bg1"/>
                </a:solidFill>
              </a:rPr>
              <a:t>還巢 </a:t>
            </a:r>
            <a:r>
              <a:rPr lang="en-US" altLang="zh-CN" sz="1600" dirty="0">
                <a:solidFill>
                  <a:schemeClr val="bg1"/>
                </a:solidFill>
              </a:rPr>
              <a:t>11.06</a:t>
            </a:r>
            <a:r>
              <a:rPr lang="zh-CN" altLang="en-US" sz="1600" dirty="0">
                <a:solidFill>
                  <a:schemeClr val="bg1"/>
                </a:solidFill>
              </a:rPr>
              <a:t> </a:t>
            </a:r>
            <a:r>
              <a:rPr lang="en-US" altLang="zh-CN" sz="1600" dirty="0">
                <a:solidFill>
                  <a:schemeClr val="bg1"/>
                </a:solidFill>
              </a:rPr>
              <a:t>(to draw out evils out of </a:t>
            </a:r>
            <a:r>
              <a:rPr lang="en-US" altLang="zh-CN" sz="1600" dirty="0" err="1">
                <a:solidFill>
                  <a:schemeClr val="bg1"/>
                </a:solidFill>
              </a:rPr>
              <a:t>shaoyang</a:t>
            </a:r>
            <a:r>
              <a:rPr lang="en-US" altLang="zh-CN" sz="1600" dirty="0">
                <a:solidFill>
                  <a:schemeClr val="bg1"/>
                </a:solidFill>
              </a:rPr>
              <a:t>)</a:t>
            </a:r>
            <a:endParaRPr lang="en-US" sz="1600" dirty="0">
              <a:solidFill>
                <a:schemeClr val="bg1"/>
              </a:solidFill>
            </a:endParaRPr>
          </a:p>
          <a:p>
            <a:pPr marL="0" indent="0">
              <a:buNone/>
            </a:pPr>
            <a:br>
              <a:rPr lang="en-US" sz="1600" dirty="0">
                <a:solidFill>
                  <a:schemeClr val="bg1"/>
                </a:solidFill>
              </a:rPr>
            </a:br>
            <a:r>
              <a:rPr lang="en-US" sz="1600" dirty="0">
                <a:solidFill>
                  <a:schemeClr val="bg1"/>
                </a:solidFill>
              </a:rPr>
              <a:t>Combine with Fu yuan 11.22 when pathogens are in the </a:t>
            </a:r>
            <a:r>
              <a:rPr lang="en-US" sz="1600" dirty="0" err="1">
                <a:solidFill>
                  <a:schemeClr val="bg1"/>
                </a:solidFill>
              </a:rPr>
              <a:t>shaoyang</a:t>
            </a:r>
            <a:r>
              <a:rPr lang="en-US" sz="1600" dirty="0">
                <a:solidFill>
                  <a:schemeClr val="bg1"/>
                </a:solidFill>
              </a:rPr>
              <a:t> bone level, which treats Sinew swelling, bone swelling, periosteum inflammation </a:t>
            </a:r>
            <a:r>
              <a:rPr lang="zh-CN" altLang="en-US" sz="1600" dirty="0">
                <a:solidFill>
                  <a:schemeClr val="bg1"/>
                </a:solidFill>
              </a:rPr>
              <a:t>筋肿痛、骨骼肿大、骨膜炎</a:t>
            </a:r>
            <a:endParaRPr lang="en-US" sz="1600" dirty="0">
              <a:solidFill>
                <a:schemeClr val="bg1"/>
              </a:solidFill>
            </a:endParaRPr>
          </a:p>
        </p:txBody>
      </p:sp>
      <p:sp useBgFill="1">
        <p:nvSpPr>
          <p:cNvPr id="13" name="Rounded Rectangle 14">
            <a:extLst>
              <a:ext uri="{FF2B5EF4-FFF2-40B4-BE49-F238E27FC236}">
                <a16:creationId xmlns:a16="http://schemas.microsoft.com/office/drawing/2014/main" id="{E6C57836-126B-4938-8C7A-3C3BCB59D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AC5C7F7-0EAC-F720-3D3B-77FA9C83FFF6}"/>
              </a:ext>
            </a:extLst>
          </p:cNvPr>
          <p:cNvPicPr>
            <a:picLocks noChangeAspect="1"/>
          </p:cNvPicPr>
          <p:nvPr/>
        </p:nvPicPr>
        <p:blipFill>
          <a:blip r:embed="rId3"/>
          <a:stretch>
            <a:fillRect/>
          </a:stretch>
        </p:blipFill>
        <p:spPr>
          <a:xfrm>
            <a:off x="5715199" y="1336566"/>
            <a:ext cx="4607567" cy="4607567"/>
          </a:xfrm>
          <a:prstGeom prst="rect">
            <a:avLst/>
          </a:prstGeom>
        </p:spPr>
      </p:pic>
    </p:spTree>
    <p:extLst>
      <p:ext uri="{BB962C8B-B14F-4D97-AF65-F5344CB8AC3E}">
        <p14:creationId xmlns:p14="http://schemas.microsoft.com/office/powerpoint/2010/main" val="510784663"/>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A9A11-C172-6B6C-0C77-F9B5C5FA6BB9}"/>
              </a:ext>
            </a:extLst>
          </p:cNvPr>
          <p:cNvSpPr>
            <a:spLocks noGrp="1"/>
          </p:cNvSpPr>
          <p:nvPr>
            <p:ph type="title"/>
          </p:nvPr>
        </p:nvSpPr>
        <p:spPr/>
        <p:txBody>
          <a:bodyPr/>
          <a:lstStyle/>
          <a:p>
            <a:r>
              <a:rPr lang="en-US" altLang="zh-CN" dirty="0"/>
              <a:t>Fu Yuan/ Recover</a:t>
            </a:r>
            <a:endParaRPr lang="en-US" dirty="0"/>
          </a:p>
        </p:txBody>
      </p:sp>
      <p:pic>
        <p:nvPicPr>
          <p:cNvPr id="4" name="Content Placeholder 3">
            <a:extLst>
              <a:ext uri="{FF2B5EF4-FFF2-40B4-BE49-F238E27FC236}">
                <a16:creationId xmlns:a16="http://schemas.microsoft.com/office/drawing/2014/main" id="{BEF9C1DC-34FD-C7B1-974D-0C5ED6E41BF5}"/>
              </a:ext>
            </a:extLst>
          </p:cNvPr>
          <p:cNvPicPr>
            <a:picLocks noGrp="1" noChangeAspect="1"/>
          </p:cNvPicPr>
          <p:nvPr>
            <p:ph idx="1"/>
          </p:nvPr>
        </p:nvPicPr>
        <p:blipFill>
          <a:blip r:embed="rId2"/>
          <a:stretch>
            <a:fillRect/>
          </a:stretch>
        </p:blipFill>
        <p:spPr>
          <a:xfrm>
            <a:off x="2264229" y="2057401"/>
            <a:ext cx="5303520" cy="4204062"/>
          </a:xfrm>
          <a:prstGeom prst="rect">
            <a:avLst/>
          </a:prstGeom>
        </p:spPr>
      </p:pic>
    </p:spTree>
    <p:extLst>
      <p:ext uri="{BB962C8B-B14F-4D97-AF65-F5344CB8AC3E}">
        <p14:creationId xmlns:p14="http://schemas.microsoft.com/office/powerpoint/2010/main" val="20718713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1D295-61D2-D5B0-2B20-EBBA211CAA88}"/>
              </a:ext>
            </a:extLst>
          </p:cNvPr>
          <p:cNvSpPr>
            <a:spLocks noGrp="1"/>
          </p:cNvSpPr>
          <p:nvPr>
            <p:ph type="title"/>
          </p:nvPr>
        </p:nvSpPr>
        <p:spPr/>
        <p:txBody>
          <a:bodyPr/>
          <a:lstStyle/>
          <a:p>
            <a:r>
              <a:rPr lang="zh-CN" altLang="en-US" dirty="0"/>
              <a:t>樞 </a:t>
            </a:r>
            <a:r>
              <a:rPr lang="en-US" dirty="0"/>
              <a:t>Shu-Pivot/ Hinge</a:t>
            </a:r>
          </a:p>
        </p:txBody>
      </p:sp>
      <p:pic>
        <p:nvPicPr>
          <p:cNvPr id="4" name="Content Placeholder 3">
            <a:extLst>
              <a:ext uri="{FF2B5EF4-FFF2-40B4-BE49-F238E27FC236}">
                <a16:creationId xmlns:a16="http://schemas.microsoft.com/office/drawing/2014/main" id="{54381037-6A94-DFD6-C6CD-558009534D26}"/>
              </a:ext>
            </a:extLst>
          </p:cNvPr>
          <p:cNvPicPr>
            <a:picLocks noGrp="1" noChangeAspect="1"/>
          </p:cNvPicPr>
          <p:nvPr>
            <p:ph idx="1"/>
          </p:nvPr>
        </p:nvPicPr>
        <p:blipFill>
          <a:blip r:embed="rId2"/>
          <a:stretch>
            <a:fillRect/>
          </a:stretch>
        </p:blipFill>
        <p:spPr>
          <a:xfrm>
            <a:off x="1194391" y="2404557"/>
            <a:ext cx="9803218" cy="3603048"/>
          </a:xfrm>
          <a:prstGeom prst="rect">
            <a:avLst/>
          </a:prstGeom>
        </p:spPr>
      </p:pic>
    </p:spTree>
    <p:extLst>
      <p:ext uri="{BB962C8B-B14F-4D97-AF65-F5344CB8AC3E}">
        <p14:creationId xmlns:p14="http://schemas.microsoft.com/office/powerpoint/2010/main" val="576078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9EF18-597E-64AF-EC0F-B32F3E4B40D0}"/>
              </a:ext>
            </a:extLst>
          </p:cNvPr>
          <p:cNvSpPr>
            <a:spLocks noGrp="1"/>
          </p:cNvSpPr>
          <p:nvPr>
            <p:ph type="title"/>
          </p:nvPr>
        </p:nvSpPr>
        <p:spPr/>
        <p:txBody>
          <a:bodyPr/>
          <a:lstStyle/>
          <a:p>
            <a:r>
              <a:rPr lang="en-US" dirty="0"/>
              <a:t>San jiao history</a:t>
            </a:r>
          </a:p>
        </p:txBody>
      </p:sp>
      <p:sp>
        <p:nvSpPr>
          <p:cNvPr id="3" name="Content Placeholder 2">
            <a:extLst>
              <a:ext uri="{FF2B5EF4-FFF2-40B4-BE49-F238E27FC236}">
                <a16:creationId xmlns:a16="http://schemas.microsoft.com/office/drawing/2014/main" id="{F7436DFC-5718-651A-F0C1-934D40F31DA5}"/>
              </a:ext>
            </a:extLst>
          </p:cNvPr>
          <p:cNvSpPr>
            <a:spLocks noGrp="1"/>
          </p:cNvSpPr>
          <p:nvPr>
            <p:ph idx="1"/>
          </p:nvPr>
        </p:nvSpPr>
        <p:spPr/>
        <p:txBody>
          <a:bodyPr>
            <a:normAutofit lnSpcReduction="10000"/>
          </a:bodyPr>
          <a:lstStyle/>
          <a:p>
            <a:pPr marL="0" indent="0">
              <a:buNone/>
            </a:pPr>
            <a:r>
              <a:rPr lang="en-US" dirty="0"/>
              <a:t>To really understand </a:t>
            </a:r>
            <a:r>
              <a:rPr lang="en-US" dirty="0" err="1"/>
              <a:t>Shaoyang</a:t>
            </a:r>
            <a:r>
              <a:rPr lang="en-US" dirty="0"/>
              <a:t> in a panoramic perspective, we need to understand its historical outline. As Professor Huang Long Xiang mentions there are FOUR San jiao theoretical doctrines. </a:t>
            </a:r>
          </a:p>
          <a:p>
            <a:pPr marL="457200" indent="-457200">
              <a:buAutoNum type="arabicPeriod"/>
            </a:pPr>
            <a:r>
              <a:rPr lang="en-US" dirty="0" err="1"/>
              <a:t>Neijing</a:t>
            </a:r>
            <a:r>
              <a:rPr lang="en-US" dirty="0"/>
              <a:t> view (New Synthesis of theoretical doctrine derived from previous circulating theories)</a:t>
            </a:r>
          </a:p>
          <a:p>
            <a:pPr marL="457200" indent="-457200">
              <a:buAutoNum type="arabicPeriod"/>
            </a:pPr>
            <a:r>
              <a:rPr lang="en-US" dirty="0"/>
              <a:t>Nanjing view (</a:t>
            </a:r>
            <a:r>
              <a:rPr lang="en-US" dirty="0" err="1"/>
              <a:t>Supplemetary</a:t>
            </a:r>
            <a:r>
              <a:rPr lang="en-US" dirty="0"/>
              <a:t>) </a:t>
            </a:r>
          </a:p>
          <a:p>
            <a:pPr marL="457200" indent="-457200">
              <a:buAutoNum type="arabicPeriod"/>
            </a:pPr>
            <a:r>
              <a:rPr lang="en-US" dirty="0"/>
              <a:t>Shan Fan Fang </a:t>
            </a:r>
            <a:r>
              <a:rPr lang="en-US" altLang="zh-CN" dirty="0"/>
              <a:t>《</a:t>
            </a:r>
            <a:r>
              <a:rPr lang="zh-CN" altLang="en-US" dirty="0"/>
              <a:t>删繁方</a:t>
            </a:r>
            <a:r>
              <a:rPr lang="en-US" altLang="zh-CN" dirty="0"/>
              <a:t>》</a:t>
            </a:r>
            <a:endParaRPr lang="en-US" dirty="0"/>
          </a:p>
          <a:p>
            <a:pPr marL="457200" indent="-457200">
              <a:buAutoNum type="arabicPeriod"/>
            </a:pPr>
            <a:r>
              <a:rPr lang="en-US" dirty="0"/>
              <a:t>Zhu Bing Yuan Hou Lun (The most complete integrated model)</a:t>
            </a:r>
          </a:p>
          <a:p>
            <a:pPr marL="0" indent="0">
              <a:buNone/>
            </a:pPr>
            <a:r>
              <a:rPr lang="en-US" dirty="0"/>
              <a:t>HLX argues because researchers have mostly focused on the </a:t>
            </a:r>
            <a:r>
              <a:rPr lang="en-US" dirty="0" err="1"/>
              <a:t>Neijing</a:t>
            </a:r>
            <a:r>
              <a:rPr lang="en-US" dirty="0"/>
              <a:t> model of Sanjiao, with supplementary study of the Nanjing view, it has led to erroneous conclusions. </a:t>
            </a:r>
          </a:p>
        </p:txBody>
      </p:sp>
    </p:spTree>
    <p:extLst>
      <p:ext uri="{BB962C8B-B14F-4D97-AF65-F5344CB8AC3E}">
        <p14:creationId xmlns:p14="http://schemas.microsoft.com/office/powerpoint/2010/main" val="1240417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8072-A4F3-AD0A-E6B3-F9BD377B5989}"/>
              </a:ext>
            </a:extLst>
          </p:cNvPr>
          <p:cNvSpPr>
            <a:spLocks noGrp="1"/>
          </p:cNvSpPr>
          <p:nvPr>
            <p:ph type="title"/>
          </p:nvPr>
        </p:nvSpPr>
        <p:spPr>
          <a:xfrm>
            <a:off x="619760" y="764373"/>
            <a:ext cx="6832600" cy="1293028"/>
          </a:xfrm>
        </p:spPr>
        <p:txBody>
          <a:bodyPr>
            <a:normAutofit/>
          </a:bodyPr>
          <a:lstStyle/>
          <a:p>
            <a:r>
              <a:rPr lang="en-US" altLang="zh-CN" dirty="0"/>
              <a:t>Huang Long Xiang </a:t>
            </a:r>
            <a:br>
              <a:rPr lang="en-US" altLang="zh-CN" dirty="0"/>
            </a:br>
            <a:r>
              <a:rPr lang="zh-CN" altLang="en-US" dirty="0"/>
              <a:t>黃龍祥</a:t>
            </a:r>
            <a:endParaRPr lang="en-US" dirty="0"/>
          </a:p>
        </p:txBody>
      </p:sp>
      <p:sp>
        <p:nvSpPr>
          <p:cNvPr id="8" name="Content Placeholder 7">
            <a:extLst>
              <a:ext uri="{FF2B5EF4-FFF2-40B4-BE49-F238E27FC236}">
                <a16:creationId xmlns:a16="http://schemas.microsoft.com/office/drawing/2014/main" id="{FCE9B3BB-D8CC-3F80-C0A2-374E3201E546}"/>
              </a:ext>
            </a:extLst>
          </p:cNvPr>
          <p:cNvSpPr>
            <a:spLocks noGrp="1"/>
          </p:cNvSpPr>
          <p:nvPr>
            <p:ph idx="1"/>
          </p:nvPr>
        </p:nvSpPr>
        <p:spPr>
          <a:xfrm>
            <a:off x="619760" y="2194560"/>
            <a:ext cx="6832600" cy="4024125"/>
          </a:xfrm>
        </p:spPr>
        <p:txBody>
          <a:bodyPr>
            <a:normAutofit fontScale="92500" lnSpcReduction="10000"/>
          </a:bodyPr>
          <a:lstStyle/>
          <a:p>
            <a:pPr marL="0" indent="0">
              <a:buNone/>
            </a:pPr>
            <a:r>
              <a:rPr lang="en-US" dirty="0"/>
              <a:t>While Professor HLX academic accolades are too numerous to name, his relevance for this lecture is the historical information provided in his</a:t>
            </a:r>
          </a:p>
          <a:p>
            <a:r>
              <a:rPr lang="en-US" dirty="0"/>
              <a:t>San jiao article </a:t>
            </a:r>
            <a:br>
              <a:rPr lang="en-US" dirty="0"/>
            </a:br>
            <a:r>
              <a:rPr lang="zh-CN" altLang="en-US" dirty="0"/>
              <a:t>探三焦之名实索三焦学说之骊珠</a:t>
            </a:r>
            <a:br>
              <a:rPr lang="en-US" altLang="zh-CN" dirty="0"/>
            </a:br>
            <a:r>
              <a:rPr lang="en-US" dirty="0"/>
              <a:t>“Exploring the name and reality of the San Jiao, and to seek the ‘legendary black pearl’ of the San Jiao theory.“</a:t>
            </a:r>
          </a:p>
          <a:p>
            <a:pPr marL="0" indent="0">
              <a:buNone/>
            </a:pPr>
            <a:r>
              <a:rPr lang="en-US" dirty="0"/>
              <a:t>Found in:</a:t>
            </a:r>
          </a:p>
          <a:p>
            <a:pPr marL="0" indent="0">
              <a:buNone/>
            </a:pPr>
            <a:r>
              <a:rPr lang="zh-CN" altLang="en-US" dirty="0"/>
              <a:t>现代中医临床 </a:t>
            </a:r>
            <a:br>
              <a:rPr lang="en-US" dirty="0"/>
            </a:br>
            <a:r>
              <a:rPr lang="zh-CN" altLang="en-US" dirty="0"/>
              <a:t>第 </a:t>
            </a:r>
            <a:r>
              <a:rPr lang="en-US" altLang="zh-CN" dirty="0"/>
              <a:t>32 </a:t>
            </a:r>
            <a:r>
              <a:rPr lang="zh-CN" altLang="en-US" dirty="0"/>
              <a:t>卷第 </a:t>
            </a:r>
            <a:r>
              <a:rPr lang="en-US" altLang="zh-CN" dirty="0"/>
              <a:t>1 </a:t>
            </a:r>
            <a:r>
              <a:rPr lang="zh-CN" altLang="en-US" dirty="0"/>
              <a:t>期 </a:t>
            </a:r>
            <a:r>
              <a:rPr lang="en-US" altLang="zh-CN" dirty="0"/>
              <a:t>2025 </a:t>
            </a:r>
            <a:r>
              <a:rPr lang="zh-CN" altLang="en-US" dirty="0"/>
              <a:t>年 </a:t>
            </a:r>
            <a:r>
              <a:rPr lang="en-US" altLang="zh-CN" dirty="0"/>
              <a:t>1 </a:t>
            </a:r>
            <a:r>
              <a:rPr lang="zh-CN" altLang="en-US" dirty="0"/>
              <a:t>月</a:t>
            </a:r>
            <a:endParaRPr lang="en-US" altLang="zh-CN" dirty="0"/>
          </a:p>
          <a:p>
            <a:pPr marL="0" indent="0">
              <a:buNone/>
            </a:pPr>
            <a:r>
              <a:rPr lang="en-US" dirty="0"/>
              <a:t>Modern Chinese Clinical Medicine Vol. 32 No. 1 Jan. 2025</a:t>
            </a:r>
          </a:p>
        </p:txBody>
      </p:sp>
      <p:pic>
        <p:nvPicPr>
          <p:cNvPr id="4" name="Content Placeholder 3">
            <a:extLst>
              <a:ext uri="{FF2B5EF4-FFF2-40B4-BE49-F238E27FC236}">
                <a16:creationId xmlns:a16="http://schemas.microsoft.com/office/drawing/2014/main" id="{3B2A3901-3630-981C-E069-EA6A778746AA}"/>
              </a:ext>
            </a:extLst>
          </p:cNvPr>
          <p:cNvPicPr>
            <a:picLocks noChangeAspect="1"/>
          </p:cNvPicPr>
          <p:nvPr/>
        </p:nvPicPr>
        <p:blipFill>
          <a:blip r:embed="rId2"/>
          <a:stretch>
            <a:fillRect/>
          </a:stretch>
        </p:blipFill>
        <p:spPr>
          <a:xfrm>
            <a:off x="7861238" y="1186078"/>
            <a:ext cx="3644962" cy="4592652"/>
          </a:xfrm>
          <a:prstGeom prst="rect">
            <a:avLst/>
          </a:prstGeom>
        </p:spPr>
      </p:pic>
    </p:spTree>
    <p:extLst>
      <p:ext uri="{BB962C8B-B14F-4D97-AF65-F5344CB8AC3E}">
        <p14:creationId xmlns:p14="http://schemas.microsoft.com/office/powerpoint/2010/main" val="4698543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03098-7ADB-4BF8-EA87-D7F0E5F4912E}"/>
              </a:ext>
            </a:extLst>
          </p:cNvPr>
          <p:cNvSpPr>
            <a:spLocks noGrp="1"/>
          </p:cNvSpPr>
          <p:nvPr>
            <p:ph type="title"/>
          </p:nvPr>
        </p:nvSpPr>
        <p:spPr>
          <a:xfrm>
            <a:off x="685799" y="764373"/>
            <a:ext cx="3977639" cy="1600200"/>
          </a:xfrm>
        </p:spPr>
        <p:txBody>
          <a:bodyPr anchor="b">
            <a:normAutofit/>
          </a:bodyPr>
          <a:lstStyle/>
          <a:p>
            <a:pPr algn="l"/>
            <a:r>
              <a:rPr lang="en-US" sz="3200"/>
              <a:t>Neijing view </a:t>
            </a:r>
          </a:p>
        </p:txBody>
      </p:sp>
      <p:sp>
        <p:nvSpPr>
          <p:cNvPr id="3" name="Content Placeholder 2">
            <a:extLst>
              <a:ext uri="{FF2B5EF4-FFF2-40B4-BE49-F238E27FC236}">
                <a16:creationId xmlns:a16="http://schemas.microsoft.com/office/drawing/2014/main" id="{0FA1DD33-4C2A-6866-A46B-7D4B4405F6B5}"/>
              </a:ext>
            </a:extLst>
          </p:cNvPr>
          <p:cNvSpPr>
            <a:spLocks noGrp="1"/>
          </p:cNvSpPr>
          <p:nvPr>
            <p:ph idx="1"/>
          </p:nvPr>
        </p:nvSpPr>
        <p:spPr>
          <a:xfrm>
            <a:off x="685800" y="2364573"/>
            <a:ext cx="3977639" cy="3854112"/>
          </a:xfrm>
        </p:spPr>
        <p:txBody>
          <a:bodyPr>
            <a:normAutofit/>
          </a:bodyPr>
          <a:lstStyle/>
          <a:p>
            <a:pPr marL="0" indent="0">
              <a:buNone/>
            </a:pPr>
            <a:r>
              <a:rPr lang="en-US" sz="1600" dirty="0"/>
              <a:t>HLX states the </a:t>
            </a:r>
            <a:r>
              <a:rPr lang="en-US" sz="1600" dirty="0" err="1"/>
              <a:t>Neijing</a:t>
            </a:r>
            <a:r>
              <a:rPr lang="en-US" sz="1600" dirty="0"/>
              <a:t> perspective on San jiao is a revision of older theoretical </a:t>
            </a:r>
            <a:r>
              <a:rPr lang="en-US" sz="1600" dirty="0" err="1"/>
              <a:t>doctines</a:t>
            </a:r>
            <a:r>
              <a:rPr lang="en-US" sz="1600" dirty="0"/>
              <a:t> on the San jiao, but integrated to fit a new model based on the </a:t>
            </a:r>
            <a:r>
              <a:rPr lang="en-US" sz="1600" dirty="0" err="1"/>
              <a:t>Neijing</a:t>
            </a:r>
            <a:r>
              <a:rPr lang="en-US" sz="1600" dirty="0"/>
              <a:t> author’s new derivative grand synthesis of physiology. A grand physiological model where San jiao becomes the weaving framework connecting various theories on circulation. </a:t>
            </a:r>
          </a:p>
          <a:p>
            <a:pPr marL="0" indent="0">
              <a:buNone/>
            </a:pPr>
            <a:r>
              <a:rPr lang="en-US" sz="1600" dirty="0"/>
              <a:t>Some of these older San jiao doctrines are preserved in the </a:t>
            </a:r>
            <a:r>
              <a:rPr lang="en-US" sz="1600" dirty="0" err="1"/>
              <a:t>Neijing</a:t>
            </a:r>
            <a:r>
              <a:rPr lang="en-US" sz="1600" dirty="0"/>
              <a:t>, often these doctrines appear in Bie </a:t>
            </a:r>
            <a:r>
              <a:rPr lang="en-US" sz="1600" dirty="0" err="1"/>
              <a:t>lun</a:t>
            </a:r>
            <a:r>
              <a:rPr lang="en-US" sz="1600" dirty="0"/>
              <a:t> </a:t>
            </a:r>
            <a:r>
              <a:rPr lang="zh-CN" altLang="en-US" sz="1600" dirty="0"/>
              <a:t>別論 </a:t>
            </a:r>
            <a:r>
              <a:rPr lang="en-US" sz="1600" dirty="0"/>
              <a:t>chapters  (Diverging discourse) of the Jing mai </a:t>
            </a:r>
          </a:p>
        </p:txBody>
      </p:sp>
      <p:sp useBgFill="1">
        <p:nvSpPr>
          <p:cNvPr id="6" name="Rectangle 5">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2DEFFC2-F131-62CE-B427-2EEBCEB9C860}"/>
              </a:ext>
            </a:extLst>
          </p:cNvPr>
          <p:cNvPicPr>
            <a:picLocks noChangeAspect="1"/>
          </p:cNvPicPr>
          <p:nvPr/>
        </p:nvPicPr>
        <p:blipFill>
          <a:blip r:embed="rId2"/>
          <a:srcRect t="180" r="2" b="9538"/>
          <a:stretch/>
        </p:blipFill>
        <p:spPr>
          <a:xfrm>
            <a:off x="5304147" y="10"/>
            <a:ext cx="6887853" cy="6218675"/>
          </a:xfrm>
          <a:prstGeom prst="rect">
            <a:avLst/>
          </a:prstGeom>
        </p:spPr>
      </p:pic>
    </p:spTree>
    <p:extLst>
      <p:ext uri="{BB962C8B-B14F-4D97-AF65-F5344CB8AC3E}">
        <p14:creationId xmlns:p14="http://schemas.microsoft.com/office/powerpoint/2010/main" val="3562722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9001F-4DE0-6030-C458-4AB887FAEC4D}"/>
              </a:ext>
            </a:extLst>
          </p:cNvPr>
          <p:cNvSpPr>
            <a:spLocks noGrp="1"/>
          </p:cNvSpPr>
          <p:nvPr>
            <p:ph type="title"/>
          </p:nvPr>
        </p:nvSpPr>
        <p:spPr>
          <a:xfrm>
            <a:off x="619760" y="764373"/>
            <a:ext cx="6832600" cy="1293028"/>
          </a:xfrm>
        </p:spPr>
        <p:txBody>
          <a:bodyPr>
            <a:normAutofit/>
          </a:bodyPr>
          <a:lstStyle/>
          <a:p>
            <a:r>
              <a:rPr lang="en-US" dirty="0"/>
              <a:t>Older </a:t>
            </a:r>
            <a:r>
              <a:rPr lang="en-US" dirty="0" err="1"/>
              <a:t>Neijing</a:t>
            </a:r>
            <a:r>
              <a:rPr lang="en-US" dirty="0"/>
              <a:t> Doctrine</a:t>
            </a:r>
          </a:p>
        </p:txBody>
      </p:sp>
      <p:sp>
        <p:nvSpPr>
          <p:cNvPr id="3" name="Content Placeholder 2">
            <a:extLst>
              <a:ext uri="{FF2B5EF4-FFF2-40B4-BE49-F238E27FC236}">
                <a16:creationId xmlns:a16="http://schemas.microsoft.com/office/drawing/2014/main" id="{4D921463-2A02-E5F6-F173-6261BD822217}"/>
              </a:ext>
            </a:extLst>
          </p:cNvPr>
          <p:cNvSpPr>
            <a:spLocks noGrp="1"/>
          </p:cNvSpPr>
          <p:nvPr>
            <p:ph idx="1"/>
          </p:nvPr>
        </p:nvSpPr>
        <p:spPr>
          <a:xfrm>
            <a:off x="619760" y="2194560"/>
            <a:ext cx="6832600" cy="4024125"/>
          </a:xfrm>
        </p:spPr>
        <p:txBody>
          <a:bodyPr>
            <a:normAutofit/>
          </a:bodyPr>
          <a:lstStyle/>
          <a:p>
            <a:r>
              <a:rPr lang="en-US" sz="1200" dirty="0"/>
              <a:t>When food qi enters the stomach, its essence disperses to the stomach and its qi pours to the sinews. When food qi enters the stomach, the turbid qi returns to the heart, pouring its essence to the vessels. When the vessel qi flows to the Jing-channels. The channels Qi returns to the Lungs, the lung faces the Hundred vessels, transporting its essence to the Skin and body hair. The hair vessels unite with the essence, moving Qi to the organs. </a:t>
            </a:r>
          </a:p>
          <a:p>
            <a:r>
              <a:rPr lang="zh-CN" altLang="en-US" sz="1200" dirty="0"/>
              <a:t>食氣入胃</a:t>
            </a:r>
            <a:r>
              <a:rPr lang="en-US" altLang="zh-CN" sz="1200" dirty="0"/>
              <a:t>,</a:t>
            </a:r>
            <a:r>
              <a:rPr lang="zh-CN" altLang="en-US" sz="1200" dirty="0"/>
              <a:t>散精於肝</a:t>
            </a:r>
            <a:r>
              <a:rPr lang="en-US" altLang="zh-CN" sz="1200" dirty="0"/>
              <a:t>,</a:t>
            </a:r>
            <a:r>
              <a:rPr lang="zh-CN" altLang="en-US" sz="1200" dirty="0"/>
              <a:t>淫氣於筋。 食氣入胃</a:t>
            </a:r>
            <a:r>
              <a:rPr lang="en-US" altLang="zh-CN" sz="1200" dirty="0"/>
              <a:t>,</a:t>
            </a:r>
            <a:r>
              <a:rPr lang="zh-CN" altLang="en-US" sz="1200" dirty="0"/>
              <a:t>濁氣歸心</a:t>
            </a:r>
            <a:r>
              <a:rPr lang="en-US" altLang="zh-CN" sz="1200" dirty="0"/>
              <a:t>,</a:t>
            </a:r>
            <a:r>
              <a:rPr lang="zh-CN" altLang="en-US" sz="1200" dirty="0"/>
              <a:t>淫精於脈。 脈氣流經</a:t>
            </a:r>
            <a:r>
              <a:rPr lang="en-US" altLang="zh-CN" sz="1200" dirty="0"/>
              <a:t>,</a:t>
            </a:r>
            <a:r>
              <a:rPr lang="zh-CN" altLang="en-US" sz="1200" dirty="0"/>
              <a:t>經氣歸於肺</a:t>
            </a:r>
            <a:r>
              <a:rPr lang="en-US" altLang="zh-CN" sz="1200" dirty="0"/>
              <a:t>,</a:t>
            </a:r>
            <a:r>
              <a:rPr lang="zh-CN" altLang="en-US" sz="1200" dirty="0"/>
              <a:t>肺朝百脈</a:t>
            </a:r>
            <a:r>
              <a:rPr lang="en-US" altLang="zh-CN" sz="1200" dirty="0"/>
              <a:t>,</a:t>
            </a:r>
            <a:r>
              <a:rPr lang="zh-CN" altLang="en-US" sz="1200" dirty="0"/>
              <a:t>輸精於皮毛。 毛脈合精</a:t>
            </a:r>
            <a:r>
              <a:rPr lang="en-US" altLang="zh-CN" sz="1200" dirty="0"/>
              <a:t>,</a:t>
            </a:r>
            <a:r>
              <a:rPr lang="zh-CN" altLang="en-US" sz="1200" dirty="0"/>
              <a:t>行氣於府</a:t>
            </a:r>
            <a:r>
              <a:rPr lang="en-US" altLang="zh-CN" sz="1200" dirty="0"/>
              <a:t>( </a:t>
            </a:r>
            <a:r>
              <a:rPr lang="zh-CN" altLang="en-US" sz="1200" dirty="0"/>
              <a:t>本文作者 註</a:t>
            </a:r>
            <a:r>
              <a:rPr lang="en-US" altLang="zh-CN" sz="1200" dirty="0"/>
              <a:t>:</a:t>
            </a:r>
            <a:r>
              <a:rPr lang="zh-CN" altLang="en-US" sz="1200" dirty="0"/>
              <a:t>「府」 指內府</a:t>
            </a:r>
            <a:r>
              <a:rPr lang="en-US" altLang="zh-CN" sz="1200" dirty="0"/>
              <a:t>,</a:t>
            </a:r>
            <a:r>
              <a:rPr lang="zh-CN" altLang="en-US" sz="1200" dirty="0"/>
              <a:t>與「 外經」 相對</a:t>
            </a:r>
            <a:r>
              <a:rPr lang="en-US" altLang="zh-CN" sz="1200" dirty="0"/>
              <a:t>)</a:t>
            </a:r>
            <a:r>
              <a:rPr lang="zh-CN" altLang="en-US" sz="1200" dirty="0"/>
              <a:t>。 </a:t>
            </a:r>
          </a:p>
          <a:p>
            <a:r>
              <a:rPr lang="en-US" sz="1200" dirty="0"/>
              <a:t>When the Organs Jing </a:t>
            </a:r>
            <a:r>
              <a:rPr lang="en-US" sz="1200" dirty="0" err="1"/>
              <a:t>shen</a:t>
            </a:r>
            <a:r>
              <a:rPr lang="en-US" sz="1200" dirty="0"/>
              <a:t> is luminescent, it flows to the 4 </a:t>
            </a:r>
            <a:r>
              <a:rPr lang="en-US" sz="1200" dirty="0" err="1"/>
              <a:t>zang</a:t>
            </a:r>
            <a:r>
              <a:rPr lang="en-US" sz="1200" dirty="0"/>
              <a:t> (heart, liver, spleen, kidney),  qi returns to balance. When their balance becomes equalized, the Qi mouth becomes the  </a:t>
            </a:r>
            <a:r>
              <a:rPr lang="en-US" sz="1200" dirty="0" err="1"/>
              <a:t>cun</a:t>
            </a:r>
            <a:r>
              <a:rPr lang="en-US" sz="1200" dirty="0"/>
              <a:t> (</a:t>
            </a:r>
            <a:r>
              <a:rPr lang="en-US" sz="1200" dirty="0" err="1"/>
              <a:t>kou</a:t>
            </a:r>
            <a:r>
              <a:rPr lang="en-US" sz="1200" dirty="0"/>
              <a:t>) to determine life or death. </a:t>
            </a:r>
            <a:r>
              <a:rPr lang="zh-CN" altLang="en-US" sz="1200" dirty="0"/>
              <a:t>府精神明</a:t>
            </a:r>
            <a:r>
              <a:rPr lang="en-US" altLang="zh-CN" sz="1200" dirty="0"/>
              <a:t>,</a:t>
            </a:r>
            <a:r>
              <a:rPr lang="zh-CN" altLang="en-US" sz="1200" dirty="0"/>
              <a:t>留 </a:t>
            </a:r>
            <a:r>
              <a:rPr lang="en-US" altLang="zh-CN" sz="1200" dirty="0"/>
              <a:t>(</a:t>
            </a:r>
            <a:r>
              <a:rPr lang="zh-CN" altLang="en-US" sz="1200" dirty="0"/>
              <a:t>流</a:t>
            </a:r>
            <a:r>
              <a:rPr lang="en-US" altLang="zh-CN" sz="1200" dirty="0"/>
              <a:t>)</a:t>
            </a:r>
            <a:r>
              <a:rPr lang="zh-CN" altLang="en-US" sz="1200" dirty="0"/>
              <a:t>於四臟</a:t>
            </a:r>
            <a:r>
              <a:rPr lang="en-US" altLang="zh-CN" sz="1200" dirty="0"/>
              <a:t>(</a:t>
            </a:r>
            <a:r>
              <a:rPr lang="zh-CN" altLang="en-US" sz="1200" dirty="0"/>
              <a:t>本文作者註</a:t>
            </a:r>
            <a:r>
              <a:rPr lang="en-US" altLang="zh-CN" sz="1200" dirty="0"/>
              <a:t>:</a:t>
            </a:r>
            <a:r>
              <a:rPr lang="zh-CN" altLang="en-US" sz="1200" dirty="0"/>
              <a:t>心肝脾腎</a:t>
            </a:r>
            <a:r>
              <a:rPr lang="en-US" altLang="zh-CN" sz="1200" dirty="0"/>
              <a:t>),</a:t>
            </a:r>
            <a:r>
              <a:rPr lang="zh-CN" altLang="en-US" sz="1200" dirty="0"/>
              <a:t>氣歸於權衡。 權衡以平</a:t>
            </a:r>
            <a:r>
              <a:rPr lang="en-US" altLang="zh-CN" sz="1200" dirty="0"/>
              <a:t>,</a:t>
            </a:r>
            <a:r>
              <a:rPr lang="zh-CN" altLang="en-US" sz="1200" dirty="0"/>
              <a:t>氣口成寸</a:t>
            </a:r>
            <a:r>
              <a:rPr lang="en-US" altLang="zh-CN" sz="1200" dirty="0"/>
              <a:t>,</a:t>
            </a:r>
            <a:r>
              <a:rPr lang="zh-CN" altLang="en-US" sz="1200" dirty="0"/>
              <a:t>以決死生。 </a:t>
            </a:r>
          </a:p>
          <a:p>
            <a:br>
              <a:rPr lang="zh-CN" altLang="en-US" sz="1200" dirty="0"/>
            </a:br>
            <a:r>
              <a:rPr lang="en-US" sz="1200" dirty="0"/>
              <a:t>When drink enters to the stomach, the overfilled essence qi, ascending and transporting to the spleen. The spleen’s Qi spreads the essence upward to the lungs, regulates the water pathways, and transporting downward to the bladder.</a:t>
            </a:r>
            <a:br>
              <a:rPr lang="en-US" sz="1200" dirty="0"/>
            </a:br>
            <a:r>
              <a:rPr lang="en-US" sz="1200" dirty="0"/>
              <a:t>Water essence disseminates in the 4 directions, moving simultaneously along the 5 channels, harmonizing with the Yin-Yang of the five Zang organs and the four seasons. Estimate this to be a constant pattern.” </a:t>
            </a:r>
            <a:r>
              <a:rPr lang="zh-CN" altLang="en-US" sz="1200" dirty="0"/>
              <a:t>飲入於胃</a:t>
            </a:r>
            <a:r>
              <a:rPr lang="en-US" altLang="zh-CN" sz="1200" dirty="0"/>
              <a:t>,</a:t>
            </a:r>
            <a:r>
              <a:rPr lang="zh-CN" altLang="en-US" sz="1200" dirty="0"/>
              <a:t>遊溢精氣</a:t>
            </a:r>
            <a:r>
              <a:rPr lang="en-US" altLang="zh-CN" sz="1200" dirty="0"/>
              <a:t>,</a:t>
            </a:r>
            <a:r>
              <a:rPr lang="zh-CN" altLang="en-US" sz="1200" dirty="0"/>
              <a:t>上輸於脾臟。 脾氣散精</a:t>
            </a:r>
            <a:r>
              <a:rPr lang="en-US" altLang="zh-CN" sz="1200" dirty="0"/>
              <a:t>,</a:t>
            </a:r>
            <a:r>
              <a:rPr lang="zh-CN" altLang="en-US" sz="1200" dirty="0"/>
              <a:t>上 歸於肺</a:t>
            </a:r>
            <a:r>
              <a:rPr lang="en-US" altLang="zh-CN" sz="1200" dirty="0"/>
              <a:t>;</a:t>
            </a:r>
            <a:r>
              <a:rPr lang="zh-CN" altLang="en-US" sz="1200" dirty="0"/>
              <a:t>通調水道</a:t>
            </a:r>
            <a:r>
              <a:rPr lang="en-US" altLang="zh-CN" sz="1200" dirty="0"/>
              <a:t>,</a:t>
            </a:r>
            <a:r>
              <a:rPr lang="zh-CN" altLang="en-US" sz="1200" dirty="0"/>
              <a:t>下輸膀胱。 水精四布</a:t>
            </a:r>
            <a:r>
              <a:rPr lang="en-US" altLang="zh-CN" sz="1200" dirty="0"/>
              <a:t>,</a:t>
            </a:r>
            <a:r>
              <a:rPr lang="zh-CN" altLang="en-US" sz="1200" dirty="0"/>
              <a:t>五經並行</a:t>
            </a:r>
            <a:r>
              <a:rPr lang="en-US" altLang="zh-CN" sz="1200" dirty="0"/>
              <a:t>, </a:t>
            </a:r>
            <a:r>
              <a:rPr lang="zh-CN" altLang="en-US" sz="1200" dirty="0"/>
              <a:t>合於四時五臟陰陽</a:t>
            </a:r>
            <a:r>
              <a:rPr lang="en-US" altLang="zh-CN" sz="1200" dirty="0"/>
              <a:t>,</a:t>
            </a:r>
            <a:r>
              <a:rPr lang="zh-CN" altLang="en-US" sz="1200" dirty="0"/>
              <a:t>揆度以為常也。 </a:t>
            </a:r>
            <a:r>
              <a:rPr lang="en-US" altLang="zh-CN" sz="1200" dirty="0"/>
              <a:t>(《</a:t>
            </a:r>
            <a:r>
              <a:rPr lang="zh-CN" altLang="en-US" sz="1200" dirty="0"/>
              <a:t>素問</a:t>
            </a:r>
            <a:r>
              <a:rPr lang="en-US" altLang="zh-CN" sz="1200" dirty="0"/>
              <a:t>‧</a:t>
            </a:r>
            <a:r>
              <a:rPr lang="zh-CN" altLang="en-US" sz="1200" dirty="0"/>
              <a:t>經脈別論篇</a:t>
            </a:r>
            <a:r>
              <a:rPr lang="en-US" altLang="zh-CN" sz="1200" dirty="0"/>
              <a:t>》)</a:t>
            </a:r>
          </a:p>
          <a:p>
            <a:endParaRPr lang="en-US" sz="1200" dirty="0"/>
          </a:p>
        </p:txBody>
      </p:sp>
      <p:pic>
        <p:nvPicPr>
          <p:cNvPr id="4" name="Picture 3" descr="A blue book cover with gold text&#10;&#10;AI-generated content may be incorrect.">
            <a:extLst>
              <a:ext uri="{FF2B5EF4-FFF2-40B4-BE49-F238E27FC236}">
                <a16:creationId xmlns:a16="http://schemas.microsoft.com/office/drawing/2014/main" id="{5806E4C1-ED6F-6E25-5426-21F2F0C24C06}"/>
              </a:ext>
            </a:extLst>
          </p:cNvPr>
          <p:cNvPicPr>
            <a:picLocks noChangeAspect="1"/>
          </p:cNvPicPr>
          <p:nvPr/>
        </p:nvPicPr>
        <p:blipFill>
          <a:blip r:embed="rId2"/>
          <a:srcRect r="3" b="535"/>
          <a:stretch/>
        </p:blipFill>
        <p:spPr>
          <a:xfrm>
            <a:off x="7861238" y="746125"/>
            <a:ext cx="3644962" cy="5472559"/>
          </a:xfrm>
          <a:prstGeom prst="rect">
            <a:avLst/>
          </a:prstGeom>
        </p:spPr>
      </p:pic>
    </p:spTree>
    <p:extLst>
      <p:ext uri="{BB962C8B-B14F-4D97-AF65-F5344CB8AC3E}">
        <p14:creationId xmlns:p14="http://schemas.microsoft.com/office/powerpoint/2010/main" val="1637830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F27042DC-75DD-E9B3-A823-B5451682B536}"/>
              </a:ext>
            </a:extLst>
          </p:cNvPr>
          <p:cNvSpPr>
            <a:spLocks noGrp="1"/>
          </p:cNvSpPr>
          <p:nvPr>
            <p:ph type="title"/>
          </p:nvPr>
        </p:nvSpPr>
        <p:spPr>
          <a:xfrm>
            <a:off x="685799" y="764373"/>
            <a:ext cx="3977639" cy="1600200"/>
          </a:xfrm>
        </p:spPr>
        <p:txBody>
          <a:bodyPr anchor="b">
            <a:normAutofit/>
          </a:bodyPr>
          <a:lstStyle/>
          <a:p>
            <a:pPr algn="l"/>
            <a:r>
              <a:rPr lang="en-US" sz="3200"/>
              <a:t>San jiao as three   </a:t>
            </a:r>
            <a:endParaRPr lang="en-US" sz="3200" dirty="0"/>
          </a:p>
        </p:txBody>
      </p:sp>
      <p:sp>
        <p:nvSpPr>
          <p:cNvPr id="8" name="Content Placeholder 7">
            <a:extLst>
              <a:ext uri="{FF2B5EF4-FFF2-40B4-BE49-F238E27FC236}">
                <a16:creationId xmlns:a16="http://schemas.microsoft.com/office/drawing/2014/main" id="{3704BD20-3D2D-92B3-DC87-D54294DA80E0}"/>
              </a:ext>
            </a:extLst>
          </p:cNvPr>
          <p:cNvSpPr>
            <a:spLocks noGrp="1"/>
          </p:cNvSpPr>
          <p:nvPr>
            <p:ph idx="1"/>
          </p:nvPr>
        </p:nvSpPr>
        <p:spPr>
          <a:xfrm>
            <a:off x="685800" y="2364573"/>
            <a:ext cx="3977639" cy="3854112"/>
          </a:xfrm>
        </p:spPr>
        <p:txBody>
          <a:bodyPr>
            <a:normAutofit/>
          </a:bodyPr>
          <a:lstStyle/>
          <a:p>
            <a:pPr marL="0" indent="0">
              <a:buNone/>
            </a:pPr>
            <a:r>
              <a:rPr lang="en-US" sz="1600" dirty="0"/>
              <a:t>Additionally, the </a:t>
            </a:r>
            <a:r>
              <a:rPr lang="en-US" sz="1600" dirty="0" err="1"/>
              <a:t>Neijing</a:t>
            </a:r>
            <a:r>
              <a:rPr lang="en-US" sz="1600" dirty="0"/>
              <a:t> also makes the distinction of the San jiao as a construct of three.  Summed in the axiomatic phrase of:</a:t>
            </a:r>
          </a:p>
          <a:p>
            <a:pPr marL="0" indent="0">
              <a:buNone/>
            </a:pPr>
            <a:r>
              <a:rPr lang="en-US" sz="1600" dirty="0"/>
              <a:t> </a:t>
            </a:r>
            <a:r>
              <a:rPr lang="zh-CN" altLang="en-US" sz="1600" dirty="0"/>
              <a:t>上焦如霧</a:t>
            </a:r>
            <a:r>
              <a:rPr lang="en-US" altLang="zh-CN" sz="1600" dirty="0"/>
              <a:t> Upper Burner like a Mist</a:t>
            </a:r>
          </a:p>
          <a:p>
            <a:pPr marL="0" indent="0">
              <a:buNone/>
            </a:pPr>
            <a:r>
              <a:rPr lang="zh-CN" altLang="en-US" sz="1600" dirty="0"/>
              <a:t>中焦如漚 </a:t>
            </a:r>
            <a:r>
              <a:rPr lang="en-US" altLang="zh-CN" sz="1600" dirty="0"/>
              <a:t>Middle Burner like a Froth </a:t>
            </a:r>
          </a:p>
          <a:p>
            <a:pPr marL="0" indent="0">
              <a:buNone/>
            </a:pPr>
            <a:r>
              <a:rPr lang="zh-CN" altLang="en-US" sz="1600" dirty="0"/>
              <a:t>下焦如凟 </a:t>
            </a:r>
            <a:r>
              <a:rPr lang="en-US" altLang="zh-CN" sz="1600" dirty="0"/>
              <a:t>Lower Burner like a Ditch </a:t>
            </a:r>
          </a:p>
          <a:p>
            <a:pPr marL="0" indent="0">
              <a:buNone/>
            </a:pPr>
            <a:r>
              <a:rPr lang="en-US" sz="1600" dirty="0"/>
              <a:t>This is described in the Ling </a:t>
            </a:r>
            <a:r>
              <a:rPr lang="en-US" sz="1600" dirty="0" err="1"/>
              <a:t>shu</a:t>
            </a:r>
            <a:r>
              <a:rPr lang="en-US" sz="1600" dirty="0"/>
              <a:t> chapter on Ying and Wei birth and meeting </a:t>
            </a:r>
            <a:r>
              <a:rPr lang="zh-TW" altLang="en-US" sz="1600" dirty="0"/>
              <a:t>營衛生會</a:t>
            </a:r>
            <a:r>
              <a:rPr lang="en-US" altLang="zh-TW" sz="1600" dirty="0"/>
              <a:t>. </a:t>
            </a:r>
          </a:p>
          <a:p>
            <a:pPr marL="0" indent="0">
              <a:buNone/>
            </a:pPr>
            <a:r>
              <a:rPr lang="en-US" sz="1600" dirty="0"/>
              <a:t>This chapter describes the generation of Ying and Wei as stemming from the San jiao’s physiological and anatomical system. </a:t>
            </a:r>
          </a:p>
        </p:txBody>
      </p:sp>
      <p:pic>
        <p:nvPicPr>
          <p:cNvPr id="4" name="Content Placeholder 3">
            <a:extLst>
              <a:ext uri="{FF2B5EF4-FFF2-40B4-BE49-F238E27FC236}">
                <a16:creationId xmlns:a16="http://schemas.microsoft.com/office/drawing/2014/main" id="{BFF928C5-AC64-FF40-3C9F-B6629F621C87}"/>
              </a:ext>
            </a:extLst>
          </p:cNvPr>
          <p:cNvPicPr>
            <a:picLocks noChangeAspect="1"/>
          </p:cNvPicPr>
          <p:nvPr/>
        </p:nvPicPr>
        <p:blipFill>
          <a:blip r:embed="rId3"/>
          <a:stretch>
            <a:fillRect/>
          </a:stretch>
        </p:blipFill>
        <p:spPr>
          <a:xfrm>
            <a:off x="4972699" y="1109974"/>
            <a:ext cx="6533501" cy="4744861"/>
          </a:xfrm>
          <a:prstGeom prst="rect">
            <a:avLst/>
          </a:prstGeom>
        </p:spPr>
      </p:pic>
    </p:spTree>
    <p:extLst>
      <p:ext uri="{BB962C8B-B14F-4D97-AF65-F5344CB8AC3E}">
        <p14:creationId xmlns:p14="http://schemas.microsoft.com/office/powerpoint/2010/main" val="3750916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C9F47-01F9-FC64-5BA7-40658CCBEFC2}"/>
              </a:ext>
            </a:extLst>
          </p:cNvPr>
          <p:cNvSpPr>
            <a:spLocks noGrp="1"/>
          </p:cNvSpPr>
          <p:nvPr>
            <p:ph type="title"/>
          </p:nvPr>
        </p:nvSpPr>
        <p:spPr>
          <a:xfrm>
            <a:off x="619760" y="764373"/>
            <a:ext cx="6832600" cy="1293028"/>
          </a:xfrm>
        </p:spPr>
        <p:txBody>
          <a:bodyPr>
            <a:normAutofit/>
          </a:bodyPr>
          <a:lstStyle/>
          <a:p>
            <a:r>
              <a:rPr lang="en-US" dirty="0"/>
              <a:t>San jiao synthesis</a:t>
            </a:r>
          </a:p>
        </p:txBody>
      </p:sp>
      <p:sp>
        <p:nvSpPr>
          <p:cNvPr id="3" name="Content Placeholder 2">
            <a:extLst>
              <a:ext uri="{FF2B5EF4-FFF2-40B4-BE49-F238E27FC236}">
                <a16:creationId xmlns:a16="http://schemas.microsoft.com/office/drawing/2014/main" id="{B7BC2E83-7DDE-041B-B697-45845DCC26C8}"/>
              </a:ext>
            </a:extLst>
          </p:cNvPr>
          <p:cNvSpPr>
            <a:spLocks noGrp="1"/>
          </p:cNvSpPr>
          <p:nvPr>
            <p:ph idx="1"/>
          </p:nvPr>
        </p:nvSpPr>
        <p:spPr>
          <a:xfrm>
            <a:off x="619760" y="2194560"/>
            <a:ext cx="6832600" cy="4024125"/>
          </a:xfrm>
        </p:spPr>
        <p:txBody>
          <a:bodyPr>
            <a:normAutofit/>
          </a:bodyPr>
          <a:lstStyle/>
          <a:p>
            <a:pPr marL="0" indent="0">
              <a:buNone/>
            </a:pPr>
            <a:r>
              <a:rPr lang="en-US" altLang="zh-TW" sz="1500" dirty="0"/>
              <a:t>Huang di says” I wish to heat about where Ying and Wei circulate, and where their pathways go to. Qi </a:t>
            </a:r>
            <a:r>
              <a:rPr lang="en-US" altLang="zh-TW" sz="1500" dirty="0" err="1"/>
              <a:t>bo</a:t>
            </a:r>
            <a:r>
              <a:rPr lang="en-US" altLang="zh-TW" sz="1500" dirty="0"/>
              <a:t> answers: Ying comes from the Middle Burner, Wei comes the Lower/ Upper Jiao.  </a:t>
            </a:r>
            <a:r>
              <a:rPr lang="zh-TW" altLang="en-US" sz="1500" dirty="0"/>
              <a:t>黃帝曰</a:t>
            </a:r>
            <a:r>
              <a:rPr lang="en-US" altLang="zh-TW" sz="1500" dirty="0"/>
              <a:t>:</a:t>
            </a:r>
            <a:r>
              <a:rPr lang="zh-TW" altLang="en-US" sz="1500" dirty="0"/>
              <a:t>「願聞營衛之所行</a:t>
            </a:r>
            <a:r>
              <a:rPr lang="en-US" altLang="zh-TW" sz="1500" dirty="0"/>
              <a:t>,</a:t>
            </a:r>
            <a:r>
              <a:rPr lang="zh-TW" altLang="en-US" sz="1500" dirty="0"/>
              <a:t>皆何道從來</a:t>
            </a:r>
            <a:r>
              <a:rPr lang="en-US" altLang="zh-TW" sz="1500" dirty="0"/>
              <a:t>?</a:t>
            </a:r>
            <a:r>
              <a:rPr lang="zh-TW" altLang="en-US" sz="1500" dirty="0"/>
              <a:t>」岐伯 答曰</a:t>
            </a:r>
            <a:r>
              <a:rPr lang="en-US" altLang="zh-TW" sz="1500" dirty="0"/>
              <a:t>:</a:t>
            </a:r>
            <a:r>
              <a:rPr lang="zh-TW" altLang="en-US" sz="1500" dirty="0"/>
              <a:t>「營出於中焦</a:t>
            </a:r>
            <a:r>
              <a:rPr lang="en-US" altLang="zh-TW" sz="1500" dirty="0"/>
              <a:t>,</a:t>
            </a:r>
            <a:r>
              <a:rPr lang="zh-TW" altLang="en-US" sz="1500" dirty="0"/>
              <a:t>衛出於下</a:t>
            </a:r>
            <a:r>
              <a:rPr lang="en-US" altLang="zh-TW" sz="1500" dirty="0"/>
              <a:t>(</a:t>
            </a:r>
            <a:r>
              <a:rPr lang="zh-TW" altLang="en-US" sz="1500" dirty="0"/>
              <a:t>上</a:t>
            </a:r>
            <a:r>
              <a:rPr lang="en-US" altLang="zh-TW" sz="1500" dirty="0"/>
              <a:t>)</a:t>
            </a:r>
            <a:r>
              <a:rPr lang="zh-TW" altLang="en-US" sz="1500" dirty="0"/>
              <a:t>焦。」</a:t>
            </a:r>
            <a:endParaRPr lang="en-US" altLang="zh-TW" sz="1500" dirty="0"/>
          </a:p>
          <a:p>
            <a:pPr marL="0" indent="0">
              <a:buNone/>
            </a:pPr>
            <a:r>
              <a:rPr lang="en-US" altLang="zh-TW" sz="1500" dirty="0"/>
              <a:t>Huang di says: I wish to hear where San jiao emerges… </a:t>
            </a:r>
          </a:p>
          <a:p>
            <a:pPr marL="0" indent="0">
              <a:buNone/>
            </a:pPr>
            <a:r>
              <a:rPr lang="en-US" altLang="zh-TW" sz="1500" dirty="0"/>
              <a:t>The rest of the chapter  describes the San jiao integrated with Ying </a:t>
            </a:r>
            <a:r>
              <a:rPr lang="en-US" altLang="zh-TW" sz="1500" dirty="0" err="1"/>
              <a:t>wei</a:t>
            </a:r>
            <a:r>
              <a:rPr lang="en-US" altLang="zh-TW" sz="1500" dirty="0"/>
              <a:t> theory</a:t>
            </a:r>
          </a:p>
          <a:p>
            <a:pPr marL="0" indent="0">
              <a:buNone/>
            </a:pPr>
            <a:r>
              <a:rPr lang="zh-TW" altLang="en-US" sz="1500" dirty="0"/>
              <a:t>黃帝曰</a:t>
            </a:r>
            <a:r>
              <a:rPr lang="en-US" altLang="zh-TW" sz="1500" dirty="0"/>
              <a:t>:</a:t>
            </a:r>
            <a:r>
              <a:rPr lang="zh-TW" altLang="en-US" sz="1500" dirty="0"/>
              <a:t>「願聞三焦之所出。 」岐伯答曰</a:t>
            </a:r>
            <a:r>
              <a:rPr lang="en-US" altLang="zh-TW" sz="1500" dirty="0"/>
              <a:t>:</a:t>
            </a:r>
            <a:r>
              <a:rPr lang="zh-TW" altLang="en-US" sz="1500" dirty="0"/>
              <a:t>「上焦出於胃上口</a:t>
            </a:r>
            <a:r>
              <a:rPr lang="en-US" altLang="zh-TW" sz="1500" dirty="0"/>
              <a:t>,</a:t>
            </a:r>
            <a:r>
              <a:rPr lang="zh-TW" altLang="en-US" sz="1500" dirty="0"/>
              <a:t>並咽 以上貫膈而布胸中</a:t>
            </a:r>
            <a:r>
              <a:rPr lang="en-US" altLang="zh-TW" sz="1500" dirty="0"/>
              <a:t>,</a:t>
            </a:r>
            <a:r>
              <a:rPr lang="zh-TW" altLang="en-US" sz="1500" dirty="0"/>
              <a:t>走腋</a:t>
            </a:r>
            <a:r>
              <a:rPr lang="en-US" altLang="zh-TW" sz="1500" dirty="0"/>
              <a:t>,</a:t>
            </a:r>
            <a:r>
              <a:rPr lang="zh-TW" altLang="en-US" sz="1500" dirty="0"/>
              <a:t>循太陰之分而行</a:t>
            </a:r>
            <a:r>
              <a:rPr lang="en-US" altLang="zh-TW" sz="1500" dirty="0"/>
              <a:t>,</a:t>
            </a:r>
            <a:r>
              <a:rPr lang="zh-TW" altLang="en-US" sz="1500" dirty="0"/>
              <a:t>還至陽明</a:t>
            </a:r>
            <a:r>
              <a:rPr lang="en-US" altLang="zh-TW" sz="1500" dirty="0"/>
              <a:t>,</a:t>
            </a:r>
            <a:r>
              <a:rPr lang="zh-TW" altLang="en-US" sz="1500" dirty="0"/>
              <a:t>上至舌</a:t>
            </a:r>
            <a:r>
              <a:rPr lang="en-US" altLang="zh-TW" sz="1500" dirty="0"/>
              <a:t>,</a:t>
            </a:r>
            <a:r>
              <a:rPr lang="zh-TW" altLang="en-US" sz="1500" dirty="0"/>
              <a:t>下足陽明</a:t>
            </a:r>
            <a:r>
              <a:rPr lang="en-US" altLang="zh-TW" sz="1500" dirty="0"/>
              <a:t>,</a:t>
            </a:r>
            <a:r>
              <a:rPr lang="zh-TW" altLang="en-US" sz="1500" dirty="0"/>
              <a:t>常與營俱行於陽二十五度</a:t>
            </a:r>
            <a:r>
              <a:rPr lang="en-US" altLang="zh-TW" sz="1500" dirty="0"/>
              <a:t>,</a:t>
            </a:r>
            <a:r>
              <a:rPr lang="zh-TW" altLang="en-US" sz="1500" dirty="0"/>
              <a:t>行 於陰亦二十五度</a:t>
            </a:r>
            <a:r>
              <a:rPr lang="en-US" altLang="zh-TW" sz="1500" dirty="0"/>
              <a:t>,</a:t>
            </a:r>
            <a:r>
              <a:rPr lang="zh-TW" altLang="en-US" sz="1500" dirty="0"/>
              <a:t>一週也</a:t>
            </a:r>
            <a:r>
              <a:rPr lang="en-US" altLang="zh-TW" sz="1500" dirty="0"/>
              <a:t>,</a:t>
            </a:r>
            <a:r>
              <a:rPr lang="zh-TW" altLang="en-US" sz="1500" dirty="0"/>
              <a:t>故五十度而復大會於手太 陰矣。 」</a:t>
            </a:r>
          </a:p>
          <a:p>
            <a:pPr marL="0" indent="0">
              <a:buNone/>
            </a:pPr>
            <a:r>
              <a:rPr lang="zh-TW" altLang="en-US" sz="1500" dirty="0"/>
              <a:t>中焦亦並胃中</a:t>
            </a:r>
            <a:r>
              <a:rPr lang="en-US" altLang="zh-TW" sz="1500" dirty="0"/>
              <a:t>(</a:t>
            </a:r>
            <a:r>
              <a:rPr lang="zh-TW" altLang="en-US" sz="1500" dirty="0"/>
              <a:t>口</a:t>
            </a:r>
            <a:r>
              <a:rPr lang="en-US" altLang="zh-TW" sz="1500" dirty="0"/>
              <a:t>),</a:t>
            </a:r>
            <a:r>
              <a:rPr lang="zh-TW" altLang="en-US" sz="1500" dirty="0"/>
              <a:t>出上焦之後</a:t>
            </a:r>
            <a:r>
              <a:rPr lang="en-US" altLang="zh-TW" sz="1500" dirty="0"/>
              <a:t>,</a:t>
            </a:r>
            <a:r>
              <a:rPr lang="zh-TW" altLang="en-US" sz="1500" dirty="0"/>
              <a:t>此受氣者</a:t>
            </a:r>
            <a:r>
              <a:rPr lang="en-US" altLang="zh-TW" sz="1500" dirty="0"/>
              <a:t>,</a:t>
            </a:r>
            <a:r>
              <a:rPr lang="zh-TW" altLang="en-US" sz="1500" dirty="0"/>
              <a:t>泌 糟粕</a:t>
            </a:r>
            <a:r>
              <a:rPr lang="en-US" altLang="zh-TW" sz="1500" dirty="0"/>
              <a:t>,</a:t>
            </a:r>
            <a:r>
              <a:rPr lang="zh-TW" altLang="en-US" sz="1500" dirty="0"/>
              <a:t>蒸津液</a:t>
            </a:r>
            <a:r>
              <a:rPr lang="en-US" altLang="zh-TW" sz="1500" dirty="0"/>
              <a:t>,</a:t>
            </a:r>
            <a:r>
              <a:rPr lang="zh-TW" altLang="en-US" sz="1500" dirty="0"/>
              <a:t>化其精微</a:t>
            </a:r>
            <a:r>
              <a:rPr lang="en-US" altLang="zh-TW" sz="1500" dirty="0"/>
              <a:t>,</a:t>
            </a:r>
            <a:r>
              <a:rPr lang="zh-TW" altLang="en-US" sz="1500" dirty="0"/>
              <a:t>上註於肺脈</a:t>
            </a:r>
            <a:r>
              <a:rPr lang="en-US" altLang="zh-TW" sz="1500" dirty="0"/>
              <a:t>,</a:t>
            </a:r>
            <a:r>
              <a:rPr lang="zh-TW" altLang="en-US" sz="1500" dirty="0"/>
              <a:t>乃化而為血</a:t>
            </a:r>
            <a:r>
              <a:rPr lang="en-US" altLang="zh-TW" sz="1500" dirty="0"/>
              <a:t>, </a:t>
            </a:r>
            <a:r>
              <a:rPr lang="zh-TW" altLang="en-US" sz="1500" dirty="0"/>
              <a:t>以奉生身</a:t>
            </a:r>
            <a:r>
              <a:rPr lang="en-US" altLang="zh-TW" sz="1500" dirty="0"/>
              <a:t>,</a:t>
            </a:r>
            <a:r>
              <a:rPr lang="zh-TW" altLang="en-US" sz="1500" dirty="0"/>
              <a:t>莫貴於此</a:t>
            </a:r>
            <a:r>
              <a:rPr lang="en-US" altLang="zh-TW" sz="1500" dirty="0"/>
              <a:t>,</a:t>
            </a:r>
            <a:r>
              <a:rPr lang="zh-TW" altLang="en-US" sz="1500" dirty="0"/>
              <a:t>故獨得行於經隧道</a:t>
            </a:r>
            <a:r>
              <a:rPr lang="en-US" altLang="zh-TW" sz="1500" dirty="0"/>
              <a:t>,</a:t>
            </a:r>
            <a:r>
              <a:rPr lang="zh-TW" altLang="en-US" sz="1500" dirty="0"/>
              <a:t>命曰營氣。</a:t>
            </a:r>
          </a:p>
          <a:p>
            <a:pPr marL="0" indent="0">
              <a:buNone/>
            </a:pPr>
            <a:r>
              <a:rPr lang="zh-TW" altLang="en-US" sz="1500" dirty="0"/>
              <a:t>下焦者</a:t>
            </a:r>
            <a:r>
              <a:rPr lang="en-US" altLang="zh-TW" sz="1500" dirty="0"/>
              <a:t>,</a:t>
            </a:r>
            <a:r>
              <a:rPr lang="zh-TW" altLang="en-US" sz="1500" dirty="0"/>
              <a:t>別迴腸</a:t>
            </a:r>
            <a:r>
              <a:rPr lang="en-US" altLang="zh-TW" sz="1500" dirty="0"/>
              <a:t>,</a:t>
            </a:r>
            <a:r>
              <a:rPr lang="zh-TW" altLang="en-US" sz="1500" dirty="0"/>
              <a:t>注於膀胱而滲入焉。 故水穀者 常並居於胃中</a:t>
            </a:r>
            <a:r>
              <a:rPr lang="en-US" altLang="zh-TW" sz="1500" dirty="0"/>
              <a:t>,</a:t>
            </a:r>
            <a:r>
              <a:rPr lang="zh-TW" altLang="en-US" sz="1500" dirty="0"/>
              <a:t>成糟粕而俱下於大腸</a:t>
            </a:r>
            <a:r>
              <a:rPr lang="en-US" altLang="zh-TW" sz="1500" dirty="0"/>
              <a:t>,</a:t>
            </a:r>
            <a:r>
              <a:rPr lang="zh-TW" altLang="en-US" sz="1500" dirty="0"/>
              <a:t>而成下焦</a:t>
            </a:r>
            <a:r>
              <a:rPr lang="en-US" altLang="zh-TW" sz="1500" dirty="0"/>
              <a:t>,</a:t>
            </a:r>
            <a:r>
              <a:rPr lang="zh-TW" altLang="en-US" sz="1500" dirty="0"/>
              <a:t>滲而俱下</a:t>
            </a:r>
            <a:r>
              <a:rPr lang="en-US" altLang="zh-TW" sz="1500" dirty="0"/>
              <a:t>,</a:t>
            </a:r>
            <a:r>
              <a:rPr lang="zh-TW" altLang="en-US" sz="1500" dirty="0"/>
              <a:t>濟泌別汁</a:t>
            </a:r>
            <a:r>
              <a:rPr lang="en-US" altLang="zh-TW" sz="1500" dirty="0"/>
              <a:t>,</a:t>
            </a:r>
            <a:r>
              <a:rPr lang="zh-TW" altLang="en-US" sz="1500" dirty="0"/>
              <a:t>循下焦而滲入膀胱焉</a:t>
            </a:r>
            <a:endParaRPr lang="en-US" sz="1500" dirty="0"/>
          </a:p>
        </p:txBody>
      </p:sp>
      <p:pic>
        <p:nvPicPr>
          <p:cNvPr id="4" name="Picture 3" descr="A green and white book cover&#10;&#10;AI-generated content may be incorrect.">
            <a:extLst>
              <a:ext uri="{FF2B5EF4-FFF2-40B4-BE49-F238E27FC236}">
                <a16:creationId xmlns:a16="http://schemas.microsoft.com/office/drawing/2014/main" id="{3588E54A-8BFC-6CF5-1D8D-6DB31299B827}"/>
              </a:ext>
            </a:extLst>
          </p:cNvPr>
          <p:cNvPicPr>
            <a:picLocks noChangeAspect="1"/>
          </p:cNvPicPr>
          <p:nvPr/>
        </p:nvPicPr>
        <p:blipFill>
          <a:blip r:embed="rId2"/>
          <a:srcRect r="215" b="-3"/>
          <a:stretch/>
        </p:blipFill>
        <p:spPr>
          <a:xfrm>
            <a:off x="7861238" y="746125"/>
            <a:ext cx="3644962" cy="5472559"/>
          </a:xfrm>
          <a:prstGeom prst="rect">
            <a:avLst/>
          </a:prstGeom>
        </p:spPr>
      </p:pic>
    </p:spTree>
    <p:extLst>
      <p:ext uri="{BB962C8B-B14F-4D97-AF65-F5344CB8AC3E}">
        <p14:creationId xmlns:p14="http://schemas.microsoft.com/office/powerpoint/2010/main" val="2624161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D6D4B13-3CC8-CBAA-3F01-2C687A63B87D}"/>
              </a:ext>
            </a:extLst>
          </p:cNvPr>
          <p:cNvPicPr>
            <a:picLocks noChangeAspect="1"/>
          </p:cNvPicPr>
          <p:nvPr/>
        </p:nvPicPr>
        <p:blipFill>
          <a:blip r:embed="rId2"/>
          <a:srcRect l="28551" r="16154" b="2"/>
          <a:stretch/>
        </p:blipFill>
        <p:spPr>
          <a:xfrm>
            <a:off x="7345680" y="10"/>
            <a:ext cx="4846320" cy="6857990"/>
          </a:xfrm>
          <a:prstGeom prst="rect">
            <a:avLst/>
          </a:prstGeom>
        </p:spPr>
      </p:pic>
      <p:sp>
        <p:nvSpPr>
          <p:cNvPr id="2" name="Title 1">
            <a:extLst>
              <a:ext uri="{FF2B5EF4-FFF2-40B4-BE49-F238E27FC236}">
                <a16:creationId xmlns:a16="http://schemas.microsoft.com/office/drawing/2014/main" id="{5EFD3C2C-4A91-2719-7C93-388D1D4620DC}"/>
              </a:ext>
            </a:extLst>
          </p:cNvPr>
          <p:cNvSpPr>
            <a:spLocks noGrp="1"/>
          </p:cNvSpPr>
          <p:nvPr>
            <p:ph type="title"/>
          </p:nvPr>
        </p:nvSpPr>
        <p:spPr>
          <a:xfrm>
            <a:off x="640080" y="1371600"/>
            <a:ext cx="5852160" cy="1097280"/>
          </a:xfrm>
        </p:spPr>
        <p:txBody>
          <a:bodyPr anchor="t">
            <a:normAutofit/>
          </a:bodyPr>
          <a:lstStyle/>
          <a:p>
            <a:pPr>
              <a:lnSpc>
                <a:spcPct val="90000"/>
              </a:lnSpc>
            </a:pPr>
            <a:r>
              <a:rPr lang="en-US" sz="3400"/>
              <a:t>Rheumatoid arthritis and Fibromyalgia </a:t>
            </a:r>
          </a:p>
        </p:txBody>
      </p:sp>
      <p:sp>
        <p:nvSpPr>
          <p:cNvPr id="3" name="Content Placeholder 2">
            <a:extLst>
              <a:ext uri="{FF2B5EF4-FFF2-40B4-BE49-F238E27FC236}">
                <a16:creationId xmlns:a16="http://schemas.microsoft.com/office/drawing/2014/main" id="{3D352E7A-54C2-4E3F-C783-FD5D80DD4C23}"/>
              </a:ext>
            </a:extLst>
          </p:cNvPr>
          <p:cNvSpPr>
            <a:spLocks noGrp="1"/>
          </p:cNvSpPr>
          <p:nvPr>
            <p:ph idx="1"/>
          </p:nvPr>
        </p:nvSpPr>
        <p:spPr>
          <a:xfrm>
            <a:off x="640080" y="2633236"/>
            <a:ext cx="5852160" cy="3664685"/>
          </a:xfrm>
        </p:spPr>
        <p:txBody>
          <a:bodyPr>
            <a:normAutofit/>
          </a:bodyPr>
          <a:lstStyle/>
          <a:p>
            <a:pPr marL="0" indent="0">
              <a:lnSpc>
                <a:spcPct val="110000"/>
              </a:lnSpc>
              <a:buNone/>
            </a:pPr>
            <a:r>
              <a:rPr lang="en-US" sz="1400" dirty="0"/>
              <a:t>Rheumatoid arthritis for example encompasses both Type III and Type IV immune reactions, But it is dominantly a Type IV T-cell-mediated disease, but there is still a Type III immune hypersensitivity. </a:t>
            </a:r>
          </a:p>
          <a:p>
            <a:pPr marL="0" indent="0">
              <a:lnSpc>
                <a:spcPct val="110000"/>
              </a:lnSpc>
              <a:buNone/>
            </a:pPr>
            <a:r>
              <a:rPr lang="en-US" sz="1400" dirty="0"/>
              <a:t>Fibromyalgia, on the other hand, is not an autoimmune disease, rather it is a central nervous system disorder affecting pain perception. The exact cause is not fully understood, but research points to central sensitization—a phenomenon where the nervous system becomes hypersensitive to pain signals. This is due to abnormal sensory processing in the spinal cord and brain, particularly in the dorsal horn of the spinal cord and pain-processing areas like the thalamus, insula, and anterior cingulate cortex. Functional MRI (fMRI) studies show increased activation of pain-related brain regions, even with minimal stimulation.</a:t>
            </a:r>
          </a:p>
        </p:txBody>
      </p:sp>
    </p:spTree>
    <p:extLst>
      <p:ext uri="{BB962C8B-B14F-4D97-AF65-F5344CB8AC3E}">
        <p14:creationId xmlns:p14="http://schemas.microsoft.com/office/powerpoint/2010/main" val="2209127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FBAB7-44F5-CADE-7E07-59035F34B32A}"/>
              </a:ext>
            </a:extLst>
          </p:cNvPr>
          <p:cNvSpPr>
            <a:spLocks noGrp="1"/>
          </p:cNvSpPr>
          <p:nvPr>
            <p:ph type="title"/>
          </p:nvPr>
        </p:nvSpPr>
        <p:spPr/>
        <p:txBody>
          <a:bodyPr/>
          <a:lstStyle/>
          <a:p>
            <a:r>
              <a:rPr lang="en-US" dirty="0" err="1"/>
              <a:t>Neijing</a:t>
            </a:r>
            <a:r>
              <a:rPr lang="en-US" dirty="0"/>
              <a:t> conclusion</a:t>
            </a:r>
          </a:p>
        </p:txBody>
      </p:sp>
      <p:sp>
        <p:nvSpPr>
          <p:cNvPr id="3" name="Content Placeholder 2">
            <a:extLst>
              <a:ext uri="{FF2B5EF4-FFF2-40B4-BE49-F238E27FC236}">
                <a16:creationId xmlns:a16="http://schemas.microsoft.com/office/drawing/2014/main" id="{EA62DC21-E3FE-A8E3-14C4-B5741A7F5C6C}"/>
              </a:ext>
            </a:extLst>
          </p:cNvPr>
          <p:cNvSpPr>
            <a:spLocks noGrp="1"/>
          </p:cNvSpPr>
          <p:nvPr>
            <p:ph idx="1"/>
          </p:nvPr>
        </p:nvSpPr>
        <p:spPr/>
        <p:txBody>
          <a:bodyPr>
            <a:normAutofit fontScale="92500" lnSpcReduction="20000"/>
          </a:bodyPr>
          <a:lstStyle/>
          <a:p>
            <a:pPr marL="0" indent="0">
              <a:buNone/>
            </a:pPr>
            <a:r>
              <a:rPr lang="en-US" dirty="0"/>
              <a:t>The </a:t>
            </a:r>
            <a:r>
              <a:rPr lang="en-US" dirty="0" err="1"/>
              <a:t>Neijing</a:t>
            </a:r>
            <a:r>
              <a:rPr lang="en-US" dirty="0"/>
              <a:t> perspective on the San jiao proposes several revolutionary tenets, such as Ying and Wei and their distinct separation in the Middle Burner. </a:t>
            </a:r>
            <a:r>
              <a:rPr lang="en-US" dirty="0" err="1"/>
              <a:t>Lingshu</a:t>
            </a:r>
            <a:r>
              <a:rPr lang="en-US" dirty="0"/>
              <a:t> 5 flavor chapter describes to us how when Grain enters the stomach, its subtle essence, first pours into Two jiaos of the stomach, and it pours in the 5 </a:t>
            </a:r>
            <a:r>
              <a:rPr lang="en-US" dirty="0" err="1"/>
              <a:t>zang</a:t>
            </a:r>
            <a:r>
              <a:rPr lang="en-US" dirty="0"/>
              <a:t>, diverging out of two pathways, the path of Ying and Wei   </a:t>
            </a:r>
            <a:r>
              <a:rPr lang="en-US" altLang="zh-TW" dirty="0"/>
              <a:t>《</a:t>
            </a:r>
            <a:r>
              <a:rPr lang="zh-TW" altLang="en-US" dirty="0"/>
              <a:t>靈樞</a:t>
            </a:r>
            <a:r>
              <a:rPr lang="en-US" altLang="zh-TW" dirty="0"/>
              <a:t>·</a:t>
            </a:r>
            <a:r>
              <a:rPr lang="zh-TW" altLang="en-US" dirty="0"/>
              <a:t>五味</a:t>
            </a:r>
            <a:r>
              <a:rPr lang="en-US" altLang="zh-TW" dirty="0"/>
              <a:t>》</a:t>
            </a:r>
            <a:r>
              <a:rPr lang="zh-TW" altLang="en-US" dirty="0"/>
              <a:t>篇「谷始入於胃</a:t>
            </a:r>
            <a:r>
              <a:rPr lang="en-US" altLang="zh-TW" dirty="0"/>
              <a:t>,</a:t>
            </a:r>
            <a:r>
              <a:rPr lang="zh-TW" altLang="en-US" dirty="0"/>
              <a:t>其精微者</a:t>
            </a:r>
            <a:r>
              <a:rPr lang="en-US" altLang="zh-TW" dirty="0"/>
              <a:t>,</a:t>
            </a:r>
            <a:r>
              <a:rPr lang="zh-TW" altLang="en-US" dirty="0"/>
              <a:t>先出於胃之兩焦</a:t>
            </a:r>
            <a:r>
              <a:rPr lang="en-US" altLang="zh-TW" dirty="0"/>
              <a:t>,</a:t>
            </a:r>
            <a:r>
              <a:rPr lang="zh-TW" altLang="en-US" dirty="0"/>
              <a:t>以</a:t>
            </a:r>
            <a:r>
              <a:rPr lang="zh-CN" altLang="en-US" dirty="0"/>
              <a:t>概</a:t>
            </a:r>
            <a:r>
              <a:rPr lang="zh-TW" altLang="en-US" dirty="0"/>
              <a:t>五臟</a:t>
            </a:r>
            <a:r>
              <a:rPr lang="en-US" altLang="zh-TW" dirty="0"/>
              <a:t>,</a:t>
            </a:r>
            <a:r>
              <a:rPr lang="zh-TW" altLang="en-US" dirty="0"/>
              <a:t>別出兩行</a:t>
            </a:r>
            <a:r>
              <a:rPr lang="en-US" altLang="zh-TW" dirty="0"/>
              <a:t>,</a:t>
            </a:r>
            <a:r>
              <a:rPr lang="zh-TW" altLang="en-US" dirty="0"/>
              <a:t>營衛之道</a:t>
            </a:r>
            <a:endParaRPr lang="en-US" altLang="zh-TW" dirty="0"/>
          </a:p>
          <a:p>
            <a:pPr marL="0" indent="0">
              <a:buNone/>
            </a:pPr>
            <a:r>
              <a:rPr lang="en-US" dirty="0"/>
              <a:t>Additionally, the three Jiaos replaced several functions of individuals organs. For example, the lower burner replaced older Six fu model .</a:t>
            </a:r>
            <a:r>
              <a:rPr lang="zh-TW" altLang="en-US" dirty="0"/>
              <a:t> 下焦」概念及相關內容則移植於舊有的六腑「三焦</a:t>
            </a:r>
            <a:endParaRPr lang="en-US" altLang="zh-TW" dirty="0"/>
          </a:p>
          <a:p>
            <a:pPr marL="0" indent="0">
              <a:buNone/>
            </a:pPr>
            <a:br>
              <a:rPr lang="en-US" altLang="zh-TW" dirty="0"/>
            </a:br>
            <a:r>
              <a:rPr lang="en-US" altLang="zh-TW" dirty="0"/>
              <a:t>Replacing older theories of Qi circulation of Tidal movement to Qi and blood circular movement in the Jing mai, what is titled as Ring without End </a:t>
            </a:r>
            <a:r>
              <a:rPr lang="zh-TW" altLang="en-US" dirty="0"/>
              <a:t>將舊文的「氣血運行潮汐說」改為「氣血運行經脈循環說」</a:t>
            </a:r>
            <a:r>
              <a:rPr lang="en-US" altLang="zh-TW" dirty="0"/>
              <a:t>,</a:t>
            </a:r>
            <a:r>
              <a:rPr lang="zh-TW" altLang="en-US" dirty="0"/>
              <a:t>即所謂「營衛之行也</a:t>
            </a:r>
            <a:r>
              <a:rPr lang="en-US" altLang="zh-TW" dirty="0"/>
              <a:t>,</a:t>
            </a:r>
            <a:r>
              <a:rPr lang="zh-TW" altLang="en-US" dirty="0"/>
              <a:t>上下相貫</a:t>
            </a:r>
            <a:r>
              <a:rPr lang="en-US" altLang="zh-TW" dirty="0"/>
              <a:t>,</a:t>
            </a:r>
            <a:r>
              <a:rPr lang="zh-TW" altLang="en-US" dirty="0"/>
              <a:t>如環之無端」是也</a:t>
            </a:r>
            <a:endParaRPr lang="en-US" altLang="zh-TW" dirty="0"/>
          </a:p>
          <a:p>
            <a:pPr marL="0" indent="0">
              <a:buNone/>
            </a:pPr>
            <a:r>
              <a:rPr lang="en-US" altLang="zh-TW" dirty="0"/>
              <a:t>The San jiao thus became an integrative link for the new doctrine of Ying, its 50 cycles, and the totality of Qi and blood circulation in the 12 Jing mai. </a:t>
            </a:r>
            <a:endParaRPr lang="zh-TW" altLang="en-US" dirty="0"/>
          </a:p>
        </p:txBody>
      </p:sp>
    </p:spTree>
    <p:extLst>
      <p:ext uri="{BB962C8B-B14F-4D97-AF65-F5344CB8AC3E}">
        <p14:creationId xmlns:p14="http://schemas.microsoft.com/office/powerpoint/2010/main" val="38909291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7609D-DCF1-6DF9-D13F-8DF31EE92258}"/>
              </a:ext>
            </a:extLst>
          </p:cNvPr>
          <p:cNvSpPr>
            <a:spLocks noGrp="1"/>
          </p:cNvSpPr>
          <p:nvPr>
            <p:ph type="title"/>
          </p:nvPr>
        </p:nvSpPr>
        <p:spPr>
          <a:xfrm>
            <a:off x="619760" y="764373"/>
            <a:ext cx="6832600" cy="1293028"/>
          </a:xfrm>
        </p:spPr>
        <p:txBody>
          <a:bodyPr>
            <a:normAutofit/>
          </a:bodyPr>
          <a:lstStyle/>
          <a:p>
            <a:r>
              <a:rPr lang="en-US" dirty="0"/>
              <a:t>Nanjing View</a:t>
            </a:r>
          </a:p>
        </p:txBody>
      </p:sp>
      <p:sp>
        <p:nvSpPr>
          <p:cNvPr id="3" name="Content Placeholder 2">
            <a:extLst>
              <a:ext uri="{FF2B5EF4-FFF2-40B4-BE49-F238E27FC236}">
                <a16:creationId xmlns:a16="http://schemas.microsoft.com/office/drawing/2014/main" id="{F60DB9D1-19F9-DBF3-2D39-04B16F34CBA1}"/>
              </a:ext>
            </a:extLst>
          </p:cNvPr>
          <p:cNvSpPr>
            <a:spLocks noGrp="1"/>
          </p:cNvSpPr>
          <p:nvPr>
            <p:ph idx="1"/>
          </p:nvPr>
        </p:nvSpPr>
        <p:spPr>
          <a:xfrm>
            <a:off x="619760" y="2194560"/>
            <a:ext cx="6832600" cy="4024125"/>
          </a:xfrm>
        </p:spPr>
        <p:txBody>
          <a:bodyPr>
            <a:normAutofit fontScale="77500" lnSpcReduction="20000"/>
          </a:bodyPr>
          <a:lstStyle/>
          <a:p>
            <a:pPr marL="0" indent="0">
              <a:buNone/>
            </a:pPr>
            <a:r>
              <a:rPr lang="en-US" dirty="0"/>
              <a:t>HLX argues that the Nanjing also innovated and synthesized several perspectives on the </a:t>
            </a:r>
            <a:r>
              <a:rPr lang="en-US" dirty="0" err="1"/>
              <a:t>Neijing</a:t>
            </a:r>
            <a:r>
              <a:rPr lang="en-US" dirty="0"/>
              <a:t> and other extant texts.   Among the 81 chapters of the Nanjing, 5 discuss the San jiao. </a:t>
            </a:r>
          </a:p>
          <a:p>
            <a:pPr marL="0" indent="0">
              <a:buNone/>
            </a:pPr>
            <a:r>
              <a:rPr lang="en-US" dirty="0"/>
              <a:t>Chapter 31 represents the theoretical influence of the </a:t>
            </a:r>
            <a:r>
              <a:rPr lang="en-US" dirty="0" err="1"/>
              <a:t>Nejing</a:t>
            </a:r>
            <a:r>
              <a:rPr lang="en-US" dirty="0"/>
              <a:t>, the San jiao as the Pathway of water and grain, the beginning and end of Qi </a:t>
            </a:r>
            <a:r>
              <a:rPr lang="zh-CN" altLang="en-US" dirty="0"/>
              <a:t>水谷之道路</a:t>
            </a:r>
            <a:r>
              <a:rPr lang="en-US" altLang="zh-CN" dirty="0"/>
              <a:t>,</a:t>
            </a:r>
            <a:r>
              <a:rPr lang="zh-CN" altLang="en-US" dirty="0"/>
              <a:t>氣之所终始也”</a:t>
            </a:r>
            <a:endParaRPr lang="en-US" altLang="zh-CN" dirty="0"/>
          </a:p>
          <a:p>
            <a:pPr marL="0" indent="0">
              <a:buNone/>
            </a:pPr>
            <a:r>
              <a:rPr lang="en-US" altLang="zh-CN" dirty="0"/>
              <a:t>This chapter also gives each of the Jiao, a therapeutic treatment site</a:t>
            </a:r>
          </a:p>
          <a:p>
            <a:pPr marL="0" indent="0">
              <a:buNone/>
            </a:pPr>
            <a:r>
              <a:rPr lang="en-US" altLang="zh-CN" dirty="0"/>
              <a:t>Upper Jiao, treat with Dan zhong (between the breasts)</a:t>
            </a:r>
          </a:p>
          <a:p>
            <a:pPr marL="0" indent="0">
              <a:buNone/>
            </a:pPr>
            <a:r>
              <a:rPr lang="zh-TW" altLang="en-US" dirty="0"/>
              <a:t>上焦者，在心下，下膈，在胃上口，主內而不出。其治在膻中，玉堂下一寸六分，直兩乳間陷者是。</a:t>
            </a:r>
            <a:endParaRPr lang="en-US" altLang="zh-TW" dirty="0"/>
          </a:p>
          <a:p>
            <a:pPr marL="0" indent="0">
              <a:buNone/>
            </a:pPr>
            <a:r>
              <a:rPr lang="en-US" altLang="zh-TW" dirty="0"/>
              <a:t>Middle Jiao, Treat Beside the Navel </a:t>
            </a:r>
          </a:p>
          <a:p>
            <a:pPr marL="0" indent="0">
              <a:buNone/>
            </a:pPr>
            <a:r>
              <a:rPr lang="zh-TW" altLang="en-US" dirty="0"/>
              <a:t>中焦者，在胃中脘，不上不下，主腐熟水穀。其治有齊傍。</a:t>
            </a:r>
            <a:endParaRPr lang="en-US" altLang="zh-TW" dirty="0"/>
          </a:p>
          <a:p>
            <a:pPr marL="0" indent="0">
              <a:buNone/>
            </a:pPr>
            <a:r>
              <a:rPr lang="en-US" altLang="zh-TW" dirty="0"/>
              <a:t>The Lower Burner treat 1 </a:t>
            </a:r>
            <a:r>
              <a:rPr lang="en-US" altLang="zh-TW" dirty="0" err="1"/>
              <a:t>cun</a:t>
            </a:r>
            <a:r>
              <a:rPr lang="en-US" altLang="zh-TW" dirty="0"/>
              <a:t> below the Navel</a:t>
            </a:r>
          </a:p>
          <a:p>
            <a:pPr marL="0" indent="0">
              <a:buNone/>
            </a:pPr>
            <a:r>
              <a:rPr lang="zh-TW" altLang="en-US" dirty="0"/>
              <a:t>下焦者，當膀胱上口，主分別清濁，主出而不內，以傳導也。其治在齊下一寸</a:t>
            </a:r>
            <a:endParaRPr lang="en-US" altLang="zh-CN" dirty="0"/>
          </a:p>
        </p:txBody>
      </p:sp>
      <p:pic>
        <p:nvPicPr>
          <p:cNvPr id="4" name="Picture 3" descr="A yellow rectangular object with black background&#10;&#10;AI-generated content may be incorrect.">
            <a:extLst>
              <a:ext uri="{FF2B5EF4-FFF2-40B4-BE49-F238E27FC236}">
                <a16:creationId xmlns:a16="http://schemas.microsoft.com/office/drawing/2014/main" id="{6BA53ADB-4B8D-6C22-32F4-D4E1FF0C558A}"/>
              </a:ext>
            </a:extLst>
          </p:cNvPr>
          <p:cNvPicPr>
            <a:picLocks noChangeAspect="1"/>
          </p:cNvPicPr>
          <p:nvPr/>
        </p:nvPicPr>
        <p:blipFill>
          <a:blip r:embed="rId2"/>
          <a:srcRect r="3" b="535"/>
          <a:stretch/>
        </p:blipFill>
        <p:spPr>
          <a:xfrm>
            <a:off x="7861238" y="746125"/>
            <a:ext cx="3644962" cy="5472559"/>
          </a:xfrm>
          <a:prstGeom prst="rect">
            <a:avLst/>
          </a:prstGeom>
        </p:spPr>
      </p:pic>
    </p:spTree>
    <p:extLst>
      <p:ext uri="{BB962C8B-B14F-4D97-AF65-F5344CB8AC3E}">
        <p14:creationId xmlns:p14="http://schemas.microsoft.com/office/powerpoint/2010/main" val="85076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05E5A5-B339-1E99-6666-71F8FB55BE97}"/>
              </a:ext>
            </a:extLst>
          </p:cNvPr>
          <p:cNvSpPr>
            <a:spLocks noGrp="1"/>
          </p:cNvSpPr>
          <p:nvPr>
            <p:ph type="title"/>
          </p:nvPr>
        </p:nvSpPr>
        <p:spPr>
          <a:xfrm>
            <a:off x="685799" y="764373"/>
            <a:ext cx="3977639" cy="1600200"/>
          </a:xfrm>
        </p:spPr>
        <p:txBody>
          <a:bodyPr anchor="b">
            <a:normAutofit/>
          </a:bodyPr>
          <a:lstStyle/>
          <a:p>
            <a:pPr algn="l"/>
            <a:r>
              <a:rPr lang="en-US" sz="3200"/>
              <a:t>Nanjing distinction</a:t>
            </a:r>
          </a:p>
        </p:txBody>
      </p:sp>
      <p:sp>
        <p:nvSpPr>
          <p:cNvPr id="3" name="Content Placeholder 2">
            <a:extLst>
              <a:ext uri="{FF2B5EF4-FFF2-40B4-BE49-F238E27FC236}">
                <a16:creationId xmlns:a16="http://schemas.microsoft.com/office/drawing/2014/main" id="{6F158A59-7EAD-A7F9-7B22-1FD699FBF598}"/>
              </a:ext>
            </a:extLst>
          </p:cNvPr>
          <p:cNvSpPr>
            <a:spLocks noGrp="1"/>
          </p:cNvSpPr>
          <p:nvPr>
            <p:ph idx="1"/>
          </p:nvPr>
        </p:nvSpPr>
        <p:spPr>
          <a:xfrm>
            <a:off x="685800" y="2364573"/>
            <a:ext cx="3977639" cy="3854112"/>
          </a:xfrm>
        </p:spPr>
        <p:txBody>
          <a:bodyPr>
            <a:normAutofit lnSpcReduction="10000"/>
          </a:bodyPr>
          <a:lstStyle/>
          <a:p>
            <a:pPr marL="0" indent="0">
              <a:buNone/>
            </a:pPr>
            <a:r>
              <a:rPr lang="en-US" sz="1600" dirty="0"/>
              <a:t>Nanjing makes the San jiao as the Bie/ differentiator of Yuan qi </a:t>
            </a:r>
            <a:r>
              <a:rPr lang="zh-TW" altLang="en-US" sz="1600" dirty="0"/>
              <a:t>三焦也。有原氣之別焉 </a:t>
            </a:r>
            <a:r>
              <a:rPr lang="en-US" altLang="zh-TW" sz="1600" dirty="0"/>
              <a:t>or envoy of Yuan qi </a:t>
            </a:r>
            <a:r>
              <a:rPr lang="zh-TW" altLang="en-US" sz="1600" dirty="0"/>
              <a:t>三焦者，原氣之別使也 </a:t>
            </a:r>
            <a:endParaRPr lang="en-US" altLang="zh-TW" sz="1600" dirty="0"/>
          </a:p>
          <a:p>
            <a:pPr marL="0" indent="0">
              <a:buNone/>
            </a:pPr>
            <a:r>
              <a:rPr lang="en-US" sz="1600" dirty="0"/>
              <a:t>This Yuan Qi becomes synonymous with the Yuan-source impetus located at the Stirring qi between the kidneys </a:t>
            </a:r>
            <a:r>
              <a:rPr lang="zh-TW" altLang="en-US" sz="1600" dirty="0"/>
              <a:t>動力之源在腎間動氣</a:t>
            </a:r>
            <a:endParaRPr lang="en-US" altLang="zh-TW" sz="1600" dirty="0"/>
          </a:p>
          <a:p>
            <a:pPr marL="0" indent="0">
              <a:buNone/>
            </a:pPr>
            <a:r>
              <a:rPr lang="en-US" sz="1600" dirty="0"/>
              <a:t>This Stirring Qi is described as Qi </a:t>
            </a:r>
            <a:r>
              <a:rPr lang="en-US" sz="1600" dirty="0" err="1"/>
              <a:t>chong</a:t>
            </a:r>
            <a:r>
              <a:rPr lang="en-US" sz="1600" dirty="0"/>
              <a:t>/ Qi thoroughfare </a:t>
            </a:r>
            <a:r>
              <a:rPr lang="zh-CN" altLang="en-US" sz="1600" dirty="0"/>
              <a:t>氣衝</a:t>
            </a:r>
            <a:endParaRPr lang="en-US" altLang="zh-CN" sz="1600" dirty="0"/>
          </a:p>
          <a:p>
            <a:pPr marL="0" indent="0">
              <a:buNone/>
            </a:pPr>
            <a:r>
              <a:rPr lang="en-US" sz="1600" dirty="0"/>
              <a:t>This Qi thoroughfare is said to be where the Chong Mai originates… </a:t>
            </a:r>
            <a:r>
              <a:rPr lang="zh-TW" altLang="en-US" sz="1600" dirty="0"/>
              <a:t>故名曰三焦，其府在氣街。一本曰衝。</a:t>
            </a:r>
            <a:endParaRPr lang="en-US" altLang="zh-TW" sz="1600" dirty="0"/>
          </a:p>
          <a:p>
            <a:pPr marL="0" indent="0">
              <a:buNone/>
            </a:pPr>
            <a:r>
              <a:rPr lang="zh-TW" altLang="en-US" sz="1600" dirty="0"/>
              <a:t>衝脈者，起於氣衝，並足陽明之經，夾齊上行，至胸中而散也</a:t>
            </a:r>
            <a:endParaRPr lang="en-US" sz="1600" dirty="0"/>
          </a:p>
        </p:txBody>
      </p:sp>
      <p:sp useBgFill="1">
        <p:nvSpPr>
          <p:cNvPr id="13" name="Rectangle 12">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ook with a drawing of two people&#10;&#10;AI-generated content may be incorrect.">
            <a:extLst>
              <a:ext uri="{FF2B5EF4-FFF2-40B4-BE49-F238E27FC236}">
                <a16:creationId xmlns:a16="http://schemas.microsoft.com/office/drawing/2014/main" id="{75C1F8BC-69AF-2E42-BABB-A4A299A7EB99}"/>
              </a:ext>
            </a:extLst>
          </p:cNvPr>
          <p:cNvPicPr>
            <a:picLocks noChangeAspect="1"/>
          </p:cNvPicPr>
          <p:nvPr/>
        </p:nvPicPr>
        <p:blipFill>
          <a:blip r:embed="rId2"/>
          <a:srcRect t="6656" r="2" b="2"/>
          <a:stretch/>
        </p:blipFill>
        <p:spPr>
          <a:xfrm>
            <a:off x="5304147" y="10"/>
            <a:ext cx="6887853" cy="6857990"/>
          </a:xfrm>
          <a:prstGeom prst="rect">
            <a:avLst/>
          </a:prstGeom>
        </p:spPr>
      </p:pic>
    </p:spTree>
    <p:extLst>
      <p:ext uri="{BB962C8B-B14F-4D97-AF65-F5344CB8AC3E}">
        <p14:creationId xmlns:p14="http://schemas.microsoft.com/office/powerpoint/2010/main" val="1686881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805DB-CD9A-AB66-F472-7EF31E55039F}"/>
              </a:ext>
            </a:extLst>
          </p:cNvPr>
          <p:cNvSpPr>
            <a:spLocks noGrp="1"/>
          </p:cNvSpPr>
          <p:nvPr>
            <p:ph type="title"/>
          </p:nvPr>
        </p:nvSpPr>
        <p:spPr>
          <a:xfrm>
            <a:off x="619760" y="764373"/>
            <a:ext cx="6832600" cy="1293028"/>
          </a:xfrm>
        </p:spPr>
        <p:txBody>
          <a:bodyPr>
            <a:normAutofit/>
          </a:bodyPr>
          <a:lstStyle/>
          <a:p>
            <a:r>
              <a:rPr lang="en-US" dirty="0"/>
              <a:t>Chong mai </a:t>
            </a:r>
            <a:r>
              <a:rPr lang="zh-CN" altLang="en-US" dirty="0"/>
              <a:t>衝脈</a:t>
            </a:r>
            <a:r>
              <a:rPr lang="en-US" dirty="0"/>
              <a:t>  </a:t>
            </a:r>
          </a:p>
        </p:txBody>
      </p:sp>
      <p:sp>
        <p:nvSpPr>
          <p:cNvPr id="18" name="Content Placeholder 7">
            <a:extLst>
              <a:ext uri="{FF2B5EF4-FFF2-40B4-BE49-F238E27FC236}">
                <a16:creationId xmlns:a16="http://schemas.microsoft.com/office/drawing/2014/main" id="{64FA13E4-9CD4-7C8E-DFA5-83DDC5E88D60}"/>
              </a:ext>
            </a:extLst>
          </p:cNvPr>
          <p:cNvSpPr>
            <a:spLocks noGrp="1"/>
          </p:cNvSpPr>
          <p:nvPr>
            <p:ph idx="1"/>
          </p:nvPr>
        </p:nvSpPr>
        <p:spPr>
          <a:xfrm>
            <a:off x="619760" y="2194560"/>
            <a:ext cx="6832600" cy="4024125"/>
          </a:xfrm>
        </p:spPr>
        <p:txBody>
          <a:bodyPr>
            <a:normAutofit fontScale="77500" lnSpcReduction="20000"/>
          </a:bodyPr>
          <a:lstStyle/>
          <a:p>
            <a:pPr marL="0" indent="0">
              <a:buNone/>
            </a:pPr>
            <a:r>
              <a:rPr lang="en-US" dirty="0"/>
              <a:t>The </a:t>
            </a:r>
            <a:r>
              <a:rPr lang="en-US" dirty="0" err="1"/>
              <a:t>Lingshu</a:t>
            </a:r>
            <a:r>
              <a:rPr lang="en-US" dirty="0"/>
              <a:t> also hints at the idea of Chong mai being the sea of the twelve Jing. Together with the great Luo of </a:t>
            </a:r>
            <a:r>
              <a:rPr lang="en-US" dirty="0" err="1"/>
              <a:t>Shaoyin</a:t>
            </a:r>
            <a:r>
              <a:rPr lang="en-US" dirty="0"/>
              <a:t>, it originates below the kidneys and emerges at the Qi thoroughfare."(</a:t>
            </a:r>
            <a:r>
              <a:rPr lang="en-US" dirty="0" err="1"/>
              <a:t>Lingshu</a:t>
            </a:r>
            <a:r>
              <a:rPr lang="en-US" dirty="0"/>
              <a:t>- Dong </a:t>
            </a:r>
            <a:r>
              <a:rPr lang="en-US" dirty="0" err="1"/>
              <a:t>shu</a:t>
            </a:r>
            <a:r>
              <a:rPr lang="en-US" dirty="0"/>
              <a:t> </a:t>
            </a:r>
            <a:r>
              <a:rPr lang="en-US" dirty="0" err="1"/>
              <a:t>chatpter</a:t>
            </a:r>
            <a:r>
              <a:rPr lang="en-US" dirty="0"/>
              <a:t>)</a:t>
            </a:r>
            <a:r>
              <a:rPr lang="zh-TW" altLang="en-US" dirty="0"/>
              <a:t> 沖脈者</a:t>
            </a:r>
            <a:r>
              <a:rPr lang="en-US" altLang="zh-TW" dirty="0"/>
              <a:t>,</a:t>
            </a:r>
            <a:r>
              <a:rPr lang="zh-TW" altLang="en-US" dirty="0"/>
              <a:t>十二經之海也</a:t>
            </a:r>
            <a:r>
              <a:rPr lang="en-US" altLang="zh-TW" dirty="0"/>
              <a:t>,</a:t>
            </a:r>
            <a:r>
              <a:rPr lang="zh-TW" altLang="en-US" dirty="0"/>
              <a:t>與少陰之大絡</a:t>
            </a:r>
            <a:r>
              <a:rPr lang="en-US" altLang="zh-TW" dirty="0"/>
              <a:t>,</a:t>
            </a:r>
            <a:r>
              <a:rPr lang="zh-TW" altLang="en-US" dirty="0"/>
              <a:t>起於腎下</a:t>
            </a:r>
            <a:r>
              <a:rPr lang="en-US" altLang="zh-TW" dirty="0"/>
              <a:t>,</a:t>
            </a:r>
            <a:r>
              <a:rPr lang="zh-TW" altLang="en-US" dirty="0"/>
              <a:t>出於氣街。 」 </a:t>
            </a:r>
            <a:r>
              <a:rPr lang="en-US" altLang="zh-TW" dirty="0"/>
              <a:t>(《</a:t>
            </a:r>
            <a:r>
              <a:rPr lang="zh-TW" altLang="en-US" dirty="0"/>
              <a:t>靈樞</a:t>
            </a:r>
            <a:r>
              <a:rPr lang="en-US" altLang="zh-TW" dirty="0"/>
              <a:t>‧</a:t>
            </a:r>
            <a:r>
              <a:rPr lang="zh-TW" altLang="en-US" dirty="0"/>
              <a:t>動輸</a:t>
            </a:r>
            <a:r>
              <a:rPr lang="en-US" altLang="zh-TW" dirty="0"/>
              <a:t>》</a:t>
            </a:r>
          </a:p>
          <a:p>
            <a:pPr marL="0" indent="0">
              <a:buNone/>
            </a:pPr>
            <a:r>
              <a:rPr lang="en-US" dirty="0"/>
              <a:t>Since the Chong mai originates in the Lower burner, and the Nanjing links the driving force of San jiao to be in the lower, this radically changes the San jiao construct. As the </a:t>
            </a:r>
            <a:r>
              <a:rPr lang="en-US" dirty="0" err="1"/>
              <a:t>Neijing</a:t>
            </a:r>
            <a:r>
              <a:rPr lang="en-US" dirty="0"/>
              <a:t> focused on the Middle burner of San jiao to integrate Qi and blood generation and movement. </a:t>
            </a:r>
          </a:p>
          <a:p>
            <a:pPr marL="0" indent="0">
              <a:buNone/>
            </a:pPr>
            <a:r>
              <a:rPr lang="en-US" dirty="0"/>
              <a:t>Chapter 66 of the Nanjing reiterates that this stirring qi between the kidneys is the Life and destiny of a person. And the root of the 12 channels. This is the chapter also that describes the source points </a:t>
            </a:r>
            <a:r>
              <a:rPr lang="zh-CN" altLang="en-US" dirty="0"/>
              <a:t>焦所行之俞為原者，何也？然：臍下腎間動氣者，人之生命也，十二經之根本也，故名曰原。三焦者，原氣之別使也，主通行三氣，經歷於五藏六府。原者，三焦之尊號也，故所止輒為原。五藏六府之有病者，取其原也</a:t>
            </a:r>
            <a:endParaRPr lang="en-US" altLang="zh-CN" dirty="0"/>
          </a:p>
          <a:p>
            <a:pPr marL="0" indent="0">
              <a:buNone/>
            </a:pPr>
            <a:r>
              <a:rPr lang="en-US" dirty="0"/>
              <a:t>The </a:t>
            </a:r>
            <a:r>
              <a:rPr lang="en-US" dirty="0" err="1"/>
              <a:t>Neijing</a:t>
            </a:r>
            <a:r>
              <a:rPr lang="en-US" dirty="0"/>
              <a:t> describes the Chong mai  as the sea of the five Zang and six Fu; all the organs depend on it </a:t>
            </a:r>
          </a:p>
        </p:txBody>
      </p:sp>
      <p:pic>
        <p:nvPicPr>
          <p:cNvPr id="4" name="Content Placeholder 3">
            <a:extLst>
              <a:ext uri="{FF2B5EF4-FFF2-40B4-BE49-F238E27FC236}">
                <a16:creationId xmlns:a16="http://schemas.microsoft.com/office/drawing/2014/main" id="{D67F1C0A-FD13-7B45-EC04-9A5F019EE55F}"/>
              </a:ext>
            </a:extLst>
          </p:cNvPr>
          <p:cNvPicPr>
            <a:picLocks noChangeAspect="1"/>
          </p:cNvPicPr>
          <p:nvPr/>
        </p:nvPicPr>
        <p:blipFill>
          <a:blip r:embed="rId3"/>
          <a:srcRect l="14848" t="862" r="5028" b="9925"/>
          <a:stretch/>
        </p:blipFill>
        <p:spPr>
          <a:xfrm>
            <a:off x="7537075" y="1122830"/>
            <a:ext cx="3892925" cy="5095856"/>
          </a:xfrm>
          <a:prstGeom prst="rect">
            <a:avLst/>
          </a:prstGeom>
        </p:spPr>
      </p:pic>
    </p:spTree>
    <p:extLst>
      <p:ext uri="{BB962C8B-B14F-4D97-AF65-F5344CB8AC3E}">
        <p14:creationId xmlns:p14="http://schemas.microsoft.com/office/powerpoint/2010/main" val="3827142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05512-A38A-988A-D21B-33A53E454644}"/>
              </a:ext>
            </a:extLst>
          </p:cNvPr>
          <p:cNvSpPr>
            <a:spLocks noGrp="1"/>
          </p:cNvSpPr>
          <p:nvPr>
            <p:ph type="title"/>
          </p:nvPr>
        </p:nvSpPr>
        <p:spPr/>
        <p:txBody>
          <a:bodyPr/>
          <a:lstStyle/>
          <a:p>
            <a:r>
              <a:rPr lang="en-US" dirty="0"/>
              <a:t>Ming Tang Jing </a:t>
            </a:r>
            <a:r>
              <a:rPr lang="zh-CN" altLang="en-US" dirty="0"/>
              <a:t>明堂經</a:t>
            </a:r>
            <a:r>
              <a:rPr lang="en-US" dirty="0"/>
              <a:t> </a:t>
            </a:r>
          </a:p>
        </p:txBody>
      </p:sp>
      <p:sp>
        <p:nvSpPr>
          <p:cNvPr id="3" name="Content Placeholder 2">
            <a:extLst>
              <a:ext uri="{FF2B5EF4-FFF2-40B4-BE49-F238E27FC236}">
                <a16:creationId xmlns:a16="http://schemas.microsoft.com/office/drawing/2014/main" id="{0AB7998E-2D55-8D68-A2E3-928E7F2A9533}"/>
              </a:ext>
            </a:extLst>
          </p:cNvPr>
          <p:cNvSpPr>
            <a:spLocks noGrp="1"/>
          </p:cNvSpPr>
          <p:nvPr>
            <p:ph idx="1"/>
          </p:nvPr>
        </p:nvSpPr>
        <p:spPr/>
        <p:txBody>
          <a:bodyPr>
            <a:normAutofit fontScale="77500" lnSpcReduction="20000"/>
          </a:bodyPr>
          <a:lstStyle/>
          <a:p>
            <a:pPr marL="0" indent="0">
              <a:buNone/>
            </a:pPr>
            <a:r>
              <a:rPr lang="en-US" dirty="0"/>
              <a:t>The Ming Tang Jing (The Luminous Hall Classic) elaborates and refines Nanjing </a:t>
            </a:r>
            <a:r>
              <a:rPr lang="en-US" dirty="0" err="1"/>
              <a:t>san</a:t>
            </a:r>
            <a:r>
              <a:rPr lang="en-US" dirty="0"/>
              <a:t> jiao theory by assigning Front mu and </a:t>
            </a:r>
            <a:r>
              <a:rPr lang="en-US" dirty="0" err="1"/>
              <a:t>shu</a:t>
            </a:r>
            <a:r>
              <a:rPr lang="en-US" dirty="0"/>
              <a:t> points of the San jiao, and other point to treat San jiao disorders. </a:t>
            </a:r>
            <a:r>
              <a:rPr lang="en-US" altLang="zh-TW" dirty="0"/>
              <a:t>《</a:t>
            </a:r>
            <a:r>
              <a:rPr lang="zh-TW" altLang="en-US" dirty="0"/>
              <a:t>難經</a:t>
            </a:r>
            <a:r>
              <a:rPr lang="en-US" altLang="zh-TW" dirty="0"/>
              <a:t>》</a:t>
            </a:r>
            <a:r>
              <a:rPr lang="zh-TW" altLang="en-US" dirty="0"/>
              <a:t>之後的針灸腧穴經典</a:t>
            </a:r>
            <a:r>
              <a:rPr lang="en-US" altLang="zh-TW" dirty="0"/>
              <a:t>《</a:t>
            </a:r>
            <a:r>
              <a:rPr lang="zh-TW" altLang="en-US" dirty="0"/>
              <a:t>黃帝明堂經</a:t>
            </a:r>
            <a:r>
              <a:rPr lang="en-US" altLang="zh-TW" dirty="0"/>
              <a:t>》</a:t>
            </a:r>
            <a:r>
              <a:rPr lang="zh-TW" altLang="en-US" dirty="0"/>
              <a:t>三焦相關輸穴內容更體現了</a:t>
            </a:r>
            <a:r>
              <a:rPr lang="en-US" altLang="zh-TW" dirty="0"/>
              <a:t>《</a:t>
            </a:r>
            <a:r>
              <a:rPr lang="zh-TW" altLang="en-US" dirty="0"/>
              <a:t>難經</a:t>
            </a:r>
            <a:r>
              <a:rPr lang="en-US" altLang="zh-TW" dirty="0"/>
              <a:t>》</a:t>
            </a:r>
            <a:r>
              <a:rPr lang="zh-TW" altLang="en-US" dirty="0"/>
              <a:t>三焦學說的觀點</a:t>
            </a:r>
            <a:r>
              <a:rPr lang="en-US" altLang="zh-TW" dirty="0"/>
              <a:t>,</a:t>
            </a:r>
            <a:r>
              <a:rPr lang="zh-TW" altLang="en-US" dirty="0"/>
              <a:t>並使之進一步完善。 例如增加了三焦輸、募</a:t>
            </a:r>
            <a:r>
              <a:rPr lang="en-US" altLang="zh-TW" dirty="0"/>
              <a:t>,</a:t>
            </a:r>
            <a:r>
              <a:rPr lang="zh-TW" altLang="en-US" dirty="0"/>
              <a:t>以及主治三焦症的其他輸穴</a:t>
            </a:r>
            <a:r>
              <a:rPr lang="en-US" altLang="zh-TW" dirty="0"/>
              <a:t>,</a:t>
            </a:r>
          </a:p>
          <a:p>
            <a:pPr marL="0" indent="0">
              <a:buNone/>
            </a:pPr>
            <a:endParaRPr lang="en-US" dirty="0"/>
          </a:p>
          <a:p>
            <a:pPr marL="0" indent="0">
              <a:buNone/>
            </a:pPr>
            <a:r>
              <a:rPr lang="en-US" dirty="0"/>
              <a:t>Professor HLX states” A particularly significant detail lies in the Mu point of the San Jiao, Shimen (“Stone Gate”), whose alternating names reflect a common origin from the Nanjing's San Jiao theory:</a:t>
            </a:r>
          </a:p>
          <a:p>
            <a:pPr marL="0" indent="0">
              <a:buNone/>
            </a:pPr>
            <a:r>
              <a:rPr lang="en-US" dirty="0"/>
              <a:t>Shimen, the Mu point of the San Jiao, also known as: Liji (‘Benefit Mechanism’), also named </a:t>
            </a:r>
            <a:r>
              <a:rPr lang="en-US" dirty="0" err="1"/>
              <a:t>Jinglu</a:t>
            </a:r>
            <a:r>
              <a:rPr lang="en-US" dirty="0"/>
              <a:t> (‘Essence Dew’), also named </a:t>
            </a:r>
            <a:r>
              <a:rPr lang="en-US" dirty="0" err="1"/>
              <a:t>Dantian</a:t>
            </a:r>
            <a:r>
              <a:rPr lang="en-US" dirty="0"/>
              <a:t> (‘Elixir Field’),and </a:t>
            </a:r>
            <a:r>
              <a:rPr lang="en-US" dirty="0" err="1"/>
              <a:t>Mingmen</a:t>
            </a:r>
            <a:r>
              <a:rPr lang="en-US" dirty="0"/>
              <a:t> (‘Gate of Life’). It is located two </a:t>
            </a:r>
            <a:r>
              <a:rPr lang="en-US" dirty="0" err="1"/>
              <a:t>cun</a:t>
            </a:r>
            <a:r>
              <a:rPr lang="en-US" dirty="0"/>
              <a:t> below the navel.“</a:t>
            </a:r>
          </a:p>
          <a:p>
            <a:pPr marL="0" indent="0">
              <a:buNone/>
            </a:pPr>
            <a:r>
              <a:rPr lang="en-US" dirty="0"/>
              <a:t>Additionally, the </a:t>
            </a:r>
            <a:r>
              <a:rPr lang="en-US" dirty="0" err="1"/>
              <a:t>Mingtang</a:t>
            </a:r>
            <a:r>
              <a:rPr lang="en-US" dirty="0"/>
              <a:t> Jing records the Shu point of the San Jiao as being:"1.5 </a:t>
            </a:r>
            <a:r>
              <a:rPr lang="en-US" dirty="0" err="1"/>
              <a:t>cun</a:t>
            </a:r>
            <a:r>
              <a:rPr lang="en-US" dirty="0"/>
              <a:t> lateral to below the 13th vertebra.</a:t>
            </a:r>
          </a:p>
          <a:p>
            <a:pPr marL="0" indent="0">
              <a:buNone/>
            </a:pPr>
            <a:r>
              <a:rPr lang="en-US" dirty="0"/>
              <a:t>Thus, Both the Mu and Shu points of San Jiao are positioned below the navel, further emphasizing the Lower Jiao’s leading role </a:t>
            </a:r>
          </a:p>
          <a:p>
            <a:pPr marL="0" indent="0">
              <a:buNone/>
            </a:pPr>
            <a:r>
              <a:rPr lang="zh-TW" altLang="en-US" dirty="0"/>
              <a:t>特別是三焦之募「石門」的別名透露出與</a:t>
            </a:r>
            <a:r>
              <a:rPr lang="en-US" altLang="zh-TW" dirty="0"/>
              <a:t>《</a:t>
            </a:r>
            <a:r>
              <a:rPr lang="zh-TW" altLang="en-US" dirty="0"/>
              <a:t>難經</a:t>
            </a:r>
            <a:r>
              <a:rPr lang="en-US" altLang="zh-TW" dirty="0"/>
              <a:t>》</a:t>
            </a:r>
            <a:r>
              <a:rPr lang="zh-TW" altLang="en-US" dirty="0"/>
              <a:t>三焦學說一脈相承的特徵</a:t>
            </a:r>
            <a:r>
              <a:rPr lang="en-US" altLang="zh-TW" dirty="0"/>
              <a:t>:</a:t>
            </a:r>
            <a:r>
              <a:rPr lang="zh-TW" altLang="en-US" dirty="0"/>
              <a:t>「石門</a:t>
            </a:r>
            <a:r>
              <a:rPr lang="en-US" altLang="zh-TW" dirty="0"/>
              <a:t>,</a:t>
            </a:r>
            <a:r>
              <a:rPr lang="zh-TW" altLang="en-US" dirty="0"/>
              <a:t>三焦募也</a:t>
            </a:r>
            <a:r>
              <a:rPr lang="en-US" altLang="zh-TW" dirty="0"/>
              <a:t>,</a:t>
            </a:r>
            <a:r>
              <a:rPr lang="zh-TW" altLang="en-US" dirty="0"/>
              <a:t>一名利機</a:t>
            </a:r>
            <a:r>
              <a:rPr lang="en-US" altLang="zh-TW" dirty="0"/>
              <a:t>,</a:t>
            </a:r>
            <a:r>
              <a:rPr lang="zh-TW" altLang="en-US" dirty="0"/>
              <a:t>一名精露</a:t>
            </a:r>
            <a:r>
              <a:rPr lang="en-US" altLang="zh-TW" dirty="0"/>
              <a:t>,</a:t>
            </a:r>
            <a:r>
              <a:rPr lang="zh-TW" altLang="en-US" dirty="0"/>
              <a:t>一名丹田</a:t>
            </a:r>
            <a:r>
              <a:rPr lang="en-US" altLang="zh-TW" dirty="0"/>
              <a:t>,</a:t>
            </a:r>
            <a:r>
              <a:rPr lang="zh-TW" altLang="en-US" dirty="0"/>
              <a:t>一名命門</a:t>
            </a:r>
            <a:r>
              <a:rPr lang="en-US" altLang="zh-TW" dirty="0"/>
              <a:t>,</a:t>
            </a:r>
            <a:r>
              <a:rPr lang="zh-TW" altLang="en-US" dirty="0"/>
              <a:t>在臍下二寸。 」又所載三焦輸「在第十三椎下兩旁各一寸五分」</a:t>
            </a:r>
            <a:r>
              <a:rPr lang="en-US" altLang="zh-TW" dirty="0"/>
              <a:t>,</a:t>
            </a:r>
            <a:r>
              <a:rPr lang="zh-TW" altLang="en-US" dirty="0"/>
              <a:t>三焦之募、輸皆定於臍下</a:t>
            </a:r>
            <a:r>
              <a:rPr lang="en-US" altLang="zh-TW" dirty="0"/>
              <a:t>,</a:t>
            </a:r>
            <a:r>
              <a:rPr lang="zh-TW" altLang="en-US" dirty="0"/>
              <a:t>突出了下焦的主導作用</a:t>
            </a:r>
            <a:endParaRPr lang="en-US" dirty="0"/>
          </a:p>
        </p:txBody>
      </p:sp>
    </p:spTree>
    <p:extLst>
      <p:ext uri="{BB962C8B-B14F-4D97-AF65-F5344CB8AC3E}">
        <p14:creationId xmlns:p14="http://schemas.microsoft.com/office/powerpoint/2010/main" val="3106924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9FF07-6634-E98B-6830-89A6767D5DE4}"/>
              </a:ext>
            </a:extLst>
          </p:cNvPr>
          <p:cNvSpPr>
            <a:spLocks noGrp="1"/>
          </p:cNvSpPr>
          <p:nvPr>
            <p:ph type="title"/>
          </p:nvPr>
        </p:nvSpPr>
        <p:spPr/>
        <p:txBody>
          <a:bodyPr/>
          <a:lstStyle/>
          <a:p>
            <a:r>
              <a:rPr lang="en-US" altLang="zh-CN" dirty="0"/>
              <a:t>Shan Fang </a:t>
            </a:r>
            <a:r>
              <a:rPr lang="en-US" altLang="zh-CN" dirty="0" err="1"/>
              <a:t>Fang</a:t>
            </a:r>
            <a:r>
              <a:rPr lang="en-US" altLang="zh-CN" dirty="0"/>
              <a:t> </a:t>
            </a:r>
            <a:r>
              <a:rPr lang="zh-CN" altLang="en-US" dirty="0"/>
              <a:t>删繁方</a:t>
            </a:r>
            <a:endParaRPr lang="en-US" dirty="0"/>
          </a:p>
        </p:txBody>
      </p:sp>
      <p:sp>
        <p:nvSpPr>
          <p:cNvPr id="3" name="Content Placeholder 2">
            <a:extLst>
              <a:ext uri="{FF2B5EF4-FFF2-40B4-BE49-F238E27FC236}">
                <a16:creationId xmlns:a16="http://schemas.microsoft.com/office/drawing/2014/main" id="{4DF62EEC-1EB9-1A45-3C32-AB885A3E59A0}"/>
              </a:ext>
            </a:extLst>
          </p:cNvPr>
          <p:cNvSpPr>
            <a:spLocks noGrp="1"/>
          </p:cNvSpPr>
          <p:nvPr>
            <p:ph idx="1"/>
          </p:nvPr>
        </p:nvSpPr>
        <p:spPr/>
        <p:txBody>
          <a:bodyPr>
            <a:normAutofit fontScale="77500" lnSpcReduction="20000"/>
          </a:bodyPr>
          <a:lstStyle/>
          <a:p>
            <a:pPr marL="0" indent="0">
              <a:buNone/>
            </a:pPr>
            <a:r>
              <a:rPr lang="en-US" dirty="0"/>
              <a:t>This text biggest contribution is outlining the symptoms and treatment principles for the Upper, Middle, and Lower Jiao, while simplistically integrating </a:t>
            </a:r>
            <a:r>
              <a:rPr lang="en-US" dirty="0" err="1"/>
              <a:t>Neijing</a:t>
            </a:r>
            <a:r>
              <a:rPr lang="en-US" dirty="0"/>
              <a:t> and Nanjing theories of San jiao. </a:t>
            </a:r>
          </a:p>
          <a:p>
            <a:pPr marL="457200" indent="-457200">
              <a:buAutoNum type="arabicPeriod"/>
            </a:pPr>
            <a:r>
              <a:rPr lang="en-US" dirty="0"/>
              <a:t>Upper Jiao</a:t>
            </a:r>
          </a:p>
          <a:p>
            <a:pPr marL="457200" indent="-457200">
              <a:buAutoNum type="arabicPeriod"/>
            </a:pPr>
            <a:r>
              <a:rPr lang="en-US" dirty="0"/>
              <a:t>Middle Jiao- Vomiting and diarrhea </a:t>
            </a:r>
          </a:p>
          <a:p>
            <a:pPr marL="457200" indent="-457200">
              <a:buAutoNum type="arabicPeriod"/>
            </a:pPr>
            <a:r>
              <a:rPr lang="en-US" dirty="0"/>
              <a:t>Lower Jiao– Vomiting with bowel obstruction</a:t>
            </a:r>
          </a:p>
          <a:p>
            <a:pPr marL="0" indent="0">
              <a:buNone/>
            </a:pPr>
            <a:endParaRPr lang="en-US" altLang="zh-TW" dirty="0"/>
          </a:p>
          <a:p>
            <a:pPr marL="0" indent="0">
              <a:buNone/>
            </a:pPr>
            <a:r>
              <a:rPr lang="en-US" altLang="zh-TW" dirty="0"/>
              <a:t>San Jiao is also called the Three Passes (San Guan):The Upper Jiao is called 'Three-Tube </a:t>
            </a:r>
            <a:r>
              <a:rPr lang="en-US" altLang="zh-TW" dirty="0" err="1"/>
              <a:t>Reflux',The</a:t>
            </a:r>
            <a:r>
              <a:rPr lang="en-US" altLang="zh-TW" dirty="0"/>
              <a:t> Middle Jiao is called 'Sudden </a:t>
            </a:r>
            <a:r>
              <a:rPr lang="en-US" altLang="zh-TW" dirty="0" err="1"/>
              <a:t>Turmoil',The</a:t>
            </a:r>
            <a:r>
              <a:rPr lang="en-US" altLang="zh-TW" dirty="0"/>
              <a:t> Lower Jiao is called 'Running Vomit’. These three parts combine as one — named but formless — governing the five Zang and six Fu, connecting with the spirit paths, circulating throughout the body, audible yet invisible, harmonizing and regulating essence and Qi, directing the water pathways, and mediating Qi between the intestines and stomach — something that cannot be overlooked.</a:t>
            </a:r>
            <a:endParaRPr lang="zh-TW" altLang="en-US" dirty="0"/>
          </a:p>
          <a:p>
            <a:pPr marL="0" indent="0">
              <a:buNone/>
            </a:pPr>
            <a:r>
              <a:rPr lang="zh-TW" altLang="en-US" dirty="0"/>
              <a:t>論曰</a:t>
            </a:r>
            <a:r>
              <a:rPr lang="en-US" altLang="zh-TW" dirty="0"/>
              <a:t>:</a:t>
            </a:r>
            <a:r>
              <a:rPr lang="zh-TW" altLang="en-US" dirty="0"/>
              <a:t>「夫三焦者</a:t>
            </a:r>
            <a:r>
              <a:rPr lang="en-US" altLang="zh-TW" dirty="0"/>
              <a:t>,</a:t>
            </a:r>
            <a:r>
              <a:rPr lang="zh-TW" altLang="en-US" dirty="0"/>
              <a:t>一名三關也</a:t>
            </a:r>
            <a:r>
              <a:rPr lang="en-US" altLang="zh-TW" dirty="0"/>
              <a:t>,</a:t>
            </a:r>
            <a:r>
              <a:rPr lang="zh-TW" altLang="en-US" dirty="0"/>
              <a:t>上焦名三管反射</a:t>
            </a:r>
            <a:r>
              <a:rPr lang="en-US" altLang="zh-TW" dirty="0"/>
              <a:t>,</a:t>
            </a:r>
            <a:r>
              <a:rPr lang="zh-TW" altLang="en-US" dirty="0"/>
              <a:t>中焦名霍亂</a:t>
            </a:r>
            <a:r>
              <a:rPr lang="en-US" altLang="zh-TW" dirty="0"/>
              <a:t>,</a:t>
            </a:r>
            <a:r>
              <a:rPr lang="zh-TW" altLang="en-US" dirty="0"/>
              <a:t>下焦名走哺</a:t>
            </a:r>
            <a:r>
              <a:rPr lang="en-US" altLang="zh-TW" dirty="0"/>
              <a:t>,</a:t>
            </a:r>
            <a:r>
              <a:rPr lang="zh-TW" altLang="en-US" dirty="0"/>
              <a:t>合而為一有名無形</a:t>
            </a:r>
            <a:r>
              <a:rPr lang="en-US" altLang="zh-TW" dirty="0"/>
              <a:t>,</a:t>
            </a:r>
            <a:r>
              <a:rPr lang="zh-TW" altLang="en-US" dirty="0"/>
              <a:t>主五臟六腑</a:t>
            </a:r>
            <a:r>
              <a:rPr lang="en-US" altLang="zh-TW" dirty="0"/>
              <a:t>,</a:t>
            </a:r>
            <a:r>
              <a:rPr lang="zh-TW" altLang="en-US" dirty="0"/>
              <a:t>往還神道</a:t>
            </a:r>
            <a:r>
              <a:rPr lang="en-US" altLang="zh-TW" dirty="0"/>
              <a:t>,</a:t>
            </a:r>
            <a:r>
              <a:rPr lang="zh-TW" altLang="en-US" dirty="0"/>
              <a:t>周身貫體</a:t>
            </a:r>
            <a:r>
              <a:rPr lang="en-US" altLang="zh-TW" dirty="0"/>
              <a:t>,</a:t>
            </a:r>
            <a:r>
              <a:rPr lang="zh-TW" altLang="en-US" dirty="0"/>
              <a:t>可聞不可見</a:t>
            </a:r>
            <a:r>
              <a:rPr lang="en-US" altLang="zh-TW" dirty="0"/>
              <a:t>,</a:t>
            </a:r>
            <a:r>
              <a:rPr lang="zh-TW" altLang="en-US" dirty="0"/>
              <a:t>和利精氣</a:t>
            </a:r>
            <a:r>
              <a:rPr lang="en-US" altLang="zh-TW" dirty="0"/>
              <a:t>,</a:t>
            </a:r>
            <a:r>
              <a:rPr lang="zh-TW" altLang="en-US" dirty="0"/>
              <a:t>決通水道</a:t>
            </a:r>
            <a:r>
              <a:rPr lang="en-US" altLang="zh-TW" dirty="0"/>
              <a:t>,</a:t>
            </a:r>
            <a:r>
              <a:rPr lang="zh-TW" altLang="en-US" dirty="0"/>
              <a:t>息氣腸胃之間</a:t>
            </a:r>
            <a:r>
              <a:rPr lang="en-US" altLang="zh-TW" dirty="0"/>
              <a:t>,</a:t>
            </a:r>
            <a:r>
              <a:rPr lang="zh-TW" altLang="en-US" dirty="0"/>
              <a:t>不可不知也。 </a:t>
            </a:r>
            <a:r>
              <a:rPr lang="en-US" altLang="zh-TW" dirty="0"/>
              <a:t>(</a:t>
            </a:r>
            <a:r>
              <a:rPr lang="zh-TW" altLang="en-US" dirty="0"/>
              <a:t>轉引自</a:t>
            </a:r>
            <a:r>
              <a:rPr lang="en-US" altLang="zh-TW" dirty="0"/>
              <a:t>《</a:t>
            </a:r>
            <a:r>
              <a:rPr lang="zh-TW" altLang="en-US" dirty="0"/>
              <a:t>備急千金要方</a:t>
            </a:r>
            <a:r>
              <a:rPr lang="en-US" altLang="zh-TW" dirty="0"/>
              <a:t>‧</a:t>
            </a:r>
            <a:r>
              <a:rPr lang="zh-TW" altLang="en-US" dirty="0"/>
              <a:t>三焦脈論</a:t>
            </a:r>
            <a:r>
              <a:rPr lang="en-US" altLang="zh-TW" dirty="0"/>
              <a:t>》</a:t>
            </a:r>
            <a:r>
              <a:rPr lang="zh-TW" altLang="en-US" dirty="0"/>
              <a:t>卷二十</a:t>
            </a:r>
            <a:r>
              <a:rPr lang="en-US" altLang="zh-TW" dirty="0"/>
              <a:t>)</a:t>
            </a:r>
            <a:endParaRPr lang="en-US" dirty="0"/>
          </a:p>
        </p:txBody>
      </p:sp>
    </p:spTree>
    <p:extLst>
      <p:ext uri="{BB962C8B-B14F-4D97-AF65-F5344CB8AC3E}">
        <p14:creationId xmlns:p14="http://schemas.microsoft.com/office/powerpoint/2010/main" val="10966783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9833B4-6667-CD14-A58E-B09162216113}"/>
              </a:ext>
            </a:extLst>
          </p:cNvPr>
          <p:cNvSpPr>
            <a:spLocks noGrp="1"/>
          </p:cNvSpPr>
          <p:nvPr>
            <p:ph type="title"/>
          </p:nvPr>
        </p:nvSpPr>
        <p:spPr/>
        <p:txBody>
          <a:bodyPr/>
          <a:lstStyle/>
          <a:p>
            <a:r>
              <a:rPr lang="en-US" altLang="zh-CN" dirty="0"/>
              <a:t>Upper</a:t>
            </a:r>
            <a:r>
              <a:rPr lang="zh-CN" altLang="en-US" dirty="0"/>
              <a:t> </a:t>
            </a:r>
            <a:r>
              <a:rPr lang="en-US" altLang="zh-CN" dirty="0"/>
              <a:t>Jiao</a:t>
            </a:r>
            <a:r>
              <a:rPr lang="zh-CN" altLang="en-US" dirty="0"/>
              <a:t> </a:t>
            </a:r>
            <a:r>
              <a:rPr lang="en-US" altLang="zh-CN" dirty="0"/>
              <a:t>symptomatology</a:t>
            </a:r>
            <a:endParaRPr lang="en-US" dirty="0"/>
          </a:p>
        </p:txBody>
      </p:sp>
      <p:sp>
        <p:nvSpPr>
          <p:cNvPr id="3" name="Content Placeholder 2">
            <a:extLst>
              <a:ext uri="{FF2B5EF4-FFF2-40B4-BE49-F238E27FC236}">
                <a16:creationId xmlns:a16="http://schemas.microsoft.com/office/drawing/2014/main" id="{A5DCA47F-4DC0-86ED-400E-D2A72D249D9F}"/>
              </a:ext>
            </a:extLst>
          </p:cNvPr>
          <p:cNvSpPr>
            <a:spLocks noGrp="1"/>
          </p:cNvSpPr>
          <p:nvPr>
            <p:ph idx="1"/>
          </p:nvPr>
        </p:nvSpPr>
        <p:spPr/>
        <p:txBody>
          <a:bodyPr>
            <a:normAutofit fontScale="92500" lnSpcReduction="10000"/>
          </a:bodyPr>
          <a:lstStyle/>
          <a:p>
            <a:r>
              <a:rPr lang="en-US" dirty="0"/>
              <a:t>"The Upper Jiao is like mist. Its Qi originates from the upper tube of the stomach, ascends through the throat, passing through the diaphragm, spreading through the chest, moving to the armpits, follows the Foot </a:t>
            </a:r>
            <a:r>
              <a:rPr lang="en-US" dirty="0" err="1"/>
              <a:t>Taiyin</a:t>
            </a:r>
            <a:r>
              <a:rPr lang="en-US" dirty="0"/>
              <a:t>, then redirects to the Hand </a:t>
            </a:r>
            <a:r>
              <a:rPr lang="en-US" dirty="0" err="1"/>
              <a:t>Yangming</a:t>
            </a:r>
            <a:r>
              <a:rPr lang="en-US" dirty="0"/>
              <a:t>, ascends to the tongue, and descends again to the Foot </a:t>
            </a:r>
            <a:r>
              <a:rPr lang="en-US" dirty="0" err="1"/>
              <a:t>Yangming</a:t>
            </a:r>
            <a:r>
              <a:rPr lang="en-US" dirty="0"/>
              <a:t>. It constantly moves with Ying and Wei Qi.</a:t>
            </a:r>
          </a:p>
          <a:p>
            <a:r>
              <a:rPr lang="en-US" dirty="0"/>
              <a:t>It governs the Hand </a:t>
            </a:r>
            <a:r>
              <a:rPr lang="en-US" dirty="0" err="1"/>
              <a:t>Shaoyang</a:t>
            </a:r>
            <a:r>
              <a:rPr lang="en-US" dirty="0"/>
              <a:t> and the illnesses of the heart and lungs…Its disorders include: contraction and pain in the </a:t>
            </a:r>
            <a:r>
              <a:rPr lang="en-US" dirty="0" err="1"/>
              <a:t>elbow,vomiting</a:t>
            </a:r>
            <a:r>
              <a:rPr lang="en-US" dirty="0"/>
              <a:t> food before digestion, interruption in Qi </a:t>
            </a:r>
            <a:r>
              <a:rPr lang="en-US" dirty="0" err="1"/>
              <a:t>movement,fullness</a:t>
            </a:r>
            <a:r>
              <a:rPr lang="en-US" dirty="0"/>
              <a:t> and oppression in the </a:t>
            </a:r>
            <a:r>
              <a:rPr lang="en-US" dirty="0" err="1"/>
              <a:t>diaphragm.Cold</a:t>
            </a:r>
            <a:r>
              <a:rPr lang="en-US" dirty="0"/>
              <a:t> causes instability of spirit, diarrhea, and voice loss. Repletion leads to Qi obstruction in the heart; </a:t>
            </a:r>
            <a:r>
              <a:rPr lang="en-US" dirty="0" err="1"/>
              <a:t>vacuirt</a:t>
            </a:r>
            <a:r>
              <a:rPr lang="en-US" dirty="0"/>
              <a:t> draws Qi to the lungs.</a:t>
            </a:r>
          </a:p>
          <a:p>
            <a:r>
              <a:rPr lang="zh-TW" altLang="en-US" dirty="0"/>
              <a:t>論曰</a:t>
            </a:r>
            <a:r>
              <a:rPr lang="en-US" altLang="zh-TW" dirty="0"/>
              <a:t>:</a:t>
            </a:r>
            <a:r>
              <a:rPr lang="zh-TW" altLang="en-US" dirty="0"/>
              <a:t>「夫上焦如霧</a:t>
            </a:r>
            <a:r>
              <a:rPr lang="en-US" altLang="zh-TW" dirty="0"/>
              <a:t>,</a:t>
            </a:r>
            <a:r>
              <a:rPr lang="zh-TW" altLang="en-US" dirty="0"/>
              <a:t>其氣起於胃上管</a:t>
            </a:r>
            <a:r>
              <a:rPr lang="en-US" altLang="zh-TW" dirty="0"/>
              <a:t>,</a:t>
            </a:r>
            <a:r>
              <a:rPr lang="zh-TW" altLang="en-US" dirty="0"/>
              <a:t>並咽以上貫膈</a:t>
            </a:r>
            <a:r>
              <a:rPr lang="en-US" altLang="zh-TW" dirty="0"/>
              <a:t>,</a:t>
            </a:r>
            <a:r>
              <a:rPr lang="zh-TW" altLang="en-US" dirty="0"/>
              <a:t>布胸中</a:t>
            </a:r>
            <a:r>
              <a:rPr lang="en-US" altLang="zh-TW" dirty="0"/>
              <a:t>,</a:t>
            </a:r>
            <a:r>
              <a:rPr lang="zh-TW" altLang="en-US" dirty="0"/>
              <a:t>走腋循足太陰之分而行</a:t>
            </a:r>
            <a:r>
              <a:rPr lang="en-US" altLang="zh-TW" dirty="0"/>
              <a:t>,</a:t>
            </a:r>
            <a:r>
              <a:rPr lang="zh-TW" altLang="en-US" dirty="0"/>
              <a:t>還注於手陽明</a:t>
            </a:r>
            <a:r>
              <a:rPr lang="en-US" altLang="zh-TW" dirty="0"/>
              <a:t>,</a:t>
            </a:r>
            <a:r>
              <a:rPr lang="zh-TW" altLang="en-US" dirty="0"/>
              <a:t>上至舌下注足陽明</a:t>
            </a:r>
            <a:r>
              <a:rPr lang="en-US" altLang="zh-TW" dirty="0"/>
              <a:t>,</a:t>
            </a:r>
            <a:r>
              <a:rPr lang="zh-TW" altLang="en-US" dirty="0"/>
              <a:t>常與榮衛</a:t>
            </a:r>
            <a:r>
              <a:rPr lang="en-US" altLang="zh-TW" dirty="0"/>
              <a:t>…</a:t>
            </a:r>
            <a:r>
              <a:rPr lang="zh-TW" altLang="en-US" dirty="0"/>
              <a:t>主手少陽</a:t>
            </a:r>
            <a:r>
              <a:rPr lang="en-US" altLang="zh-TW" dirty="0"/>
              <a:t>,</a:t>
            </a:r>
            <a:r>
              <a:rPr lang="zh-TW" altLang="en-US" dirty="0"/>
              <a:t>心肺之病</a:t>
            </a:r>
            <a:r>
              <a:rPr lang="en-US" altLang="zh-TW" dirty="0"/>
              <a:t>……</a:t>
            </a:r>
            <a:r>
              <a:rPr lang="zh-TW" altLang="en-US" dirty="0"/>
              <a:t>其病則肘攣痛</a:t>
            </a:r>
            <a:r>
              <a:rPr lang="en-US" altLang="zh-TW" dirty="0"/>
              <a:t>,</a:t>
            </a:r>
            <a:r>
              <a:rPr lang="zh-TW" altLang="en-US" dirty="0"/>
              <a:t>食先吐而後下</a:t>
            </a:r>
            <a:r>
              <a:rPr lang="en-US" altLang="zh-TW" dirty="0"/>
              <a:t>,</a:t>
            </a:r>
            <a:r>
              <a:rPr lang="zh-TW" altLang="en-US" dirty="0"/>
              <a:t>其氣不續</a:t>
            </a:r>
            <a:r>
              <a:rPr lang="en-US" altLang="zh-TW" dirty="0"/>
              <a:t>,</a:t>
            </a:r>
            <a:r>
              <a:rPr lang="zh-TW" altLang="en-US" dirty="0"/>
              <a:t>膈間厭悶</a:t>
            </a:r>
            <a:r>
              <a:rPr lang="en-US" altLang="zh-TW" dirty="0"/>
              <a:t>,</a:t>
            </a:r>
            <a:r>
              <a:rPr lang="zh-TW" altLang="en-US" dirty="0"/>
              <a:t>所以飲食先吐而後下也</a:t>
            </a:r>
            <a:r>
              <a:rPr lang="en-US" altLang="zh-TW" dirty="0"/>
              <a:t>,</a:t>
            </a:r>
            <a:r>
              <a:rPr lang="zh-TW" altLang="en-US" dirty="0"/>
              <a:t>寒則精神不守</a:t>
            </a:r>
            <a:r>
              <a:rPr lang="en-US" altLang="zh-TW" dirty="0"/>
              <a:t>,</a:t>
            </a:r>
            <a:r>
              <a:rPr lang="zh-TW" altLang="en-US" dirty="0"/>
              <a:t>洩下便利</a:t>
            </a:r>
            <a:r>
              <a:rPr lang="en-US" altLang="zh-TW" dirty="0"/>
              <a:t>,</a:t>
            </a:r>
            <a:r>
              <a:rPr lang="zh-TW" altLang="en-US" dirty="0"/>
              <a:t>語聲不出</a:t>
            </a:r>
            <a:r>
              <a:rPr lang="en-US" altLang="zh-TW" dirty="0"/>
              <a:t>,</a:t>
            </a:r>
            <a:r>
              <a:rPr lang="zh-TW" altLang="en-US" dirty="0"/>
              <a:t>若實則上絕於心</a:t>
            </a:r>
            <a:r>
              <a:rPr lang="en-US" altLang="zh-TW" dirty="0"/>
              <a:t>,</a:t>
            </a:r>
            <a:r>
              <a:rPr lang="zh-TW" altLang="en-US" dirty="0"/>
              <a:t>若虛則引氣於肺也</a:t>
            </a:r>
            <a:endParaRPr lang="en-US" dirty="0"/>
          </a:p>
          <a:p>
            <a:endParaRPr lang="en-US" dirty="0"/>
          </a:p>
        </p:txBody>
      </p:sp>
    </p:spTree>
    <p:extLst>
      <p:ext uri="{BB962C8B-B14F-4D97-AF65-F5344CB8AC3E}">
        <p14:creationId xmlns:p14="http://schemas.microsoft.com/office/powerpoint/2010/main" val="30168348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DF97F-E86A-6483-84C4-EA3C966CE686}"/>
              </a:ext>
            </a:extLst>
          </p:cNvPr>
          <p:cNvSpPr>
            <a:spLocks noGrp="1"/>
          </p:cNvSpPr>
          <p:nvPr>
            <p:ph type="title"/>
          </p:nvPr>
        </p:nvSpPr>
        <p:spPr/>
        <p:txBody>
          <a:bodyPr/>
          <a:lstStyle/>
          <a:p>
            <a:r>
              <a:rPr lang="en-US" dirty="0"/>
              <a:t>Middle Jiao symptomatology</a:t>
            </a:r>
          </a:p>
        </p:txBody>
      </p:sp>
      <p:sp>
        <p:nvSpPr>
          <p:cNvPr id="3" name="Content Placeholder 2">
            <a:extLst>
              <a:ext uri="{FF2B5EF4-FFF2-40B4-BE49-F238E27FC236}">
                <a16:creationId xmlns:a16="http://schemas.microsoft.com/office/drawing/2014/main" id="{4279A594-7E64-DBAF-6B61-618445DFD8F7}"/>
              </a:ext>
            </a:extLst>
          </p:cNvPr>
          <p:cNvSpPr>
            <a:spLocks noGrp="1"/>
          </p:cNvSpPr>
          <p:nvPr>
            <p:ph idx="1"/>
          </p:nvPr>
        </p:nvSpPr>
        <p:spPr/>
        <p:txBody>
          <a:bodyPr>
            <a:normAutofit fontScale="85000" lnSpcReduction="20000"/>
          </a:bodyPr>
          <a:lstStyle/>
          <a:p>
            <a:pPr marL="0" indent="0">
              <a:buNone/>
            </a:pPr>
            <a:r>
              <a:rPr lang="en-US" altLang="zh-TW" dirty="0"/>
              <a:t>The Middle Jiao is like foam. Its Qi starts from the middle tube of the stomach, following the Upper </a:t>
            </a:r>
            <a:r>
              <a:rPr lang="en-US" altLang="zh-TW" dirty="0" err="1"/>
              <a:t>Jiao.It</a:t>
            </a:r>
            <a:r>
              <a:rPr lang="en-US" altLang="zh-TW" dirty="0"/>
              <a:t> receives Qi and is in charge of transforming the flavors of food and drink, retaining dregs, steaming body fluids, and refining essence. This essence is sent upward to the lung channel, transformed into blood, and used to nourish life — this is most precious. Therefore, it alone moves through the channel passages and is called Ying Qi.</a:t>
            </a:r>
          </a:p>
          <a:p>
            <a:pPr marL="0" indent="0">
              <a:buNone/>
            </a:pPr>
            <a:r>
              <a:rPr lang="en-US" altLang="zh-TW" dirty="0"/>
              <a:t> It is governed by the Foot </a:t>
            </a:r>
            <a:r>
              <a:rPr lang="en-US" altLang="zh-TW" dirty="0" err="1"/>
              <a:t>Yangming.The</a:t>
            </a:r>
            <a:r>
              <a:rPr lang="en-US" altLang="zh-TW" dirty="0"/>
              <a:t> </a:t>
            </a:r>
            <a:r>
              <a:rPr lang="en-US" altLang="zh-TW" dirty="0" err="1"/>
              <a:t>Yangming's</a:t>
            </a:r>
            <a:r>
              <a:rPr lang="en-US" altLang="zh-TW" dirty="0"/>
              <a:t> alternate name is </a:t>
            </a:r>
            <a:r>
              <a:rPr lang="en-US" altLang="zh-TW" dirty="0" err="1"/>
              <a:t>Fenglong</a:t>
            </a:r>
            <a:r>
              <a:rPr lang="en-US" altLang="zh-TW" dirty="0"/>
              <a:t>, located eight </a:t>
            </a:r>
            <a:r>
              <a:rPr lang="en-US" altLang="zh-TW" dirty="0" err="1"/>
              <a:t>cun</a:t>
            </a:r>
            <a:r>
              <a:rPr lang="en-US" altLang="zh-TW" dirty="0"/>
              <a:t> above the outer </a:t>
            </a:r>
            <a:r>
              <a:rPr lang="en-US" altLang="zh-TW" dirty="0" err="1"/>
              <a:t>ankle.It</a:t>
            </a:r>
            <a:r>
              <a:rPr lang="en-US" altLang="zh-TW" dirty="0"/>
              <a:t> branches to the </a:t>
            </a:r>
            <a:r>
              <a:rPr lang="en-US" altLang="zh-TW" dirty="0" err="1"/>
              <a:t>Taiyin</a:t>
            </a:r>
            <a:r>
              <a:rPr lang="en-US" altLang="zh-TW" dirty="0"/>
              <a:t>, interconnecting the channels above and below, reaching the Great </a:t>
            </a:r>
            <a:r>
              <a:rPr lang="en-US" altLang="zh-TW" dirty="0" err="1"/>
              <a:t>granary.It</a:t>
            </a:r>
            <a:r>
              <a:rPr lang="en-US" altLang="zh-TW" dirty="0"/>
              <a:t> governs digestion and transformation. If excessive: generates heat, blocks passages, disrupts upward and downward </a:t>
            </a:r>
            <a:r>
              <a:rPr lang="en-US" altLang="zh-TW" dirty="0" err="1"/>
              <a:t>flow.If</a:t>
            </a:r>
            <a:r>
              <a:rPr lang="en-US" altLang="zh-TW" dirty="0"/>
              <a:t> vacuous: creates cold, abdominal pain, diarrhea, dysentery, sudden </a:t>
            </a:r>
            <a:r>
              <a:rPr lang="en-US" altLang="zh-TW" dirty="0" err="1"/>
              <a:t>turmoil.It</a:t>
            </a:r>
            <a:r>
              <a:rPr lang="en-US" altLang="zh-TW" dirty="0"/>
              <a:t> governs spleen and stomach </a:t>
            </a:r>
            <a:r>
              <a:rPr lang="en-US" altLang="zh-TW" dirty="0" err="1"/>
              <a:t>disorders.If</a:t>
            </a:r>
            <a:r>
              <a:rPr lang="en-US" altLang="zh-TW" dirty="0"/>
              <a:t> deficient, tonify the stomach; if excessive, drain the spleen — regulate the center, harmonize the source, leaving nothing untreated.</a:t>
            </a:r>
            <a:endParaRPr lang="zh-TW" altLang="en-US" dirty="0"/>
          </a:p>
          <a:p>
            <a:pPr marL="0" indent="0">
              <a:buNone/>
            </a:pPr>
            <a:r>
              <a:rPr lang="zh-TW" altLang="en-US" dirty="0"/>
              <a:t>中焦如漚</a:t>
            </a:r>
            <a:r>
              <a:rPr lang="en-US" altLang="zh-TW" dirty="0"/>
              <a:t>,</a:t>
            </a:r>
            <a:r>
              <a:rPr lang="zh-TW" altLang="en-US" dirty="0"/>
              <a:t>其氣起於胃中管</a:t>
            </a:r>
            <a:r>
              <a:rPr lang="en-US" altLang="zh-TW" dirty="0"/>
              <a:t>,</a:t>
            </a:r>
            <a:r>
              <a:rPr lang="zh-TW" altLang="en-US" dirty="0"/>
              <a:t>在上焦之後</a:t>
            </a:r>
            <a:r>
              <a:rPr lang="en-US" altLang="zh-TW" dirty="0"/>
              <a:t>,</a:t>
            </a:r>
            <a:r>
              <a:rPr lang="zh-TW" altLang="en-US" dirty="0"/>
              <a:t>此受氣者主化水穀之味</a:t>
            </a:r>
            <a:r>
              <a:rPr lang="en-US" altLang="zh-TW" dirty="0"/>
              <a:t>,</a:t>
            </a:r>
            <a:r>
              <a:rPr lang="zh-TW" altLang="en-US" dirty="0"/>
              <a:t>秘糟粕蒸津液</a:t>
            </a:r>
            <a:r>
              <a:rPr lang="en-US" altLang="zh-TW" dirty="0"/>
              <a:t>,</a:t>
            </a:r>
            <a:r>
              <a:rPr lang="zh-TW" altLang="en-US" dirty="0"/>
              <a:t>化為精微</a:t>
            </a:r>
            <a:r>
              <a:rPr lang="en-US" altLang="zh-TW" dirty="0"/>
              <a:t>,</a:t>
            </a:r>
            <a:r>
              <a:rPr lang="zh-TW" altLang="en-US" dirty="0"/>
              <a:t>上註於肺脈乃化而為血</a:t>
            </a:r>
            <a:r>
              <a:rPr lang="en-US" altLang="zh-TW" dirty="0"/>
              <a:t>,</a:t>
            </a:r>
            <a:r>
              <a:rPr lang="zh-TW" altLang="en-US" dirty="0"/>
              <a:t>奉以生身</a:t>
            </a:r>
            <a:r>
              <a:rPr lang="en-US" altLang="zh-TW" dirty="0"/>
              <a:t>,</a:t>
            </a:r>
            <a:r>
              <a:rPr lang="zh-TW" altLang="en-US" dirty="0"/>
              <a:t>莫貴於此</a:t>
            </a:r>
            <a:r>
              <a:rPr lang="en-US" altLang="zh-TW" dirty="0"/>
              <a:t>,</a:t>
            </a:r>
            <a:r>
              <a:rPr lang="zh-TW" altLang="en-US" dirty="0"/>
              <a:t>故獨得行於經隧道</a:t>
            </a:r>
            <a:r>
              <a:rPr lang="en-US" altLang="zh-TW" dirty="0"/>
              <a:t>,</a:t>
            </a:r>
            <a:r>
              <a:rPr lang="zh-TW" altLang="en-US" dirty="0"/>
              <a:t>名曰營氣。 主足陽明。 陽明之別號</a:t>
            </a:r>
            <a:r>
              <a:rPr lang="en-US" altLang="zh-TW" dirty="0"/>
              <a:t>,</a:t>
            </a:r>
            <a:r>
              <a:rPr lang="zh-TW" altLang="en-US" dirty="0"/>
              <a:t>曰豐隆</a:t>
            </a:r>
            <a:r>
              <a:rPr lang="en-US" altLang="zh-TW" dirty="0"/>
              <a:t>,</a:t>
            </a:r>
            <a:r>
              <a:rPr lang="zh-TW" altLang="en-US" dirty="0"/>
              <a:t>在外踝</a:t>
            </a:r>
            <a:r>
              <a:rPr lang="en-US" altLang="zh-TW" dirty="0"/>
              <a:t>,</a:t>
            </a:r>
            <a:r>
              <a:rPr lang="zh-TW" altLang="en-US" dirty="0"/>
              <a:t>去踝八寸</a:t>
            </a:r>
            <a:r>
              <a:rPr lang="en-US" altLang="zh-TW" dirty="0"/>
              <a:t>,</a:t>
            </a:r>
            <a:r>
              <a:rPr lang="zh-TW" altLang="en-US" dirty="0"/>
              <a:t>別走太陰絡諸經之脈</a:t>
            </a:r>
            <a:r>
              <a:rPr lang="en-US" altLang="zh-TW" dirty="0"/>
              <a:t>,</a:t>
            </a:r>
            <a:r>
              <a:rPr lang="zh-TW" altLang="en-US" dirty="0"/>
              <a:t>上下絡太倉。 主腐熟五穀</a:t>
            </a:r>
            <a:r>
              <a:rPr lang="en-US" altLang="zh-TW" dirty="0"/>
              <a:t>,</a:t>
            </a:r>
            <a:r>
              <a:rPr lang="zh-TW" altLang="en-US" dirty="0"/>
              <a:t>不吐不下</a:t>
            </a:r>
            <a:r>
              <a:rPr lang="en-US" altLang="zh-TW" dirty="0"/>
              <a:t>,</a:t>
            </a:r>
            <a:r>
              <a:rPr lang="zh-TW" altLang="en-US" dirty="0"/>
              <a:t>實則生熱</a:t>
            </a:r>
            <a:r>
              <a:rPr lang="en-US" altLang="zh-TW" dirty="0"/>
              <a:t>,</a:t>
            </a:r>
            <a:r>
              <a:rPr lang="zh-TW" altLang="en-US" dirty="0"/>
              <a:t>熱則閉塞不通</a:t>
            </a:r>
            <a:r>
              <a:rPr lang="en-US" altLang="zh-TW" dirty="0"/>
              <a:t>,</a:t>
            </a:r>
            <a:r>
              <a:rPr lang="zh-TW" altLang="en-US" dirty="0"/>
              <a:t>上下隔瑤</a:t>
            </a:r>
            <a:r>
              <a:rPr lang="en-US" altLang="zh-TW" dirty="0"/>
              <a:t>,</a:t>
            </a:r>
            <a:r>
              <a:rPr lang="zh-TW" altLang="en-US" dirty="0"/>
              <a:t>虛則生寒</a:t>
            </a:r>
            <a:r>
              <a:rPr lang="en-US" altLang="zh-TW" dirty="0"/>
              <a:t>,</a:t>
            </a:r>
            <a:r>
              <a:rPr lang="zh-TW" altLang="en-US" dirty="0"/>
              <a:t>寒則腹痛、洞洩、便痢、霍亂</a:t>
            </a:r>
            <a:r>
              <a:rPr lang="en-US" altLang="zh-TW" dirty="0"/>
              <a:t>,</a:t>
            </a:r>
            <a:r>
              <a:rPr lang="zh-TW" altLang="en-US" dirty="0"/>
              <a:t>主脾胃之病</a:t>
            </a:r>
            <a:r>
              <a:rPr lang="en-US" altLang="zh-TW" dirty="0"/>
              <a:t>…</a:t>
            </a:r>
            <a:r>
              <a:rPr lang="zh-TW" altLang="en-US" dirty="0"/>
              <a:t>若虛則補於胃</a:t>
            </a:r>
            <a:r>
              <a:rPr lang="en-US" altLang="zh-TW" dirty="0"/>
              <a:t>,</a:t>
            </a:r>
            <a:r>
              <a:rPr lang="zh-TW" altLang="en-US" dirty="0"/>
              <a:t>實則瀉於脾</a:t>
            </a:r>
            <a:r>
              <a:rPr lang="en-US" altLang="zh-TW" dirty="0"/>
              <a:t>,</a:t>
            </a:r>
            <a:r>
              <a:rPr lang="zh-TW" altLang="en-US" dirty="0"/>
              <a:t>調其中</a:t>
            </a:r>
            <a:r>
              <a:rPr lang="en-US" altLang="zh-TW" dirty="0"/>
              <a:t>,</a:t>
            </a:r>
            <a:r>
              <a:rPr lang="zh-TW" altLang="en-US" dirty="0"/>
              <a:t>和其源</a:t>
            </a:r>
            <a:r>
              <a:rPr lang="en-US" altLang="zh-TW" dirty="0"/>
              <a:t>,</a:t>
            </a:r>
            <a:r>
              <a:rPr lang="zh-TW" altLang="en-US" dirty="0"/>
              <a:t>萬不遺一也</a:t>
            </a:r>
            <a:endParaRPr lang="en-US" dirty="0"/>
          </a:p>
        </p:txBody>
      </p:sp>
    </p:spTree>
    <p:extLst>
      <p:ext uri="{BB962C8B-B14F-4D97-AF65-F5344CB8AC3E}">
        <p14:creationId xmlns:p14="http://schemas.microsoft.com/office/powerpoint/2010/main" val="29567654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74DA4-DE67-965D-8D71-48B4742B4B26}"/>
              </a:ext>
            </a:extLst>
          </p:cNvPr>
          <p:cNvSpPr>
            <a:spLocks noGrp="1"/>
          </p:cNvSpPr>
          <p:nvPr>
            <p:ph type="title"/>
          </p:nvPr>
        </p:nvSpPr>
        <p:spPr/>
        <p:txBody>
          <a:bodyPr/>
          <a:lstStyle/>
          <a:p>
            <a:r>
              <a:rPr lang="en-US" dirty="0"/>
              <a:t>Lower Jiao symptomatology</a:t>
            </a:r>
          </a:p>
        </p:txBody>
      </p:sp>
      <p:sp>
        <p:nvSpPr>
          <p:cNvPr id="3" name="Content Placeholder 2">
            <a:extLst>
              <a:ext uri="{FF2B5EF4-FFF2-40B4-BE49-F238E27FC236}">
                <a16:creationId xmlns:a16="http://schemas.microsoft.com/office/drawing/2014/main" id="{CB945D82-DFE5-89C9-8A23-4D8C1B9F1B0A}"/>
              </a:ext>
            </a:extLst>
          </p:cNvPr>
          <p:cNvSpPr>
            <a:spLocks noGrp="1"/>
          </p:cNvSpPr>
          <p:nvPr>
            <p:ph idx="1"/>
          </p:nvPr>
        </p:nvSpPr>
        <p:spPr/>
        <p:txBody>
          <a:bodyPr>
            <a:normAutofit fontScale="92500" lnSpcReduction="10000"/>
          </a:bodyPr>
          <a:lstStyle/>
          <a:p>
            <a:pPr marL="0" indent="0">
              <a:buNone/>
            </a:pPr>
            <a:r>
              <a:rPr lang="en-US" altLang="zh-TW" dirty="0"/>
              <a:t>The Lower Jiao is like a ditch. Its Qi arises from the lower tube of the stomach, branches to the small intestine, enters the bladder, and seeps into it Therefore, water and grains always reside in the stomach, become dregs, and descend together to the large intestine. It is governed by the Foot </a:t>
            </a:r>
            <a:r>
              <a:rPr lang="en-US" altLang="zh-TW" dirty="0" err="1"/>
              <a:t>Taiyang</a:t>
            </a:r>
            <a:r>
              <a:rPr lang="en-US" altLang="zh-TW" dirty="0"/>
              <a:t>, which irrigates body fluids and converges with the bladder. It governs excretion but not intake, separates the clear and turbid, and relates to the liver and kidney. If replete: urination and defecation become obstructed, Qi reverses, vomiting is uncontrollable — hence the name Running Vomit. If vacuous: urination and defecation are uncontrolled, body fluids and Qi are exhausted. Heat should be treated by draining the liver; cold by tonifying the kidney."(*Cited from: </a:t>
            </a:r>
            <a:r>
              <a:rPr lang="en-US" altLang="zh-TW" dirty="0" err="1"/>
              <a:t>Beiji</a:t>
            </a:r>
            <a:r>
              <a:rPr lang="en-US" altLang="zh-TW" dirty="0"/>
              <a:t> </a:t>
            </a:r>
            <a:r>
              <a:rPr lang="en-US" altLang="zh-TW" dirty="0" err="1"/>
              <a:t>Qianjin</a:t>
            </a:r>
            <a:r>
              <a:rPr lang="en-US" altLang="zh-TW" dirty="0"/>
              <a:t> </a:t>
            </a:r>
            <a:r>
              <a:rPr lang="en-US" altLang="zh-TW" dirty="0" err="1"/>
              <a:t>Yaofang</a:t>
            </a:r>
            <a:r>
              <a:rPr lang="en-US" altLang="zh-TW" dirty="0"/>
              <a:t>, Vol. 20, “</a:t>
            </a:r>
            <a:r>
              <a:rPr lang="en-US" altLang="zh-TW" dirty="0" err="1"/>
              <a:t>Vacuoty</a:t>
            </a:r>
            <a:r>
              <a:rPr lang="en-US" altLang="zh-TW" dirty="0"/>
              <a:t> and Repletion of San Jiao”)</a:t>
            </a:r>
          </a:p>
          <a:p>
            <a:pPr marL="0" indent="0">
              <a:buNone/>
            </a:pPr>
            <a:r>
              <a:rPr lang="zh-TW" altLang="en-US" dirty="0"/>
              <a:t>下焦如瀆</a:t>
            </a:r>
            <a:r>
              <a:rPr lang="en-US" altLang="zh-TW" dirty="0"/>
              <a:t>,</a:t>
            </a:r>
            <a:r>
              <a:rPr lang="zh-TW" altLang="en-US" dirty="0"/>
              <a:t>其氣起胃下管</a:t>
            </a:r>
            <a:r>
              <a:rPr lang="en-US" altLang="zh-TW" dirty="0"/>
              <a:t>,</a:t>
            </a:r>
            <a:r>
              <a:rPr lang="zh-TW" altLang="en-US" dirty="0"/>
              <a:t>別迴腸</a:t>
            </a:r>
            <a:r>
              <a:rPr lang="en-US" altLang="zh-TW" dirty="0"/>
              <a:t>,</a:t>
            </a:r>
            <a:r>
              <a:rPr lang="zh-TW" altLang="en-US" dirty="0"/>
              <a:t>注於膀胱而滲入焉</a:t>
            </a:r>
            <a:r>
              <a:rPr lang="en-US" altLang="zh-TW" dirty="0"/>
              <a:t>,</a:t>
            </a:r>
            <a:r>
              <a:rPr lang="zh-TW" altLang="en-US" dirty="0"/>
              <a:t>故水穀者常幷居於胃中</a:t>
            </a:r>
            <a:r>
              <a:rPr lang="en-US" altLang="zh-TW" dirty="0"/>
              <a:t>,</a:t>
            </a:r>
            <a:r>
              <a:rPr lang="zh-TW" altLang="en-US" dirty="0"/>
              <a:t>成糟粕</a:t>
            </a:r>
            <a:r>
              <a:rPr lang="en-US" altLang="zh-TW" dirty="0"/>
              <a:t>,</a:t>
            </a:r>
            <a:r>
              <a:rPr lang="zh-TW" altLang="en-US" dirty="0"/>
              <a:t>而倶下於大腸。 主足太陽</a:t>
            </a:r>
            <a:r>
              <a:rPr lang="en-US" altLang="zh-TW" dirty="0"/>
              <a:t>,</a:t>
            </a:r>
            <a:r>
              <a:rPr lang="zh-TW" altLang="en-US" dirty="0"/>
              <a:t>灌滲津液</a:t>
            </a:r>
            <a:r>
              <a:rPr lang="en-US" altLang="zh-TW" dirty="0"/>
              <a:t>,</a:t>
            </a:r>
            <a:r>
              <a:rPr lang="zh-TW" altLang="en-US" dirty="0"/>
              <a:t>合膀胱。 主出不主入</a:t>
            </a:r>
            <a:r>
              <a:rPr lang="en-US" altLang="zh-TW" dirty="0"/>
              <a:t>,</a:t>
            </a:r>
            <a:r>
              <a:rPr lang="zh-TW" altLang="en-US" dirty="0"/>
              <a:t>別於清濁</a:t>
            </a:r>
            <a:r>
              <a:rPr lang="en-US" altLang="zh-TW" dirty="0"/>
              <a:t>,</a:t>
            </a:r>
            <a:r>
              <a:rPr lang="zh-TW" altLang="en-US" dirty="0"/>
              <a:t>主肝腎之病候也</a:t>
            </a:r>
            <a:r>
              <a:rPr lang="en-US" altLang="zh-TW" dirty="0"/>
              <a:t>,</a:t>
            </a:r>
            <a:r>
              <a:rPr lang="zh-TW" altLang="en-US" dirty="0"/>
              <a:t>若實則大小便不通利</a:t>
            </a:r>
            <a:r>
              <a:rPr lang="en-US" altLang="zh-TW" dirty="0"/>
              <a:t>,</a:t>
            </a:r>
            <a:r>
              <a:rPr lang="zh-TW" altLang="en-US" dirty="0"/>
              <a:t>氣逆不續</a:t>
            </a:r>
            <a:r>
              <a:rPr lang="en-US" altLang="zh-TW" dirty="0"/>
              <a:t>,</a:t>
            </a:r>
            <a:r>
              <a:rPr lang="zh-TW" altLang="en-US" dirty="0"/>
              <a:t>嘔吐不禁</a:t>
            </a:r>
            <a:r>
              <a:rPr lang="en-US" altLang="zh-TW" dirty="0"/>
              <a:t>,</a:t>
            </a:r>
            <a:r>
              <a:rPr lang="zh-TW" altLang="en-US" dirty="0"/>
              <a:t>故曰走哺</a:t>
            </a:r>
            <a:r>
              <a:rPr lang="en-US" altLang="zh-TW" dirty="0"/>
              <a:t>,</a:t>
            </a:r>
            <a:r>
              <a:rPr lang="zh-TW" altLang="en-US" dirty="0"/>
              <a:t>若虛則大小便不止</a:t>
            </a:r>
            <a:r>
              <a:rPr lang="en-US" altLang="zh-TW" dirty="0"/>
              <a:t>,</a:t>
            </a:r>
            <a:r>
              <a:rPr lang="zh-TW" altLang="en-US" dirty="0"/>
              <a:t>津液氣瑤</a:t>
            </a:r>
            <a:r>
              <a:rPr lang="en-US" altLang="zh-TW" dirty="0"/>
              <a:t>……</a:t>
            </a:r>
            <a:r>
              <a:rPr lang="zh-TW" altLang="en-US" dirty="0"/>
              <a:t>熱則瀉於肝、寒則補於腎也</a:t>
            </a:r>
            <a:endParaRPr lang="en-US" dirty="0"/>
          </a:p>
        </p:txBody>
      </p:sp>
    </p:spTree>
    <p:extLst>
      <p:ext uri="{BB962C8B-B14F-4D97-AF65-F5344CB8AC3E}">
        <p14:creationId xmlns:p14="http://schemas.microsoft.com/office/powerpoint/2010/main" val="3723357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D9D9F-5A1E-9D40-EF5B-1A7D5C47BFDD}"/>
              </a:ext>
            </a:extLst>
          </p:cNvPr>
          <p:cNvSpPr>
            <a:spLocks noGrp="1"/>
          </p:cNvSpPr>
          <p:nvPr>
            <p:ph type="title"/>
          </p:nvPr>
        </p:nvSpPr>
        <p:spPr>
          <a:xfrm>
            <a:off x="2895600" y="764373"/>
            <a:ext cx="8610600" cy="1293028"/>
          </a:xfrm>
        </p:spPr>
        <p:txBody>
          <a:bodyPr>
            <a:normAutofit/>
          </a:bodyPr>
          <a:lstStyle/>
          <a:p>
            <a:r>
              <a:rPr lang="en-US" dirty="0"/>
              <a:t>Zhu Bing Yuan Hou Lun </a:t>
            </a:r>
            <a:r>
              <a:rPr lang="zh-CN" altLang="en-US" dirty="0"/>
              <a:t>諸病源候論</a:t>
            </a:r>
            <a:r>
              <a:rPr lang="en-US" dirty="0"/>
              <a:t> </a:t>
            </a:r>
          </a:p>
        </p:txBody>
      </p:sp>
      <p:sp>
        <p:nvSpPr>
          <p:cNvPr id="12" name="Content Placeholder 7">
            <a:extLst>
              <a:ext uri="{FF2B5EF4-FFF2-40B4-BE49-F238E27FC236}">
                <a16:creationId xmlns:a16="http://schemas.microsoft.com/office/drawing/2014/main" id="{8C7E2B0C-EAF0-FE56-20D3-C496EB02753C}"/>
              </a:ext>
            </a:extLst>
          </p:cNvPr>
          <p:cNvSpPr>
            <a:spLocks noGrp="1"/>
          </p:cNvSpPr>
          <p:nvPr>
            <p:ph idx="1"/>
          </p:nvPr>
        </p:nvSpPr>
        <p:spPr>
          <a:xfrm>
            <a:off x="677333" y="2194560"/>
            <a:ext cx="5816600" cy="4024125"/>
          </a:xfrm>
        </p:spPr>
        <p:txBody>
          <a:bodyPr>
            <a:normAutofit fontScale="92500"/>
          </a:bodyPr>
          <a:lstStyle/>
          <a:p>
            <a:pPr marL="0" indent="0">
              <a:buNone/>
            </a:pPr>
            <a:r>
              <a:rPr lang="en-US" dirty="0"/>
              <a:t>“Treatise on the Origins and Symptoms of Medical Disorders”</a:t>
            </a:r>
          </a:p>
          <a:p>
            <a:pPr marL="0" indent="0">
              <a:buNone/>
            </a:pPr>
            <a:r>
              <a:rPr lang="en-US" dirty="0"/>
              <a:t>A text written by the Court Physician Chao Yuan Fang </a:t>
            </a:r>
            <a:r>
              <a:rPr lang="zh-CN" altLang="en-US" dirty="0"/>
              <a:t>巢元方 </a:t>
            </a:r>
            <a:r>
              <a:rPr lang="en-US" altLang="zh-CN" dirty="0"/>
              <a:t>in the Sui Dynasty (581-618). It is the oldest </a:t>
            </a:r>
            <a:r>
              <a:rPr lang="en-US" altLang="zh-CN" dirty="0" err="1"/>
              <a:t>nosological</a:t>
            </a:r>
            <a:r>
              <a:rPr lang="en-US" altLang="zh-CN" dirty="0"/>
              <a:t> encyclopedia in CM, describing disease etiology and symptomatology. It gives descriptions of 1739 diseases under 71 categories. It also details approximately 200 different </a:t>
            </a:r>
            <a:r>
              <a:rPr lang="en-US" altLang="zh-CN" dirty="0" err="1"/>
              <a:t>daoyin</a:t>
            </a:r>
            <a:r>
              <a:rPr lang="en-US" altLang="zh-CN" dirty="0"/>
              <a:t> exercises for treating various diseases. </a:t>
            </a:r>
          </a:p>
          <a:p>
            <a:pPr marL="0" indent="0">
              <a:buNone/>
            </a:pPr>
            <a:r>
              <a:rPr lang="en-US" altLang="zh-CN" dirty="0"/>
              <a:t>HLX argues that the ZBYHL contains the most comprehensive San jiao theoretical framework that has largely been ignored.  </a:t>
            </a:r>
            <a:endParaRPr lang="en-US" dirty="0"/>
          </a:p>
        </p:txBody>
      </p:sp>
      <p:pic>
        <p:nvPicPr>
          <p:cNvPr id="4" name="Content Placeholder 3" descr="Several blue books with brown labels&#10;&#10;AI-generated content may be incorrect.">
            <a:extLst>
              <a:ext uri="{FF2B5EF4-FFF2-40B4-BE49-F238E27FC236}">
                <a16:creationId xmlns:a16="http://schemas.microsoft.com/office/drawing/2014/main" id="{F053C333-7B62-5422-A13B-07D60D5C926D}"/>
              </a:ext>
            </a:extLst>
          </p:cNvPr>
          <p:cNvPicPr>
            <a:picLocks noChangeAspect="1"/>
          </p:cNvPicPr>
          <p:nvPr/>
        </p:nvPicPr>
        <p:blipFill>
          <a:blip r:embed="rId2"/>
          <a:srcRect r="589" b="2"/>
          <a:stretch/>
        </p:blipFill>
        <p:spPr>
          <a:xfrm>
            <a:off x="6985000" y="2501159"/>
            <a:ext cx="4521200" cy="3410926"/>
          </a:xfrm>
          <a:prstGeom prst="rect">
            <a:avLst/>
          </a:prstGeom>
        </p:spPr>
      </p:pic>
    </p:spTree>
    <p:extLst>
      <p:ext uri="{BB962C8B-B14F-4D97-AF65-F5344CB8AC3E}">
        <p14:creationId xmlns:p14="http://schemas.microsoft.com/office/powerpoint/2010/main" val="77028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E08D7-26B3-7473-ADEB-56D1FE536613}"/>
              </a:ext>
            </a:extLst>
          </p:cNvPr>
          <p:cNvSpPr>
            <a:spLocks noGrp="1"/>
          </p:cNvSpPr>
          <p:nvPr>
            <p:ph type="title"/>
          </p:nvPr>
        </p:nvSpPr>
        <p:spPr>
          <a:xfrm>
            <a:off x="640080" y="1371600"/>
            <a:ext cx="5852160" cy="1097280"/>
          </a:xfrm>
        </p:spPr>
        <p:txBody>
          <a:bodyPr anchor="t">
            <a:normAutofit/>
          </a:bodyPr>
          <a:lstStyle/>
          <a:p>
            <a:r>
              <a:rPr lang="en-US" altLang="zh-CN" b="0" dirty="0"/>
              <a:t>Fu Xie </a:t>
            </a:r>
            <a:r>
              <a:rPr lang="zh-CN" altLang="en-US" b="0" dirty="0"/>
              <a:t>伏邪</a:t>
            </a:r>
            <a:endParaRPr lang="en-US" b="0" dirty="0"/>
          </a:p>
        </p:txBody>
      </p:sp>
      <p:sp>
        <p:nvSpPr>
          <p:cNvPr id="3" name="Content Placeholder 2">
            <a:extLst>
              <a:ext uri="{FF2B5EF4-FFF2-40B4-BE49-F238E27FC236}">
                <a16:creationId xmlns:a16="http://schemas.microsoft.com/office/drawing/2014/main" id="{95CB8ABC-6639-8036-B891-FBCC6FF48161}"/>
              </a:ext>
            </a:extLst>
          </p:cNvPr>
          <p:cNvSpPr>
            <a:spLocks noGrp="1"/>
          </p:cNvSpPr>
          <p:nvPr>
            <p:ph idx="1"/>
          </p:nvPr>
        </p:nvSpPr>
        <p:spPr>
          <a:xfrm>
            <a:off x="640080" y="2633236"/>
            <a:ext cx="5852160" cy="3664685"/>
          </a:xfrm>
        </p:spPr>
        <p:txBody>
          <a:bodyPr>
            <a:normAutofit/>
          </a:bodyPr>
          <a:lstStyle/>
          <a:p>
            <a:pPr marL="0" indent="0">
              <a:lnSpc>
                <a:spcPct val="110000"/>
              </a:lnSpc>
              <a:buNone/>
            </a:pPr>
            <a:r>
              <a:rPr lang="en-US" sz="1100" dirty="0"/>
              <a:t>Fu </a:t>
            </a:r>
            <a:r>
              <a:rPr lang="en-US" sz="1100" dirty="0" err="1"/>
              <a:t>xie</a:t>
            </a:r>
            <a:r>
              <a:rPr lang="en-US" sz="1100" dirty="0"/>
              <a:t> translates to Latent evils, hidden evils, dormant evils… This essential concept is instrumental in understanding the development of autoimmune diseases.</a:t>
            </a:r>
          </a:p>
          <a:p>
            <a:pPr marL="0" indent="0">
              <a:lnSpc>
                <a:spcPct val="110000"/>
              </a:lnSpc>
              <a:buNone/>
            </a:pPr>
            <a:r>
              <a:rPr lang="en-US" sz="1100" dirty="0"/>
              <a:t>The </a:t>
            </a:r>
            <a:r>
              <a:rPr lang="en-US" sz="1100" dirty="0" err="1"/>
              <a:t>Neijing</a:t>
            </a:r>
            <a:r>
              <a:rPr lang="en-US" sz="1100" dirty="0"/>
              <a:t> states: “Winter damage by cold, inevitably in spring it will be Wen </a:t>
            </a:r>
            <a:r>
              <a:rPr lang="en-US" sz="1100" dirty="0" err="1"/>
              <a:t>bing</a:t>
            </a:r>
            <a:r>
              <a:rPr lang="en-US" sz="1100" dirty="0"/>
              <a:t>” “</a:t>
            </a:r>
            <a:r>
              <a:rPr lang="zh-TW" altLang="en-US" sz="1100" dirty="0"/>
              <a:t>冬傷於寒，春必溫病</a:t>
            </a:r>
            <a:r>
              <a:rPr lang="en-US" altLang="zh-TW" sz="1100" dirty="0"/>
              <a:t>….. </a:t>
            </a:r>
          </a:p>
          <a:p>
            <a:pPr marL="0" indent="0">
              <a:lnSpc>
                <a:spcPct val="110000"/>
              </a:lnSpc>
              <a:buNone/>
            </a:pPr>
            <a:r>
              <a:rPr lang="en-US" altLang="zh-TW" sz="1100" dirty="0"/>
              <a:t>“Therefore, those who store their essence, in spring won’t suffer warm disease </a:t>
            </a:r>
            <a:r>
              <a:rPr lang="zh-TW" altLang="en-US" sz="1100" dirty="0"/>
              <a:t>故藏於精者春不病溫</a:t>
            </a:r>
            <a:endParaRPr lang="en-US" altLang="zh-TW" sz="1100" dirty="0"/>
          </a:p>
          <a:p>
            <a:pPr marL="0" indent="0">
              <a:lnSpc>
                <a:spcPct val="110000"/>
              </a:lnSpc>
              <a:buNone/>
            </a:pPr>
            <a:r>
              <a:rPr lang="en-US" altLang="zh-TW" sz="1100" dirty="0"/>
              <a:t>Summer damage by </a:t>
            </a:r>
            <a:r>
              <a:rPr lang="en-US" altLang="zh-TW" sz="1100" dirty="0" err="1"/>
              <a:t>summerheat</a:t>
            </a:r>
            <a:r>
              <a:rPr lang="en-US" altLang="zh-TW" sz="1100" dirty="0"/>
              <a:t>, in autumn it will become Malarial disease </a:t>
            </a:r>
            <a:r>
              <a:rPr lang="zh-TW" altLang="en-US" sz="1100" dirty="0"/>
              <a:t>夏傷於暑，秋為痎瘧</a:t>
            </a:r>
            <a:endParaRPr lang="en-US" altLang="zh-TW" sz="1100" dirty="0"/>
          </a:p>
          <a:p>
            <a:pPr marL="0" indent="0">
              <a:lnSpc>
                <a:spcPct val="110000"/>
              </a:lnSpc>
              <a:buNone/>
            </a:pPr>
            <a:r>
              <a:rPr lang="en-US" altLang="zh-TW" sz="1100" dirty="0"/>
              <a:t>First, this illustrates the relationship between Cold and Heat. </a:t>
            </a:r>
            <a:r>
              <a:rPr lang="en-US" altLang="zh-TW" sz="1100" dirty="0" err="1"/>
              <a:t>Wenbing</a:t>
            </a:r>
            <a:r>
              <a:rPr lang="en-US" altLang="zh-TW" sz="1100" dirty="0"/>
              <a:t> is a subset of Shang </a:t>
            </a:r>
            <a:r>
              <a:rPr lang="en-US" altLang="zh-TW" sz="1100" dirty="0" err="1"/>
              <a:t>han</a:t>
            </a:r>
            <a:r>
              <a:rPr lang="en-US" altLang="zh-TW" sz="1100" dirty="0"/>
              <a:t>. Cold causes contraction, winter/ </a:t>
            </a:r>
            <a:r>
              <a:rPr lang="en-US" altLang="zh-TW" sz="1100" dirty="0" err="1"/>
              <a:t>zang</a:t>
            </a:r>
            <a:r>
              <a:rPr lang="en-US" altLang="zh-TW" sz="1100" dirty="0"/>
              <a:t> organs represent the image of storage. When this contraction ensues, one’s own yang qi becomes oppressed, manifesting in heat </a:t>
            </a:r>
          </a:p>
        </p:txBody>
      </p:sp>
      <p:pic>
        <p:nvPicPr>
          <p:cNvPr id="4" name="Picture 3" descr="A snowy hill with trees and a sunset&#10;&#10;AI-generated content may be incorrect.">
            <a:extLst>
              <a:ext uri="{FF2B5EF4-FFF2-40B4-BE49-F238E27FC236}">
                <a16:creationId xmlns:a16="http://schemas.microsoft.com/office/drawing/2014/main" id="{BE9EB737-6805-1B2C-15B4-45233F7691C9}"/>
              </a:ext>
            </a:extLst>
          </p:cNvPr>
          <p:cNvPicPr>
            <a:picLocks noChangeAspect="1"/>
          </p:cNvPicPr>
          <p:nvPr/>
        </p:nvPicPr>
        <p:blipFill>
          <a:blip r:embed="rId2"/>
          <a:srcRect l="30869" r="22314" b="-1"/>
          <a:stretch/>
        </p:blipFill>
        <p:spPr>
          <a:xfrm>
            <a:off x="6807200" y="10"/>
            <a:ext cx="5384800" cy="6857990"/>
          </a:xfrm>
          <a:prstGeom prst="rect">
            <a:avLst/>
          </a:prstGeom>
        </p:spPr>
      </p:pic>
    </p:spTree>
    <p:extLst>
      <p:ext uri="{BB962C8B-B14F-4D97-AF65-F5344CB8AC3E}">
        <p14:creationId xmlns:p14="http://schemas.microsoft.com/office/powerpoint/2010/main" val="37804319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E7AF1-3656-7074-FFEF-D437665E215B}"/>
              </a:ext>
            </a:extLst>
          </p:cNvPr>
          <p:cNvSpPr>
            <a:spLocks noGrp="1"/>
          </p:cNvSpPr>
          <p:nvPr>
            <p:ph type="title"/>
          </p:nvPr>
        </p:nvSpPr>
        <p:spPr>
          <a:xfrm>
            <a:off x="619760" y="764373"/>
            <a:ext cx="6832600" cy="1293028"/>
          </a:xfrm>
        </p:spPr>
        <p:txBody>
          <a:bodyPr>
            <a:normAutofit/>
          </a:bodyPr>
          <a:lstStyle/>
          <a:p>
            <a:r>
              <a:rPr lang="en-US" dirty="0"/>
              <a:t>ZBYHL view</a:t>
            </a:r>
          </a:p>
        </p:txBody>
      </p:sp>
      <p:sp>
        <p:nvSpPr>
          <p:cNvPr id="3" name="Content Placeholder 2">
            <a:extLst>
              <a:ext uri="{FF2B5EF4-FFF2-40B4-BE49-F238E27FC236}">
                <a16:creationId xmlns:a16="http://schemas.microsoft.com/office/drawing/2014/main" id="{2D45C19B-24AF-9124-466F-A5BAEB693794}"/>
              </a:ext>
            </a:extLst>
          </p:cNvPr>
          <p:cNvSpPr>
            <a:spLocks noGrp="1"/>
          </p:cNvSpPr>
          <p:nvPr>
            <p:ph idx="1"/>
          </p:nvPr>
        </p:nvSpPr>
        <p:spPr>
          <a:xfrm>
            <a:off x="619760" y="2194560"/>
            <a:ext cx="6832600" cy="4024125"/>
          </a:xfrm>
        </p:spPr>
        <p:txBody>
          <a:bodyPr>
            <a:normAutofit/>
          </a:bodyPr>
          <a:lstStyle/>
          <a:p>
            <a:pPr marL="0" indent="0">
              <a:buNone/>
            </a:pPr>
            <a:r>
              <a:rPr lang="en-US" sz="1200"/>
              <a:t>All theories of the San jiao are fully integrated here, including:</a:t>
            </a:r>
          </a:p>
          <a:p>
            <a:pPr marL="457200" indent="-457200">
              <a:buAutoNum type="arabicPeriod"/>
            </a:pPr>
            <a:r>
              <a:rPr lang="en-US" sz="1200"/>
              <a:t>Its Terminology and definition </a:t>
            </a:r>
            <a:r>
              <a:rPr lang="zh-CN" altLang="en-US" sz="1200"/>
              <a:t>術語及定義</a:t>
            </a:r>
            <a:endParaRPr lang="en-US" altLang="zh-CN" sz="1200"/>
          </a:p>
          <a:p>
            <a:pPr marL="457200" indent="-457200">
              <a:buAutoNum type="arabicPeriod"/>
            </a:pPr>
            <a:r>
              <a:rPr lang="en-US" altLang="zh-CN" sz="1200"/>
              <a:t>The beginning and end of the Qi of San jiao </a:t>
            </a:r>
            <a:r>
              <a:rPr lang="zh-CN" altLang="en-US" sz="1200"/>
              <a:t>三焦之氣終始</a:t>
            </a:r>
            <a:endParaRPr lang="en-US" altLang="zh-CN" sz="1200"/>
          </a:p>
          <a:p>
            <a:pPr marL="457200" indent="-457200">
              <a:buAutoNum type="arabicPeriod"/>
            </a:pPr>
            <a:r>
              <a:rPr lang="en-US" altLang="zh-CN" sz="1200"/>
              <a:t>Disease indications and principles </a:t>
            </a:r>
            <a:r>
              <a:rPr lang="zh-CN" altLang="en-US" sz="1200"/>
              <a:t>病候及治則</a:t>
            </a:r>
            <a:endParaRPr lang="en-US" altLang="zh-CN" sz="1200"/>
          </a:p>
          <a:p>
            <a:pPr marL="457200" indent="-457200">
              <a:buAutoNum type="arabicPeriod"/>
            </a:pPr>
            <a:r>
              <a:rPr lang="en-US" altLang="zh-CN" sz="1200"/>
              <a:t>Pulse Method </a:t>
            </a:r>
            <a:r>
              <a:rPr lang="zh-CN" altLang="en-US" sz="1200"/>
              <a:t>脈法 </a:t>
            </a:r>
            <a:r>
              <a:rPr lang="en-US" altLang="zh-CN" sz="1200"/>
              <a:t>(originating in the </a:t>
            </a:r>
            <a:r>
              <a:rPr lang="en-US" altLang="zh-CN" sz="1200" err="1"/>
              <a:t>Maijing</a:t>
            </a:r>
            <a:r>
              <a:rPr lang="en-US" altLang="zh-CN" sz="1200"/>
              <a:t>)</a:t>
            </a:r>
          </a:p>
          <a:p>
            <a:pPr marL="0" indent="0">
              <a:buNone/>
            </a:pPr>
            <a:endParaRPr lang="en-US" sz="1200"/>
          </a:p>
          <a:p>
            <a:pPr marL="0" indent="0">
              <a:buNone/>
            </a:pPr>
            <a:r>
              <a:rPr lang="en-US" sz="1200"/>
              <a:t>If the </a:t>
            </a:r>
            <a:r>
              <a:rPr lang="en-US" sz="1200" err="1"/>
              <a:t>cun</a:t>
            </a:r>
            <a:r>
              <a:rPr lang="en-US" sz="1200"/>
              <a:t> pulse is slow, it indicates cold in the Upper Jiao. If the guan pulse is slow, there is cold in the Middle Jiao. If the chi pulse is slow, it indicates cold in the Lower Jia If the chi pulse is floating, it indicates Yang excess in the Lower Jiao.</a:t>
            </a:r>
          </a:p>
          <a:p>
            <a:pPr marL="0" indent="0">
              <a:buNone/>
            </a:pPr>
            <a:endParaRPr lang="en-US" sz="1200"/>
          </a:p>
          <a:p>
            <a:pPr marL="0" indent="0">
              <a:buNone/>
            </a:pPr>
            <a:r>
              <a:rPr lang="en-US" sz="1200" err="1"/>
              <a:t>Maijing</a:t>
            </a:r>
            <a:r>
              <a:rPr lang="en-US" sz="1200"/>
              <a:t> states the Cun pulse governs disorders of the Upper Jiao. </a:t>
            </a:r>
          </a:p>
          <a:p>
            <a:pPr marL="0" indent="0">
              <a:buNone/>
            </a:pPr>
            <a:r>
              <a:rPr lang="en-US" sz="1200"/>
              <a:t>The guan pulse governs the Middle Jiao. </a:t>
            </a:r>
          </a:p>
          <a:p>
            <a:pPr marL="0" indent="0">
              <a:buNone/>
            </a:pPr>
            <a:r>
              <a:rPr lang="en-US" sz="1200"/>
              <a:t>The chi pulse governs the Lower Jiao.</a:t>
            </a:r>
          </a:p>
        </p:txBody>
      </p:sp>
      <p:pic>
        <p:nvPicPr>
          <p:cNvPr id="5" name="Picture 4">
            <a:extLst>
              <a:ext uri="{FF2B5EF4-FFF2-40B4-BE49-F238E27FC236}">
                <a16:creationId xmlns:a16="http://schemas.microsoft.com/office/drawing/2014/main" id="{882C7962-B1D7-637B-646C-78023C1D7B20}"/>
              </a:ext>
            </a:extLst>
          </p:cNvPr>
          <p:cNvPicPr>
            <a:picLocks noChangeAspect="1"/>
          </p:cNvPicPr>
          <p:nvPr/>
        </p:nvPicPr>
        <p:blipFill>
          <a:blip r:embed="rId2"/>
          <a:srcRect l="22120" r="11276" b="1"/>
          <a:stretch/>
        </p:blipFill>
        <p:spPr>
          <a:xfrm>
            <a:off x="7861238" y="746125"/>
            <a:ext cx="3644962" cy="5472559"/>
          </a:xfrm>
          <a:prstGeom prst="rect">
            <a:avLst/>
          </a:prstGeom>
        </p:spPr>
      </p:pic>
    </p:spTree>
    <p:extLst>
      <p:ext uri="{BB962C8B-B14F-4D97-AF65-F5344CB8AC3E}">
        <p14:creationId xmlns:p14="http://schemas.microsoft.com/office/powerpoint/2010/main" val="8894651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024D9-9898-6BDA-1A7E-B38B885A0FF4}"/>
              </a:ext>
            </a:extLst>
          </p:cNvPr>
          <p:cNvSpPr>
            <a:spLocks noGrp="1"/>
          </p:cNvSpPr>
          <p:nvPr>
            <p:ph type="title"/>
          </p:nvPr>
        </p:nvSpPr>
        <p:spPr/>
        <p:txBody>
          <a:bodyPr/>
          <a:lstStyle/>
          <a:p>
            <a:r>
              <a:rPr lang="en-US" dirty="0"/>
              <a:t>Fu Xie disease characteristics</a:t>
            </a:r>
          </a:p>
        </p:txBody>
      </p:sp>
      <p:sp>
        <p:nvSpPr>
          <p:cNvPr id="3" name="Content Placeholder 2">
            <a:extLst>
              <a:ext uri="{FF2B5EF4-FFF2-40B4-BE49-F238E27FC236}">
                <a16:creationId xmlns:a16="http://schemas.microsoft.com/office/drawing/2014/main" id="{02EE0C0F-57F3-08E8-AECB-860876C1E88F}"/>
              </a:ext>
            </a:extLst>
          </p:cNvPr>
          <p:cNvSpPr>
            <a:spLocks noGrp="1"/>
          </p:cNvSpPr>
          <p:nvPr>
            <p:ph idx="1"/>
          </p:nvPr>
        </p:nvSpPr>
        <p:spPr/>
        <p:txBody>
          <a:bodyPr/>
          <a:lstStyle/>
          <a:p>
            <a:pPr marL="0" indent="0">
              <a:buNone/>
            </a:pPr>
            <a:r>
              <a:rPr lang="en-US" dirty="0"/>
              <a:t>Remember newly contracted pathogens symptoms should appear immediately. Latent pathogens will have no symptoms after contraction. Additionally, WXZ makes the point that there are two types of latent pathogens. </a:t>
            </a:r>
          </a:p>
          <a:p>
            <a:pPr marL="457200" indent="-457200">
              <a:buAutoNum type="arabicPeriod"/>
            </a:pPr>
            <a:r>
              <a:rPr lang="en-US" dirty="0"/>
              <a:t>Seasonal latency– Disease manifests next season  </a:t>
            </a:r>
          </a:p>
          <a:p>
            <a:pPr marL="457200" indent="-457200">
              <a:buAutoNum type="arabicPeriod"/>
            </a:pPr>
            <a:r>
              <a:rPr lang="en-US" dirty="0"/>
              <a:t>Yearly latency– Disease manifests years later (gives example of child infected with Hepatitis B virus during childhood and developing symptoms until adolescence in spring) </a:t>
            </a:r>
          </a:p>
        </p:txBody>
      </p:sp>
    </p:spTree>
    <p:extLst>
      <p:ext uri="{BB962C8B-B14F-4D97-AF65-F5344CB8AC3E}">
        <p14:creationId xmlns:p14="http://schemas.microsoft.com/office/powerpoint/2010/main" val="15528831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F3238-FED4-CC1B-B579-E3EF398AB580}"/>
              </a:ext>
            </a:extLst>
          </p:cNvPr>
          <p:cNvSpPr>
            <a:spLocks noGrp="1"/>
          </p:cNvSpPr>
          <p:nvPr>
            <p:ph type="title"/>
          </p:nvPr>
        </p:nvSpPr>
        <p:spPr>
          <a:xfrm>
            <a:off x="2895600" y="764373"/>
            <a:ext cx="8610600" cy="1293028"/>
          </a:xfrm>
        </p:spPr>
        <p:txBody>
          <a:bodyPr>
            <a:normAutofit/>
          </a:bodyPr>
          <a:lstStyle/>
          <a:p>
            <a:r>
              <a:rPr lang="en-US" dirty="0"/>
              <a:t>Chronic disease </a:t>
            </a:r>
            <a:r>
              <a:rPr lang="zh-CN" altLang="en-US" dirty="0"/>
              <a:t>痼疾</a:t>
            </a:r>
            <a:endParaRPr lang="en-US" dirty="0"/>
          </a:p>
        </p:txBody>
      </p:sp>
      <p:pic>
        <p:nvPicPr>
          <p:cNvPr id="1026" name="Picture 2" descr="What is HIV?">
            <a:extLst>
              <a:ext uri="{FF2B5EF4-FFF2-40B4-BE49-F238E27FC236}">
                <a16:creationId xmlns:a16="http://schemas.microsoft.com/office/drawing/2014/main" id="{B0BF5791-AEB8-9282-59E6-D96AC900A7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76" r="727" b="-3"/>
          <a:stretch/>
        </p:blipFill>
        <p:spPr bwMode="auto">
          <a:xfrm>
            <a:off x="180975" y="1724025"/>
            <a:ext cx="5026025" cy="4369602"/>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39439C73-F672-2A2B-7886-286A3266E64E}"/>
              </a:ext>
            </a:extLst>
          </p:cNvPr>
          <p:cNvSpPr>
            <a:spLocks noGrp="1"/>
          </p:cNvSpPr>
          <p:nvPr>
            <p:ph idx="1"/>
          </p:nvPr>
        </p:nvSpPr>
        <p:spPr>
          <a:xfrm>
            <a:off x="5689600" y="2194560"/>
            <a:ext cx="5816600" cy="4024125"/>
          </a:xfrm>
        </p:spPr>
        <p:txBody>
          <a:bodyPr>
            <a:normAutofit lnSpcReduction="10000"/>
          </a:bodyPr>
          <a:lstStyle/>
          <a:p>
            <a:pPr marL="0" indent="0">
              <a:buNone/>
            </a:pPr>
            <a:r>
              <a:rPr lang="en-US" sz="1900" dirty="0"/>
              <a:t>How do we determine Chronic disease </a:t>
            </a:r>
            <a:r>
              <a:rPr lang="zh-CN" altLang="en-US" sz="1900" dirty="0"/>
              <a:t>痼疾 </a:t>
            </a:r>
            <a:r>
              <a:rPr lang="en-US" altLang="zh-CN" sz="1900" dirty="0"/>
              <a:t>has a Fu </a:t>
            </a:r>
            <a:r>
              <a:rPr lang="en-US" altLang="zh-CN" sz="1900" dirty="0" err="1"/>
              <a:t>xie</a:t>
            </a:r>
            <a:r>
              <a:rPr lang="en-US" altLang="zh-CN" sz="1900" dirty="0"/>
              <a:t> pathogen? </a:t>
            </a:r>
          </a:p>
          <a:p>
            <a:pPr marL="0" indent="0">
              <a:buNone/>
            </a:pPr>
            <a:r>
              <a:rPr lang="en-US" altLang="zh-CN" sz="1900" dirty="0"/>
              <a:t>If the </a:t>
            </a:r>
            <a:r>
              <a:rPr lang="en-US" sz="1900" dirty="0"/>
              <a:t>Chronic disease repeatedly flares, this is Fu </a:t>
            </a:r>
            <a:r>
              <a:rPr lang="en-US" sz="1900" dirty="0" err="1"/>
              <a:t>xie</a:t>
            </a:r>
            <a:r>
              <a:rPr lang="en-US" sz="1900" dirty="0"/>
              <a:t> </a:t>
            </a:r>
          </a:p>
          <a:p>
            <a:pPr marL="0" indent="0">
              <a:buNone/>
            </a:pPr>
            <a:r>
              <a:rPr lang="en-US" sz="1900" dirty="0"/>
              <a:t>If the Chronic disease is slow and lingering with continuous progression , this is Nei </a:t>
            </a:r>
            <a:r>
              <a:rPr lang="en-US" sz="1900" dirty="0" err="1"/>
              <a:t>shang</a:t>
            </a:r>
            <a:r>
              <a:rPr lang="en-US" sz="1900" dirty="0"/>
              <a:t>/ internal damage. This does not have acute flare ups, but progresses over time. </a:t>
            </a:r>
          </a:p>
          <a:p>
            <a:pPr marL="0" indent="0">
              <a:buNone/>
            </a:pPr>
            <a:endParaRPr lang="en-US" sz="1900" dirty="0"/>
          </a:p>
          <a:p>
            <a:pPr marL="0" indent="0">
              <a:buNone/>
            </a:pPr>
            <a:r>
              <a:rPr lang="en-US" sz="1900" dirty="0"/>
              <a:t>In summary, if the chronic disease has periods of remission, progression, and acute flares, this is Latent pathogens. If the illness is persistently chronic, and gradually worsens over time this is internal damage. </a:t>
            </a:r>
          </a:p>
        </p:txBody>
      </p:sp>
    </p:spTree>
    <p:extLst>
      <p:ext uri="{BB962C8B-B14F-4D97-AF65-F5344CB8AC3E}">
        <p14:creationId xmlns:p14="http://schemas.microsoft.com/office/powerpoint/2010/main" val="11877888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5B461-CBA5-2245-264F-59DBB5857535}"/>
              </a:ext>
            </a:extLst>
          </p:cNvPr>
          <p:cNvSpPr>
            <a:spLocks noGrp="1"/>
          </p:cNvSpPr>
          <p:nvPr>
            <p:ph type="title"/>
          </p:nvPr>
        </p:nvSpPr>
        <p:spPr/>
        <p:txBody>
          <a:bodyPr/>
          <a:lstStyle/>
          <a:p>
            <a:r>
              <a:rPr lang="en-US" dirty="0"/>
              <a:t>Xu </a:t>
            </a:r>
            <a:r>
              <a:rPr lang="en-US" dirty="0" err="1"/>
              <a:t>lao</a:t>
            </a:r>
            <a:r>
              <a:rPr lang="en-US" dirty="0"/>
              <a:t> </a:t>
            </a:r>
            <a:r>
              <a:rPr lang="zh-CN" altLang="en-US" dirty="0"/>
              <a:t>虛勞</a:t>
            </a:r>
            <a:r>
              <a:rPr lang="en-US" altLang="zh-CN" dirty="0"/>
              <a:t>/ Vacuity taxation</a:t>
            </a:r>
            <a:r>
              <a:rPr lang="en-US" dirty="0"/>
              <a:t>  </a:t>
            </a:r>
          </a:p>
        </p:txBody>
      </p:sp>
      <p:sp>
        <p:nvSpPr>
          <p:cNvPr id="3" name="Content Placeholder 2">
            <a:extLst>
              <a:ext uri="{FF2B5EF4-FFF2-40B4-BE49-F238E27FC236}">
                <a16:creationId xmlns:a16="http://schemas.microsoft.com/office/drawing/2014/main" id="{E22CD8F4-00E5-AC0E-464F-2C6FF41C1EDB}"/>
              </a:ext>
            </a:extLst>
          </p:cNvPr>
          <p:cNvSpPr>
            <a:spLocks noGrp="1"/>
          </p:cNvSpPr>
          <p:nvPr>
            <p:ph idx="1"/>
          </p:nvPr>
        </p:nvSpPr>
        <p:spPr/>
        <p:txBody>
          <a:bodyPr/>
          <a:lstStyle/>
          <a:p>
            <a:pPr marL="0" indent="0">
              <a:buNone/>
            </a:pPr>
            <a:r>
              <a:rPr lang="en-US" altLang="zh-CN" dirty="0"/>
              <a:t>There are two types of Xu </a:t>
            </a:r>
            <a:r>
              <a:rPr lang="en-US" altLang="zh-CN" dirty="0" err="1"/>
              <a:t>lao</a:t>
            </a:r>
            <a:endParaRPr lang="en-US" altLang="zh-CN" dirty="0"/>
          </a:p>
          <a:p>
            <a:pPr marL="457200" indent="-457200">
              <a:buAutoNum type="arabicPeriod"/>
            </a:pPr>
            <a:r>
              <a:rPr lang="en-US" dirty="0"/>
              <a:t>Vacuity induced Xu </a:t>
            </a:r>
            <a:r>
              <a:rPr lang="en-US" dirty="0" err="1"/>
              <a:t>lao</a:t>
            </a:r>
            <a:r>
              <a:rPr lang="en-US" dirty="0"/>
              <a:t>, arising from malnutrition for example. The primary strategy is to Supplement </a:t>
            </a:r>
          </a:p>
          <a:p>
            <a:pPr marL="457200" indent="-457200">
              <a:buAutoNum type="arabicPeriod"/>
            </a:pPr>
            <a:r>
              <a:rPr lang="en-US" dirty="0"/>
              <a:t>Latent pathogen induced Xu </a:t>
            </a:r>
            <a:r>
              <a:rPr lang="en-US" dirty="0" err="1"/>
              <a:t>lao</a:t>
            </a:r>
            <a:r>
              <a:rPr lang="en-US" dirty="0"/>
              <a:t>, in other words, repletion causing vacuity. The strategy needs to be a combined Attacking and supplementation. Treatment needs to first address the repletion as the guiding principle. Many patients with tumors manifest with symptoms of Xu </a:t>
            </a:r>
            <a:r>
              <a:rPr lang="en-US" dirty="0" err="1"/>
              <a:t>lao</a:t>
            </a:r>
            <a:r>
              <a:rPr lang="en-US" dirty="0"/>
              <a:t>. Often tumors have a Latent pathogen component. </a:t>
            </a:r>
          </a:p>
        </p:txBody>
      </p:sp>
    </p:spTree>
    <p:extLst>
      <p:ext uri="{BB962C8B-B14F-4D97-AF65-F5344CB8AC3E}">
        <p14:creationId xmlns:p14="http://schemas.microsoft.com/office/powerpoint/2010/main" val="15186264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D9F52-BBC2-B435-6721-4A9965101293}"/>
              </a:ext>
            </a:extLst>
          </p:cNvPr>
          <p:cNvSpPr>
            <a:spLocks noGrp="1"/>
          </p:cNvSpPr>
          <p:nvPr>
            <p:ph type="title"/>
          </p:nvPr>
        </p:nvSpPr>
        <p:spPr/>
        <p:txBody>
          <a:bodyPr/>
          <a:lstStyle/>
          <a:p>
            <a:r>
              <a:rPr lang="en-US" dirty="0"/>
              <a:t>Limitations of pattern diagnosis</a:t>
            </a:r>
          </a:p>
        </p:txBody>
      </p:sp>
      <p:sp>
        <p:nvSpPr>
          <p:cNvPr id="3" name="Content Placeholder 2">
            <a:extLst>
              <a:ext uri="{FF2B5EF4-FFF2-40B4-BE49-F238E27FC236}">
                <a16:creationId xmlns:a16="http://schemas.microsoft.com/office/drawing/2014/main" id="{F48807A1-AAC0-610A-32E4-41076E29CE7A}"/>
              </a:ext>
            </a:extLst>
          </p:cNvPr>
          <p:cNvSpPr>
            <a:spLocks noGrp="1"/>
          </p:cNvSpPr>
          <p:nvPr>
            <p:ph idx="1"/>
          </p:nvPr>
        </p:nvSpPr>
        <p:spPr/>
        <p:txBody>
          <a:bodyPr>
            <a:normAutofit fontScale="92500" lnSpcReduction="20000"/>
          </a:bodyPr>
          <a:lstStyle/>
          <a:p>
            <a:pPr marL="0" indent="0">
              <a:buNone/>
            </a:pPr>
            <a:r>
              <a:rPr lang="en-US" dirty="0"/>
              <a:t>WXZ states Orthodox Chinese Medicine relies on differentiating patterns. </a:t>
            </a:r>
          </a:p>
          <a:p>
            <a:pPr marL="0" indent="0">
              <a:buNone/>
            </a:pPr>
            <a:r>
              <a:rPr lang="en-US" dirty="0"/>
              <a:t>A pattern (Zheng </a:t>
            </a:r>
            <a:r>
              <a:rPr lang="zh-CN" altLang="en-US" dirty="0"/>
              <a:t>證</a:t>
            </a:r>
            <a:r>
              <a:rPr lang="en-US" altLang="zh-CN" dirty="0"/>
              <a:t>) refers to an organism’s own response </a:t>
            </a:r>
            <a:r>
              <a:rPr lang="zh-CN" altLang="en-US" dirty="0"/>
              <a:t>反應</a:t>
            </a:r>
            <a:r>
              <a:rPr lang="en-US" altLang="zh-CN" dirty="0"/>
              <a:t> to disease. And different constitutions responses will be different, even if it’s the same disease. It represents the phenomenological expression at a given moment, a snapshot of the present.  </a:t>
            </a:r>
          </a:p>
          <a:p>
            <a:pPr marL="0" indent="0">
              <a:buNone/>
            </a:pPr>
            <a:r>
              <a:rPr lang="en-US" dirty="0"/>
              <a:t>Now, what triggers the onset of the disease is referred to as Bing yin </a:t>
            </a:r>
            <a:r>
              <a:rPr lang="zh-CN" altLang="en-US" dirty="0"/>
              <a:t>病因</a:t>
            </a:r>
            <a:r>
              <a:rPr lang="en-US" altLang="zh-CN" dirty="0"/>
              <a:t>/ disease cause. Often referring to the pathogenic factor itself. </a:t>
            </a:r>
          </a:p>
          <a:p>
            <a:pPr marL="0" indent="0">
              <a:buNone/>
            </a:pPr>
            <a:r>
              <a:rPr lang="en-US" dirty="0"/>
              <a:t>Disease </a:t>
            </a:r>
            <a:r>
              <a:rPr lang="zh-CN" altLang="en-US" dirty="0"/>
              <a:t>病 </a:t>
            </a:r>
            <a:r>
              <a:rPr lang="en-US" altLang="zh-CN" dirty="0"/>
              <a:t>reflects the continuous evolving process with a defined progression and transformation. </a:t>
            </a:r>
          </a:p>
          <a:p>
            <a:pPr marL="0" indent="0">
              <a:buNone/>
            </a:pPr>
            <a:r>
              <a:rPr lang="en-US" dirty="0"/>
              <a:t>Pattern diagnosis unfortunately does not reflect or address the dynamic progression of the disease. WXZ gives the example of Diabetes, which starts with stomach heat, then to stomach heat with yin xu, then to Qi and Yi xu, then to dual Yin and Yang xu, often with blood stasis and liver qi depression. At an moment, the patient can present with one or two of these, but in the past had another pattern, and is developing into another pattern.</a:t>
            </a:r>
          </a:p>
        </p:txBody>
      </p:sp>
    </p:spTree>
    <p:extLst>
      <p:ext uri="{BB962C8B-B14F-4D97-AF65-F5344CB8AC3E}">
        <p14:creationId xmlns:p14="http://schemas.microsoft.com/office/powerpoint/2010/main" val="1179629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03678-938E-B68E-9D47-A3ECDD040C56}"/>
              </a:ext>
            </a:extLst>
          </p:cNvPr>
          <p:cNvSpPr>
            <a:spLocks noGrp="1"/>
          </p:cNvSpPr>
          <p:nvPr>
            <p:ph type="title"/>
          </p:nvPr>
        </p:nvSpPr>
        <p:spPr/>
        <p:txBody>
          <a:bodyPr/>
          <a:lstStyle/>
          <a:p>
            <a:r>
              <a:rPr lang="en-US" dirty="0"/>
              <a:t>Return to disease differentiation </a:t>
            </a:r>
            <a:r>
              <a:rPr lang="zh-CN" altLang="en-US" dirty="0"/>
              <a:t>辯病</a:t>
            </a:r>
            <a:r>
              <a:rPr lang="en-US" dirty="0"/>
              <a:t> </a:t>
            </a:r>
          </a:p>
        </p:txBody>
      </p:sp>
      <p:sp>
        <p:nvSpPr>
          <p:cNvPr id="3" name="Content Placeholder 2">
            <a:extLst>
              <a:ext uri="{FF2B5EF4-FFF2-40B4-BE49-F238E27FC236}">
                <a16:creationId xmlns:a16="http://schemas.microsoft.com/office/drawing/2014/main" id="{20C072BE-244A-FFC3-F6E9-3F110EFA5316}"/>
              </a:ext>
            </a:extLst>
          </p:cNvPr>
          <p:cNvSpPr>
            <a:spLocks noGrp="1"/>
          </p:cNvSpPr>
          <p:nvPr>
            <p:ph idx="1"/>
          </p:nvPr>
        </p:nvSpPr>
        <p:spPr/>
        <p:txBody>
          <a:bodyPr>
            <a:normAutofit fontScale="92500" lnSpcReduction="20000"/>
          </a:bodyPr>
          <a:lstStyle/>
          <a:p>
            <a:pPr marL="0" indent="0">
              <a:buNone/>
            </a:pPr>
            <a:r>
              <a:rPr lang="en-US" dirty="0"/>
              <a:t>WXZ asks us if the disease’s clinical outcome is really a reflection of the Pattern/ syndrome or the disease’s influence. </a:t>
            </a:r>
          </a:p>
          <a:p>
            <a:pPr marL="0" indent="0">
              <a:buNone/>
            </a:pPr>
            <a:r>
              <a:rPr lang="en-US" dirty="0"/>
              <a:t>And he states at times it is due to the Pattern, with different constitutions expressing different responses to the same illness, like we see in the common cold. For example, Gui </a:t>
            </a:r>
            <a:r>
              <a:rPr lang="en-US" dirty="0" err="1"/>
              <a:t>zhi</a:t>
            </a:r>
            <a:r>
              <a:rPr lang="en-US" dirty="0"/>
              <a:t> tang constitution vs a Ma </a:t>
            </a:r>
            <a:r>
              <a:rPr lang="en-US" dirty="0" err="1"/>
              <a:t>huang</a:t>
            </a:r>
            <a:r>
              <a:rPr lang="en-US" dirty="0"/>
              <a:t> tang or a Ma </a:t>
            </a:r>
            <a:r>
              <a:rPr lang="en-US" dirty="0" err="1"/>
              <a:t>huang</a:t>
            </a:r>
            <a:r>
              <a:rPr lang="en-US" dirty="0"/>
              <a:t> fu zi xi </a:t>
            </a:r>
            <a:r>
              <a:rPr lang="en-US" dirty="0" err="1"/>
              <a:t>xin</a:t>
            </a:r>
            <a:r>
              <a:rPr lang="en-US" dirty="0"/>
              <a:t> tang. </a:t>
            </a:r>
          </a:p>
          <a:p>
            <a:pPr marL="0" indent="0">
              <a:buNone/>
            </a:pPr>
            <a:r>
              <a:rPr lang="en-US" dirty="0"/>
              <a:t>But in complex and difficult disease, he states the decisive factor is not the pattern, but the disease itself. </a:t>
            </a:r>
          </a:p>
          <a:p>
            <a:pPr marL="0" indent="0">
              <a:buNone/>
            </a:pPr>
            <a:r>
              <a:rPr lang="en-US" dirty="0"/>
              <a:t>He gives the example of pulmonary consumption </a:t>
            </a:r>
            <a:r>
              <a:rPr lang="zh-CN" altLang="en-US" dirty="0"/>
              <a:t>肺癆</a:t>
            </a:r>
            <a:r>
              <a:rPr lang="en-US" altLang="zh-CN" dirty="0"/>
              <a:t>/ tuberculosis. Often it manifests with Lung yin xu and Lung qi xu with yin xu and internal heat, or yin yang xu, and often the pattern correct formula is Bai he </a:t>
            </a:r>
            <a:r>
              <a:rPr lang="en-US" altLang="zh-CN" dirty="0" err="1"/>
              <a:t>gu</a:t>
            </a:r>
            <a:r>
              <a:rPr lang="en-US" altLang="zh-CN" dirty="0"/>
              <a:t> </a:t>
            </a:r>
            <a:r>
              <a:rPr lang="en-US" altLang="zh-CN" dirty="0" err="1"/>
              <a:t>jin</a:t>
            </a:r>
            <a:r>
              <a:rPr lang="en-US" altLang="zh-CN" dirty="0"/>
              <a:t> tang. But it doesn’t work. Instead the empirical formula Lao Ke tang </a:t>
            </a:r>
            <a:r>
              <a:rPr lang="zh-CN" altLang="en-US" dirty="0"/>
              <a:t>癆咳湯 </a:t>
            </a:r>
            <a:r>
              <a:rPr lang="en-US" altLang="zh-CN" dirty="0"/>
              <a:t>works better because it attacks the root pathology, i.e. the disease. Same with Ascites and Wen </a:t>
            </a:r>
            <a:r>
              <a:rPr lang="en-US" altLang="zh-CN" dirty="0" err="1"/>
              <a:t>yi</a:t>
            </a:r>
            <a:r>
              <a:rPr lang="en-US" altLang="zh-CN" dirty="0"/>
              <a:t>/ epidemic pestilence which wiped out entire cities rendering vast lands desolate and dead bodies all over, was this due to patterns?</a:t>
            </a:r>
          </a:p>
          <a:p>
            <a:pPr marL="0" indent="0">
              <a:buNone/>
            </a:pPr>
            <a:r>
              <a:rPr lang="en-US" dirty="0"/>
              <a:t>In these type of illnesses, we must develop a disease-oriented approach, targeting the root pathology directly and then adjust the treatment based on pattern </a:t>
            </a:r>
            <a:r>
              <a:rPr lang="zh-CN" altLang="en-US" dirty="0"/>
              <a:t>隨證加減</a:t>
            </a:r>
            <a:endParaRPr lang="en-US" dirty="0"/>
          </a:p>
        </p:txBody>
      </p:sp>
    </p:spTree>
    <p:extLst>
      <p:ext uri="{BB962C8B-B14F-4D97-AF65-F5344CB8AC3E}">
        <p14:creationId xmlns:p14="http://schemas.microsoft.com/office/powerpoint/2010/main" val="21566791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9D42F-BA50-F413-F8A3-90FA37BBB193}"/>
              </a:ext>
            </a:extLst>
          </p:cNvPr>
          <p:cNvSpPr>
            <a:spLocks noGrp="1"/>
          </p:cNvSpPr>
          <p:nvPr>
            <p:ph type="title"/>
          </p:nvPr>
        </p:nvSpPr>
        <p:spPr>
          <a:xfrm>
            <a:off x="619760" y="764373"/>
            <a:ext cx="6832600" cy="1293028"/>
          </a:xfrm>
        </p:spPr>
        <p:txBody>
          <a:bodyPr>
            <a:normAutofit/>
          </a:bodyPr>
          <a:lstStyle/>
          <a:p>
            <a:r>
              <a:rPr lang="en-US" dirty="0"/>
              <a:t>Interruption method </a:t>
            </a:r>
            <a:r>
              <a:rPr lang="zh-CN" altLang="en-US" dirty="0"/>
              <a:t>截斷法</a:t>
            </a:r>
            <a:r>
              <a:rPr lang="en-US" dirty="0"/>
              <a:t>  </a:t>
            </a:r>
          </a:p>
        </p:txBody>
      </p:sp>
      <p:sp>
        <p:nvSpPr>
          <p:cNvPr id="3" name="Content Placeholder 2">
            <a:extLst>
              <a:ext uri="{FF2B5EF4-FFF2-40B4-BE49-F238E27FC236}">
                <a16:creationId xmlns:a16="http://schemas.microsoft.com/office/drawing/2014/main" id="{2FD5902A-8805-7160-4013-A1C46743C638}"/>
              </a:ext>
            </a:extLst>
          </p:cNvPr>
          <p:cNvSpPr>
            <a:spLocks noGrp="1"/>
          </p:cNvSpPr>
          <p:nvPr>
            <p:ph idx="1"/>
          </p:nvPr>
        </p:nvSpPr>
        <p:spPr>
          <a:xfrm>
            <a:off x="619760" y="2194560"/>
            <a:ext cx="6832600" cy="4024125"/>
          </a:xfrm>
        </p:spPr>
        <p:txBody>
          <a:bodyPr>
            <a:normAutofit fontScale="92500" lnSpcReduction="10000"/>
          </a:bodyPr>
          <a:lstStyle/>
          <a:p>
            <a:pPr marL="0" indent="0">
              <a:buNone/>
            </a:pPr>
            <a:r>
              <a:rPr lang="en-US" dirty="0"/>
              <a:t>In the face of serious and complex diseases, the interruption method is to target directly the disease and then modify the treatment according to the syndrome/ pattern. Especially when progression of the disease is determined by the illness itself. Targeting the syndrome alone is insufficient, if the disease is being worsened by the evolution of the disease.  </a:t>
            </a:r>
          </a:p>
          <a:p>
            <a:pPr marL="0" indent="0">
              <a:buNone/>
            </a:pPr>
            <a:r>
              <a:rPr lang="en-US" dirty="0"/>
              <a:t>But we need to also target the pattern, since the disease has a continuity, passage and transmutation behavior, which is subjected to the pattern’s influence.  But if we do not know the disease’s continuity and its subsequent developmental process, we will not be able to interrupt it. Thus, we must deeply study disease. </a:t>
            </a:r>
          </a:p>
        </p:txBody>
      </p:sp>
    </p:spTree>
    <p:extLst>
      <p:ext uri="{BB962C8B-B14F-4D97-AF65-F5344CB8AC3E}">
        <p14:creationId xmlns:p14="http://schemas.microsoft.com/office/powerpoint/2010/main" val="1659929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29DB-A051-1D53-BAAC-31EFBE14DB4E}"/>
              </a:ext>
            </a:extLst>
          </p:cNvPr>
          <p:cNvSpPr>
            <a:spLocks noGrp="1"/>
          </p:cNvSpPr>
          <p:nvPr>
            <p:ph type="title"/>
          </p:nvPr>
        </p:nvSpPr>
        <p:spPr/>
        <p:txBody>
          <a:bodyPr/>
          <a:lstStyle/>
          <a:p>
            <a:r>
              <a:rPr lang="en-US" dirty="0"/>
              <a:t>Latent pathogen stages</a:t>
            </a:r>
          </a:p>
        </p:txBody>
      </p:sp>
      <p:sp>
        <p:nvSpPr>
          <p:cNvPr id="3" name="Content Placeholder 2">
            <a:extLst>
              <a:ext uri="{FF2B5EF4-FFF2-40B4-BE49-F238E27FC236}">
                <a16:creationId xmlns:a16="http://schemas.microsoft.com/office/drawing/2014/main" id="{0655793D-EC49-8BCC-C668-0D106C35A4E4}"/>
              </a:ext>
            </a:extLst>
          </p:cNvPr>
          <p:cNvSpPr>
            <a:spLocks noGrp="1"/>
          </p:cNvSpPr>
          <p:nvPr>
            <p:ph idx="1"/>
          </p:nvPr>
        </p:nvSpPr>
        <p:spPr/>
        <p:txBody>
          <a:bodyPr>
            <a:normAutofit fontScale="92500" lnSpcReduction="20000"/>
          </a:bodyPr>
          <a:lstStyle/>
          <a:p>
            <a:r>
              <a:rPr lang="en-US" dirty="0"/>
              <a:t>Wu Xiong gives an example how Latent pathogens can be differentiated into two stages: Internal latency </a:t>
            </a:r>
            <a:r>
              <a:rPr lang="zh-CN" altLang="en-US" dirty="0"/>
              <a:t>内伏 </a:t>
            </a:r>
            <a:r>
              <a:rPr lang="en-US" dirty="0"/>
              <a:t>and External emergence </a:t>
            </a:r>
            <a:r>
              <a:rPr lang="zh-CN" altLang="en-US" dirty="0"/>
              <a:t>外發</a:t>
            </a:r>
          </a:p>
          <a:p>
            <a:r>
              <a:rPr lang="en-US" dirty="0"/>
              <a:t>Internal latency process means from Wei to Qi to Ying to Xue </a:t>
            </a:r>
          </a:p>
          <a:p>
            <a:r>
              <a:rPr lang="en-US" dirty="0"/>
              <a:t>External emergence is from Xue to Ying to Qi to Wei</a:t>
            </a:r>
          </a:p>
          <a:p>
            <a:pPr marL="0" indent="0">
              <a:buNone/>
            </a:pPr>
            <a:endParaRPr lang="en-US" dirty="0"/>
          </a:p>
          <a:p>
            <a:pPr marL="0" indent="0">
              <a:buNone/>
            </a:pPr>
            <a:r>
              <a:rPr lang="en-US" dirty="0"/>
              <a:t>Internal latency corresponds to the Three Yang transmitting to the Three yin, from </a:t>
            </a:r>
            <a:r>
              <a:rPr lang="en-US" dirty="0" err="1"/>
              <a:t>Shaoyang</a:t>
            </a:r>
            <a:r>
              <a:rPr lang="en-US" dirty="0"/>
              <a:t> transmitting to </a:t>
            </a:r>
            <a:r>
              <a:rPr lang="en-US" dirty="0" err="1"/>
              <a:t>Taiyin</a:t>
            </a:r>
            <a:r>
              <a:rPr lang="en-US" dirty="0"/>
              <a:t>, then the Xie qi becoming latent, transmitting to </a:t>
            </a:r>
            <a:r>
              <a:rPr lang="en-US" dirty="0" err="1"/>
              <a:t>Shaoyin</a:t>
            </a:r>
            <a:r>
              <a:rPr lang="en-US" dirty="0"/>
              <a:t>, and finally nesting in </a:t>
            </a:r>
            <a:r>
              <a:rPr lang="en-US" dirty="0" err="1"/>
              <a:t>Jueyin</a:t>
            </a:r>
            <a:r>
              <a:rPr lang="en-US" dirty="0"/>
              <a:t> where it leads to death. </a:t>
            </a:r>
            <a:br>
              <a:rPr lang="en-US" dirty="0"/>
            </a:br>
            <a:endParaRPr lang="en-US" dirty="0"/>
          </a:p>
          <a:p>
            <a:pPr marL="0" indent="0">
              <a:buNone/>
            </a:pPr>
            <a:r>
              <a:rPr lang="en-US" dirty="0"/>
              <a:t>An example is in Hepatitis, where </a:t>
            </a:r>
            <a:r>
              <a:rPr lang="en-US" dirty="0" err="1"/>
              <a:t>Shaoyang</a:t>
            </a:r>
            <a:r>
              <a:rPr lang="en-US" dirty="0"/>
              <a:t> has concurrent qi vacuity, i.e. progressing to </a:t>
            </a:r>
            <a:r>
              <a:rPr lang="en-US" dirty="0" err="1"/>
              <a:t>Taiyin</a:t>
            </a:r>
            <a:r>
              <a:rPr lang="en-US" dirty="0"/>
              <a:t>. This is the Chai hu </a:t>
            </a:r>
            <a:r>
              <a:rPr lang="en-US" dirty="0" err="1"/>
              <a:t>gui</a:t>
            </a:r>
            <a:r>
              <a:rPr lang="en-US" dirty="0"/>
              <a:t> </a:t>
            </a:r>
            <a:r>
              <a:rPr lang="en-US" dirty="0" err="1"/>
              <a:t>zhi</a:t>
            </a:r>
            <a:r>
              <a:rPr lang="en-US" dirty="0"/>
              <a:t> </a:t>
            </a:r>
            <a:r>
              <a:rPr lang="en-US" dirty="0" err="1"/>
              <a:t>gan</a:t>
            </a:r>
            <a:r>
              <a:rPr lang="en-US" dirty="0"/>
              <a:t> jiang tang pattern. It will then transmit to </a:t>
            </a:r>
            <a:r>
              <a:rPr lang="en-US" dirty="0" err="1"/>
              <a:t>Shaoyin</a:t>
            </a:r>
            <a:r>
              <a:rPr lang="en-US" dirty="0"/>
              <a:t> (Where estrogen deactivation becomes impaired leading to genital atrophy and subsequent impotence). Ultimately, leading to </a:t>
            </a:r>
            <a:r>
              <a:rPr lang="en-US" dirty="0" err="1"/>
              <a:t>Jueyin</a:t>
            </a:r>
            <a:r>
              <a:rPr lang="en-US" dirty="0"/>
              <a:t> (internal wind, stirring blood). This is an example of a Fixed/ regular behavior of this disease. </a:t>
            </a:r>
          </a:p>
        </p:txBody>
      </p:sp>
    </p:spTree>
    <p:extLst>
      <p:ext uri="{BB962C8B-B14F-4D97-AF65-F5344CB8AC3E}">
        <p14:creationId xmlns:p14="http://schemas.microsoft.com/office/powerpoint/2010/main" val="26582948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1D370-1217-3D19-8147-5C0F0D107904}"/>
              </a:ext>
            </a:extLst>
          </p:cNvPr>
          <p:cNvSpPr>
            <a:spLocks noGrp="1"/>
          </p:cNvSpPr>
          <p:nvPr>
            <p:ph type="title"/>
          </p:nvPr>
        </p:nvSpPr>
        <p:spPr/>
        <p:txBody>
          <a:bodyPr/>
          <a:lstStyle/>
          <a:p>
            <a:r>
              <a:rPr lang="en-US" dirty="0"/>
              <a:t>Latent pathogen complexity</a:t>
            </a:r>
          </a:p>
        </p:txBody>
      </p:sp>
      <p:sp>
        <p:nvSpPr>
          <p:cNvPr id="3" name="Content Placeholder 2">
            <a:extLst>
              <a:ext uri="{FF2B5EF4-FFF2-40B4-BE49-F238E27FC236}">
                <a16:creationId xmlns:a16="http://schemas.microsoft.com/office/drawing/2014/main" id="{C90CEC3F-B6E2-6A59-2D94-BB1E67A85796}"/>
              </a:ext>
            </a:extLst>
          </p:cNvPr>
          <p:cNvSpPr>
            <a:spLocks noGrp="1"/>
          </p:cNvSpPr>
          <p:nvPr>
            <p:ph idx="1"/>
          </p:nvPr>
        </p:nvSpPr>
        <p:spPr/>
        <p:txBody>
          <a:bodyPr>
            <a:normAutofit fontScale="92500"/>
          </a:bodyPr>
          <a:lstStyle/>
          <a:p>
            <a:pPr marL="0" indent="0">
              <a:buNone/>
            </a:pPr>
            <a:r>
              <a:rPr lang="en-US" dirty="0"/>
              <a:t>Latent pathogen theory deepens our inherent understand of the disease process. Breaking us free from the rigid dichotomy of separation from Exterior and interior, vacuity and repletion, cold and heat. In complex disease, these are entangled. There might be appearance of Heat/ inflammation, but also vacuity such as diarrhea and low appetite. The heat might be due to a newly contracted pathogen, i.e. immune response, entangled with the chronicity of an underlying qi vacuity. </a:t>
            </a:r>
          </a:p>
          <a:p>
            <a:pPr marL="0" indent="0">
              <a:buNone/>
            </a:pPr>
            <a:r>
              <a:rPr lang="en-US" dirty="0"/>
              <a:t>We see this in the prescription Zhi zi </a:t>
            </a:r>
            <a:r>
              <a:rPr lang="en-US" dirty="0" err="1"/>
              <a:t>gan</a:t>
            </a:r>
            <a:r>
              <a:rPr lang="en-US" dirty="0"/>
              <a:t> jiang tang. If we only focus on treating the heat flare, the pathogen will not be expelled and become further embedded. </a:t>
            </a:r>
          </a:p>
          <a:p>
            <a:pPr marL="0" indent="0">
              <a:buNone/>
            </a:pPr>
            <a:r>
              <a:rPr lang="en-US" dirty="0"/>
              <a:t>Thus, a single disease may manifest as both an acute onset and a chronic condition simultaneously. Latent pathogen theory unites internal and external causes, the interdependence of vacuity and repletion, and the fluidity of states of cold and heat. Often latent pathogen strategies will have simultaneous methods at once (drawing out, attacking, supplementing, clearing)      </a:t>
            </a:r>
          </a:p>
        </p:txBody>
      </p:sp>
    </p:spTree>
    <p:extLst>
      <p:ext uri="{BB962C8B-B14F-4D97-AF65-F5344CB8AC3E}">
        <p14:creationId xmlns:p14="http://schemas.microsoft.com/office/powerpoint/2010/main" val="19447237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0D142-35BD-BD46-5EEC-A5E65504173F}"/>
              </a:ext>
            </a:extLst>
          </p:cNvPr>
          <p:cNvSpPr>
            <a:spLocks noGrp="1"/>
          </p:cNvSpPr>
          <p:nvPr>
            <p:ph type="title"/>
          </p:nvPr>
        </p:nvSpPr>
        <p:spPr/>
        <p:txBody>
          <a:bodyPr/>
          <a:lstStyle/>
          <a:p>
            <a:r>
              <a:rPr lang="en-US" dirty="0"/>
              <a:t>Latent pathogen proclivity </a:t>
            </a:r>
          </a:p>
        </p:txBody>
      </p:sp>
      <p:sp>
        <p:nvSpPr>
          <p:cNvPr id="3" name="Content Placeholder 2">
            <a:extLst>
              <a:ext uri="{FF2B5EF4-FFF2-40B4-BE49-F238E27FC236}">
                <a16:creationId xmlns:a16="http://schemas.microsoft.com/office/drawing/2014/main" id="{3485FAD3-E64A-0580-026F-D734A0BB1451}"/>
              </a:ext>
            </a:extLst>
          </p:cNvPr>
          <p:cNvSpPr>
            <a:spLocks noGrp="1"/>
          </p:cNvSpPr>
          <p:nvPr>
            <p:ph idx="1"/>
          </p:nvPr>
        </p:nvSpPr>
        <p:spPr/>
        <p:txBody>
          <a:bodyPr>
            <a:normAutofit fontScale="92500" lnSpcReduction="10000"/>
          </a:bodyPr>
          <a:lstStyle/>
          <a:p>
            <a:pPr marL="0" indent="0">
              <a:buNone/>
            </a:pPr>
            <a:r>
              <a:rPr lang="en-US" dirty="0"/>
              <a:t>There are four main factors to Latent pathogen tendency</a:t>
            </a:r>
          </a:p>
          <a:p>
            <a:pPr marL="457200" indent="-457200">
              <a:buAutoNum type="arabicPeriod"/>
            </a:pPr>
            <a:r>
              <a:rPr lang="en-US" dirty="0"/>
              <a:t>Constitution </a:t>
            </a:r>
            <a:r>
              <a:rPr lang="zh-CN" altLang="en-US" dirty="0"/>
              <a:t>體質</a:t>
            </a:r>
            <a:endParaRPr lang="en-US" dirty="0"/>
          </a:p>
          <a:p>
            <a:pPr marL="457200" indent="-457200">
              <a:buAutoNum type="arabicPeriod"/>
            </a:pPr>
            <a:r>
              <a:rPr lang="en-US" dirty="0"/>
              <a:t>Chronic diseases </a:t>
            </a:r>
            <a:r>
              <a:rPr lang="zh-CN" altLang="en-US" dirty="0"/>
              <a:t>痼疾</a:t>
            </a:r>
            <a:endParaRPr lang="en-US" dirty="0"/>
          </a:p>
          <a:p>
            <a:pPr marL="457200" indent="-457200">
              <a:buAutoNum type="arabicPeriod"/>
            </a:pPr>
            <a:r>
              <a:rPr lang="en-US" dirty="0"/>
              <a:t>Exterior contraction </a:t>
            </a:r>
            <a:r>
              <a:rPr lang="zh-CN" altLang="en-US" dirty="0"/>
              <a:t>外感</a:t>
            </a:r>
            <a:endParaRPr lang="en-US" dirty="0"/>
          </a:p>
          <a:p>
            <a:pPr marL="457200" indent="-457200">
              <a:buAutoNum type="arabicPeriod"/>
            </a:pPr>
            <a:r>
              <a:rPr lang="en-US" dirty="0"/>
              <a:t>The seven emotions </a:t>
            </a:r>
            <a:r>
              <a:rPr lang="zh-CN" altLang="en-US" dirty="0"/>
              <a:t>七情</a:t>
            </a:r>
            <a:endParaRPr lang="en-US" dirty="0"/>
          </a:p>
          <a:p>
            <a:pPr marL="0" indent="0">
              <a:buNone/>
            </a:pPr>
            <a:endParaRPr lang="en-US" dirty="0"/>
          </a:p>
          <a:p>
            <a:pPr marL="0" indent="0">
              <a:buNone/>
            </a:pPr>
            <a:r>
              <a:rPr lang="en-US" dirty="0"/>
              <a:t>The constitution refers to Prenatal Endowment </a:t>
            </a:r>
            <a:r>
              <a:rPr lang="zh-CN" altLang="en-US" dirty="0"/>
              <a:t>先天稟賦</a:t>
            </a:r>
            <a:r>
              <a:rPr lang="en-US" altLang="zh-CN" dirty="0"/>
              <a:t>, but also Postnatal acquirement </a:t>
            </a:r>
            <a:r>
              <a:rPr lang="zh-CN" altLang="en-US" dirty="0"/>
              <a:t>後天獲得</a:t>
            </a:r>
            <a:r>
              <a:rPr lang="en-US" altLang="zh-CN" dirty="0"/>
              <a:t>, but Prenatal endowment occupies the leading factor. Prenatal endowment leads to genetic/hereditary disorders and can also lead to susceptibility to specific diseases. Essentially, we can divide this into Genetic diseases </a:t>
            </a:r>
            <a:r>
              <a:rPr lang="zh-CN" altLang="en-US" dirty="0"/>
              <a:t>遺傳性病</a:t>
            </a:r>
            <a:r>
              <a:rPr lang="en-US" altLang="zh-CN" dirty="0"/>
              <a:t> and hereditary susceptibility </a:t>
            </a:r>
            <a:r>
              <a:rPr lang="zh-CN" altLang="en-US" dirty="0"/>
              <a:t>遺傳易感</a:t>
            </a:r>
            <a:r>
              <a:rPr lang="en-US" altLang="zh-CN" dirty="0"/>
              <a:t>. One is present since birth, and the other is tendency/ likelihood to develop diseases due to hereditary causes, or developing a distinct disease outcome after contracting a disease</a:t>
            </a:r>
            <a:endParaRPr lang="en-US" dirty="0"/>
          </a:p>
          <a:p>
            <a:pPr marL="0" indent="0">
              <a:buNone/>
            </a:pPr>
            <a:endParaRPr lang="en-US" dirty="0"/>
          </a:p>
        </p:txBody>
      </p:sp>
    </p:spTree>
    <p:extLst>
      <p:ext uri="{BB962C8B-B14F-4D97-AF65-F5344CB8AC3E}">
        <p14:creationId xmlns:p14="http://schemas.microsoft.com/office/powerpoint/2010/main" val="1012143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ree in the middle of a pond with a full moon&#10;&#10;AI-generated content may be incorrect.">
            <a:extLst>
              <a:ext uri="{FF2B5EF4-FFF2-40B4-BE49-F238E27FC236}">
                <a16:creationId xmlns:a16="http://schemas.microsoft.com/office/drawing/2014/main" id="{CB9C3059-4ACE-4287-EE52-D604CCB44D86}"/>
              </a:ext>
            </a:extLst>
          </p:cNvPr>
          <p:cNvPicPr>
            <a:picLocks noChangeAspect="1"/>
          </p:cNvPicPr>
          <p:nvPr/>
        </p:nvPicPr>
        <p:blipFill>
          <a:blip r:embed="rId2"/>
          <a:srcRect l="29308" r="23522" b="-1"/>
          <a:stretch/>
        </p:blipFill>
        <p:spPr>
          <a:xfrm>
            <a:off x="7345680" y="10"/>
            <a:ext cx="4846320" cy="6857990"/>
          </a:xfrm>
          <a:prstGeom prst="rect">
            <a:avLst/>
          </a:prstGeom>
        </p:spPr>
      </p:pic>
      <p:sp>
        <p:nvSpPr>
          <p:cNvPr id="2" name="Title 1">
            <a:extLst>
              <a:ext uri="{FF2B5EF4-FFF2-40B4-BE49-F238E27FC236}">
                <a16:creationId xmlns:a16="http://schemas.microsoft.com/office/drawing/2014/main" id="{2B311877-5644-92B1-E6FF-BFD2920DBC31}"/>
              </a:ext>
            </a:extLst>
          </p:cNvPr>
          <p:cNvSpPr>
            <a:spLocks noGrp="1"/>
          </p:cNvSpPr>
          <p:nvPr>
            <p:ph type="title"/>
          </p:nvPr>
        </p:nvSpPr>
        <p:spPr>
          <a:xfrm>
            <a:off x="640080" y="1371600"/>
            <a:ext cx="5852160" cy="1097280"/>
          </a:xfrm>
        </p:spPr>
        <p:txBody>
          <a:bodyPr anchor="t">
            <a:normAutofit/>
          </a:bodyPr>
          <a:lstStyle/>
          <a:p>
            <a:r>
              <a:rPr lang="zh-CN" altLang="en-US" b="0"/>
              <a:t>失精 </a:t>
            </a:r>
            <a:r>
              <a:rPr lang="en-US" altLang="zh-CN" b="0"/>
              <a:t>Loss of essence</a:t>
            </a:r>
            <a:endParaRPr lang="en-US" b="0" dirty="0"/>
          </a:p>
        </p:txBody>
      </p:sp>
      <p:sp>
        <p:nvSpPr>
          <p:cNvPr id="3" name="Content Placeholder 2">
            <a:extLst>
              <a:ext uri="{FF2B5EF4-FFF2-40B4-BE49-F238E27FC236}">
                <a16:creationId xmlns:a16="http://schemas.microsoft.com/office/drawing/2014/main" id="{683C28B0-424F-49EA-D53E-375FA25CFBB2}"/>
              </a:ext>
            </a:extLst>
          </p:cNvPr>
          <p:cNvSpPr>
            <a:spLocks noGrp="1"/>
          </p:cNvSpPr>
          <p:nvPr>
            <p:ph idx="1"/>
          </p:nvPr>
        </p:nvSpPr>
        <p:spPr>
          <a:xfrm>
            <a:off x="640080" y="2633236"/>
            <a:ext cx="5852160" cy="3664685"/>
          </a:xfrm>
        </p:spPr>
        <p:txBody>
          <a:bodyPr>
            <a:normAutofit/>
          </a:bodyPr>
          <a:lstStyle/>
          <a:p>
            <a:pPr marL="0" indent="0">
              <a:lnSpc>
                <a:spcPct val="110000"/>
              </a:lnSpc>
              <a:buNone/>
            </a:pPr>
            <a:r>
              <a:rPr lang="en-US" sz="1700" dirty="0"/>
              <a:t>The susceptibility to contracting a latent pathogen is determined by both simultaneous internal and external causes. The internal cause is attributed to the loss of essence, as it leads to proclivity to latency/ dormancy without manifestation </a:t>
            </a:r>
            <a:r>
              <a:rPr lang="zh-CN" altLang="en-US" sz="1700" dirty="0"/>
              <a:t>伏而未發</a:t>
            </a:r>
            <a:r>
              <a:rPr lang="en-US" altLang="zh-CN" sz="1700" dirty="0"/>
              <a:t>. </a:t>
            </a:r>
          </a:p>
          <a:p>
            <a:pPr marL="0" indent="0">
              <a:lnSpc>
                <a:spcPct val="110000"/>
              </a:lnSpc>
              <a:buNone/>
            </a:pPr>
            <a:r>
              <a:rPr lang="en-US" altLang="zh-CN" sz="1700" dirty="0"/>
              <a:t>And when it does manifest, then it does transform to heat </a:t>
            </a:r>
            <a:r>
              <a:rPr lang="zh-CN" altLang="en-US" sz="1700" dirty="0"/>
              <a:t>發而化熱</a:t>
            </a:r>
            <a:r>
              <a:rPr lang="en-US" altLang="zh-CN" sz="1700" dirty="0"/>
              <a:t>. </a:t>
            </a:r>
          </a:p>
          <a:p>
            <a:pPr marL="0" indent="0">
              <a:lnSpc>
                <a:spcPct val="110000"/>
              </a:lnSpc>
              <a:buNone/>
            </a:pPr>
            <a:r>
              <a:rPr lang="en-US" sz="1700" dirty="0"/>
              <a:t>Therefore, the establishment of Latent pathogens requires the body to not have enough material resources to expel the pathogen. </a:t>
            </a:r>
          </a:p>
          <a:p>
            <a:pPr marL="0" indent="0">
              <a:lnSpc>
                <a:spcPct val="110000"/>
              </a:lnSpc>
              <a:buNone/>
            </a:pPr>
            <a:r>
              <a:rPr lang="en-US" sz="1700" dirty="0"/>
              <a:t> </a:t>
            </a:r>
          </a:p>
        </p:txBody>
      </p:sp>
    </p:spTree>
    <p:extLst>
      <p:ext uri="{BB962C8B-B14F-4D97-AF65-F5344CB8AC3E}">
        <p14:creationId xmlns:p14="http://schemas.microsoft.com/office/powerpoint/2010/main" val="23952472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10D935F1-CB5F-3422-1E72-9B370551562A}"/>
              </a:ext>
            </a:extLst>
          </p:cNvPr>
          <p:cNvSpPr>
            <a:spLocks noGrp="1"/>
          </p:cNvSpPr>
          <p:nvPr>
            <p:ph type="title"/>
          </p:nvPr>
        </p:nvSpPr>
        <p:spPr>
          <a:xfrm>
            <a:off x="685799" y="764373"/>
            <a:ext cx="3977639" cy="1600200"/>
          </a:xfrm>
        </p:spPr>
        <p:txBody>
          <a:bodyPr anchor="b">
            <a:normAutofit/>
          </a:bodyPr>
          <a:lstStyle/>
          <a:p>
            <a:pPr algn="l"/>
            <a:r>
              <a:rPr lang="en-US" altLang="zh-CN" sz="3200"/>
              <a:t>Ti zhi </a:t>
            </a:r>
            <a:r>
              <a:rPr lang="zh-CN" altLang="en-US" sz="3200"/>
              <a:t>體質</a:t>
            </a:r>
            <a:endParaRPr lang="en-US" sz="3200" dirty="0"/>
          </a:p>
        </p:txBody>
      </p:sp>
      <p:sp>
        <p:nvSpPr>
          <p:cNvPr id="3" name="Content Placeholder 2">
            <a:extLst>
              <a:ext uri="{FF2B5EF4-FFF2-40B4-BE49-F238E27FC236}">
                <a16:creationId xmlns:a16="http://schemas.microsoft.com/office/drawing/2014/main" id="{27D47235-4C84-ED8F-4CE7-2F19ECED0E16}"/>
              </a:ext>
            </a:extLst>
          </p:cNvPr>
          <p:cNvSpPr>
            <a:spLocks noGrp="1"/>
          </p:cNvSpPr>
          <p:nvPr>
            <p:ph idx="1"/>
          </p:nvPr>
        </p:nvSpPr>
        <p:spPr>
          <a:xfrm>
            <a:off x="685800" y="2364573"/>
            <a:ext cx="3977639" cy="3854112"/>
          </a:xfrm>
        </p:spPr>
        <p:txBody>
          <a:bodyPr>
            <a:normAutofit/>
          </a:bodyPr>
          <a:lstStyle/>
          <a:p>
            <a:r>
              <a:rPr lang="en-US" sz="1200" dirty="0"/>
              <a:t>The constitution refers to Prenatal Endowment </a:t>
            </a:r>
            <a:r>
              <a:rPr lang="zh-CN" altLang="en-US" sz="1200" dirty="0"/>
              <a:t>先天稟賦</a:t>
            </a:r>
            <a:r>
              <a:rPr lang="en-US" altLang="zh-CN" sz="1200" dirty="0"/>
              <a:t>, </a:t>
            </a:r>
            <a:r>
              <a:rPr lang="en-US" sz="1200" dirty="0"/>
              <a:t>but also Postnatal acquirement </a:t>
            </a:r>
            <a:r>
              <a:rPr lang="zh-CN" altLang="en-US" sz="1200" dirty="0"/>
              <a:t>後天獲得</a:t>
            </a:r>
            <a:r>
              <a:rPr lang="en-US" altLang="zh-CN" sz="1200" dirty="0"/>
              <a:t>, </a:t>
            </a:r>
            <a:r>
              <a:rPr lang="en-US" sz="1200" dirty="0"/>
              <a:t>but Prenatal endowment occupies the leading factor. Prenatal endowment leads to genetic/hereditary disorders and can also lead to susceptibility to specific diseases. Essentially, we can divide this into Genetic diseases </a:t>
            </a:r>
            <a:r>
              <a:rPr lang="zh-CN" altLang="en-US" sz="1200" dirty="0"/>
              <a:t>遺傳性病 </a:t>
            </a:r>
            <a:r>
              <a:rPr lang="en-US" sz="1200" dirty="0"/>
              <a:t>and hereditary susceptibility </a:t>
            </a:r>
            <a:r>
              <a:rPr lang="zh-CN" altLang="en-US" sz="1200" dirty="0"/>
              <a:t>遺傳易感</a:t>
            </a:r>
            <a:r>
              <a:rPr lang="en-US" altLang="zh-CN" sz="1200" dirty="0"/>
              <a:t>. </a:t>
            </a:r>
            <a:r>
              <a:rPr lang="en-US" sz="1200" dirty="0"/>
              <a:t>One is present since birth, and the other is tendency/ likelihood to develop diseases due to hereditary causes, or developing a distinct disease outcome after contracting a disease</a:t>
            </a:r>
          </a:p>
          <a:p>
            <a:r>
              <a:rPr lang="en-US" sz="1200" dirty="0"/>
              <a:t>Postnatal factors refers to Long-term fatigue, malnutrition, vicious moods, major life misfortunes, intensive labor, taxation worry, taxation sex, taxation labor all can influence a person’s constitution. </a:t>
            </a:r>
          </a:p>
          <a:p>
            <a:pPr marL="0" indent="0">
              <a:buNone/>
            </a:pPr>
            <a:r>
              <a:rPr lang="en-US" sz="1200" dirty="0"/>
              <a:t>Constitution is a primordial/ innate internal cause, whereas Postnatal factor are external causes </a:t>
            </a:r>
          </a:p>
          <a:p>
            <a:endParaRPr lang="en-US" sz="1200" dirty="0"/>
          </a:p>
          <a:p>
            <a:endParaRPr lang="en-US" sz="1200" dirty="0"/>
          </a:p>
        </p:txBody>
      </p:sp>
      <p:pic>
        <p:nvPicPr>
          <p:cNvPr id="4" name="Picture 3">
            <a:extLst>
              <a:ext uri="{FF2B5EF4-FFF2-40B4-BE49-F238E27FC236}">
                <a16:creationId xmlns:a16="http://schemas.microsoft.com/office/drawing/2014/main" id="{6303092F-BCCB-3679-682C-006A1FCA6115}"/>
              </a:ext>
            </a:extLst>
          </p:cNvPr>
          <p:cNvPicPr>
            <a:picLocks noChangeAspect="1"/>
          </p:cNvPicPr>
          <p:nvPr/>
        </p:nvPicPr>
        <p:blipFill>
          <a:blip r:embed="rId3"/>
          <a:srcRect l="1" t="7545" r="1" b="8620"/>
          <a:stretch/>
        </p:blipFill>
        <p:spPr>
          <a:xfrm>
            <a:off x="5208757" y="746126"/>
            <a:ext cx="6061384" cy="5472558"/>
          </a:xfrm>
          <a:prstGeom prst="rect">
            <a:avLst/>
          </a:prstGeom>
        </p:spPr>
      </p:pic>
    </p:spTree>
    <p:extLst>
      <p:ext uri="{BB962C8B-B14F-4D97-AF65-F5344CB8AC3E}">
        <p14:creationId xmlns:p14="http://schemas.microsoft.com/office/powerpoint/2010/main" val="33320307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81B46-F15B-4771-B8EC-44F0BF38DF21}"/>
              </a:ext>
            </a:extLst>
          </p:cNvPr>
          <p:cNvSpPr>
            <a:spLocks noGrp="1"/>
          </p:cNvSpPr>
          <p:nvPr>
            <p:ph type="title"/>
          </p:nvPr>
        </p:nvSpPr>
        <p:spPr>
          <a:xfrm>
            <a:off x="685799" y="764373"/>
            <a:ext cx="3977639" cy="1600200"/>
          </a:xfrm>
        </p:spPr>
        <p:txBody>
          <a:bodyPr anchor="b">
            <a:normAutofit/>
          </a:bodyPr>
          <a:lstStyle/>
          <a:p>
            <a:pPr algn="l"/>
            <a:r>
              <a:rPr lang="en-US" sz="3200"/>
              <a:t>Chronic Diseases</a:t>
            </a:r>
          </a:p>
        </p:txBody>
      </p:sp>
      <p:sp>
        <p:nvSpPr>
          <p:cNvPr id="3" name="Content Placeholder 2">
            <a:extLst>
              <a:ext uri="{FF2B5EF4-FFF2-40B4-BE49-F238E27FC236}">
                <a16:creationId xmlns:a16="http://schemas.microsoft.com/office/drawing/2014/main" id="{3F6C53ED-F0E4-4181-8BA1-B4966731BF96}"/>
              </a:ext>
            </a:extLst>
          </p:cNvPr>
          <p:cNvSpPr>
            <a:spLocks noGrp="1"/>
          </p:cNvSpPr>
          <p:nvPr>
            <p:ph idx="1"/>
          </p:nvPr>
        </p:nvSpPr>
        <p:spPr>
          <a:xfrm>
            <a:off x="685800" y="2364573"/>
            <a:ext cx="3977639" cy="3854112"/>
          </a:xfrm>
        </p:spPr>
        <p:txBody>
          <a:bodyPr>
            <a:normAutofit/>
          </a:bodyPr>
          <a:lstStyle/>
          <a:p>
            <a:pPr marL="0" indent="0">
              <a:buNone/>
            </a:pPr>
            <a:r>
              <a:rPr lang="en-US" sz="1200"/>
              <a:t>Chronic diseases are spoken of in the Shanghan Zabing lun. For example, in the SHL, there is the term Jia </a:t>
            </a:r>
            <a:r>
              <a:rPr lang="zh-CN" altLang="en-US" sz="1200"/>
              <a:t>家 </a:t>
            </a:r>
            <a:r>
              <a:rPr lang="en-US" altLang="zh-CN" sz="1200"/>
              <a:t>(household/ interior) meaning, basically someone that lives with a condition</a:t>
            </a:r>
            <a:endParaRPr lang="en-US" sz="1200"/>
          </a:p>
          <a:p>
            <a:pPr marL="0" indent="0">
              <a:buNone/>
            </a:pPr>
            <a:r>
              <a:rPr lang="en-US" altLang="zh-CN" sz="1200"/>
              <a:t>Damp patients </a:t>
            </a:r>
            <a:r>
              <a:rPr lang="zh-CN" altLang="en-US" sz="1200"/>
              <a:t>濕家</a:t>
            </a:r>
            <a:r>
              <a:rPr lang="en-US" altLang="zh-CN" sz="1200"/>
              <a:t>, Wind patients </a:t>
            </a:r>
            <a:r>
              <a:rPr lang="zh-CN" altLang="en-US" sz="1200"/>
              <a:t>風家</a:t>
            </a:r>
            <a:r>
              <a:rPr lang="en-US" altLang="zh-CN" sz="1200"/>
              <a:t>, Panting patients </a:t>
            </a:r>
            <a:r>
              <a:rPr lang="zh-CN" altLang="en-US" sz="1200"/>
              <a:t>喘家</a:t>
            </a:r>
            <a:r>
              <a:rPr lang="en-US" altLang="zh-CN" sz="1200"/>
              <a:t>, Strangury Patients, </a:t>
            </a:r>
            <a:r>
              <a:rPr lang="zh-CN" altLang="en-US" sz="1200"/>
              <a:t>淋家</a:t>
            </a:r>
            <a:r>
              <a:rPr lang="en-US" altLang="zh-CN" sz="1200"/>
              <a:t>, Sore patients, </a:t>
            </a:r>
            <a:r>
              <a:rPr lang="zh-CN" altLang="en-US" sz="1200"/>
              <a:t>瘡家</a:t>
            </a:r>
            <a:r>
              <a:rPr lang="en-US" altLang="zh-CN" sz="1200"/>
              <a:t>, Bleeding patients </a:t>
            </a:r>
            <a:r>
              <a:rPr lang="zh-CN" altLang="en-US" sz="1200"/>
              <a:t>衂家</a:t>
            </a:r>
            <a:r>
              <a:rPr lang="en-US" altLang="zh-CN" sz="1200"/>
              <a:t>, Death of blood patients </a:t>
            </a:r>
            <a:r>
              <a:rPr lang="zh-CN" altLang="en-US" sz="1200"/>
              <a:t>亡血家，</a:t>
            </a:r>
            <a:r>
              <a:rPr lang="en-US" altLang="zh-CN" sz="1200"/>
              <a:t>Sweating patients </a:t>
            </a:r>
            <a:r>
              <a:rPr lang="zh-CN" altLang="en-US" sz="1200"/>
              <a:t>汗家</a:t>
            </a:r>
            <a:r>
              <a:rPr lang="en-US" altLang="zh-CN" sz="1200"/>
              <a:t>, Vomiting patients </a:t>
            </a:r>
            <a:r>
              <a:rPr lang="zh-CN" altLang="en-US" sz="1200"/>
              <a:t>嘔家</a:t>
            </a:r>
            <a:r>
              <a:rPr lang="en-US" altLang="zh-CN" sz="1200"/>
              <a:t>, Vacuous patients </a:t>
            </a:r>
            <a:r>
              <a:rPr lang="zh-CN" altLang="en-US" sz="1200"/>
              <a:t>虛家</a:t>
            </a:r>
            <a:r>
              <a:rPr lang="en-US" altLang="zh-CN" sz="1200"/>
              <a:t>. </a:t>
            </a:r>
          </a:p>
          <a:p>
            <a:pPr marL="0" indent="0">
              <a:buNone/>
            </a:pPr>
            <a:r>
              <a:rPr lang="en-US" sz="1200"/>
              <a:t>When these patients contract an Exterior illness, it interfaces with their pre-existing chronic disease state. </a:t>
            </a:r>
          </a:p>
          <a:p>
            <a:pPr marL="0" indent="0">
              <a:buNone/>
            </a:pPr>
            <a:r>
              <a:rPr lang="en-US" sz="1200"/>
              <a:t>WXZ states chronic diseases can be divided into two scenarios: One is acute flare up, the other is remission or lingering phase, during which latent pathogens are formed</a:t>
            </a:r>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44C8622C-FF44-E2F3-CB30-8770A895D794}"/>
              </a:ext>
            </a:extLst>
          </p:cNvPr>
          <p:cNvPicPr>
            <a:picLocks noChangeAspect="1"/>
          </p:cNvPicPr>
          <p:nvPr/>
        </p:nvPicPr>
        <p:blipFill>
          <a:blip r:embed="rId2"/>
          <a:srcRect l="9000" r="7390" b="2"/>
          <a:stretch/>
        </p:blipFill>
        <p:spPr>
          <a:xfrm>
            <a:off x="5304147" y="10"/>
            <a:ext cx="6887853" cy="6857990"/>
          </a:xfrm>
          <a:prstGeom prst="rect">
            <a:avLst/>
          </a:prstGeom>
        </p:spPr>
      </p:pic>
    </p:spTree>
    <p:extLst>
      <p:ext uri="{BB962C8B-B14F-4D97-AF65-F5344CB8AC3E}">
        <p14:creationId xmlns:p14="http://schemas.microsoft.com/office/powerpoint/2010/main" val="29596577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B4FBF5-DA85-2D6D-F125-1653E7D412F6}"/>
              </a:ext>
            </a:extLst>
          </p:cNvPr>
          <p:cNvSpPr>
            <a:spLocks noGrp="1"/>
          </p:cNvSpPr>
          <p:nvPr>
            <p:ph type="title"/>
          </p:nvPr>
        </p:nvSpPr>
        <p:spPr/>
        <p:txBody>
          <a:bodyPr/>
          <a:lstStyle/>
          <a:p>
            <a:r>
              <a:rPr lang="en-US" dirty="0"/>
              <a:t>External contraction and recurrence</a:t>
            </a:r>
          </a:p>
        </p:txBody>
      </p:sp>
      <p:sp>
        <p:nvSpPr>
          <p:cNvPr id="3" name="Content Placeholder 2">
            <a:extLst>
              <a:ext uri="{FF2B5EF4-FFF2-40B4-BE49-F238E27FC236}">
                <a16:creationId xmlns:a16="http://schemas.microsoft.com/office/drawing/2014/main" id="{711700B2-ED01-14C3-400C-CBD2D745EBC7}"/>
              </a:ext>
            </a:extLst>
          </p:cNvPr>
          <p:cNvSpPr>
            <a:spLocks noGrp="1"/>
          </p:cNvSpPr>
          <p:nvPr>
            <p:ph idx="1"/>
          </p:nvPr>
        </p:nvSpPr>
        <p:spPr/>
        <p:txBody>
          <a:bodyPr>
            <a:normAutofit fontScale="92500" lnSpcReduction="20000"/>
          </a:bodyPr>
          <a:lstStyle/>
          <a:p>
            <a:pPr marL="0" indent="0">
              <a:buNone/>
            </a:pPr>
            <a:r>
              <a:rPr lang="en-US" dirty="0"/>
              <a:t>External contraction can stir latent pathogen to emerge, as it stirs Wei qi. Symptoms of Effusion </a:t>
            </a:r>
            <a:r>
              <a:rPr lang="zh-CN" altLang="en-US" dirty="0"/>
              <a:t>發 </a:t>
            </a:r>
            <a:r>
              <a:rPr lang="en-US" altLang="zh-CN" dirty="0"/>
              <a:t>relate to Zheng and Xie mutually clashing. </a:t>
            </a:r>
          </a:p>
          <a:p>
            <a:pPr marL="0" indent="0">
              <a:buNone/>
            </a:pPr>
            <a:r>
              <a:rPr lang="en-US" altLang="zh-CN" dirty="0"/>
              <a:t>If there is Zheng qi vacuity, the immune response will not be sufficient leading to the Xie qi to lurk. Only when the Zheng qi is sufficient does the body again mount a response, or the evil emerges spontaneously often by external stimuli from another exterior pathogen. </a:t>
            </a:r>
          </a:p>
          <a:p>
            <a:pPr marL="0" indent="0">
              <a:buNone/>
            </a:pPr>
            <a:r>
              <a:rPr lang="en-US" altLang="zh-CN" dirty="0"/>
              <a:t>WXZ states there are six types of </a:t>
            </a:r>
            <a:r>
              <a:rPr lang="zh-CN" altLang="en-US" dirty="0"/>
              <a:t>復</a:t>
            </a:r>
            <a:r>
              <a:rPr lang="en-US" altLang="zh-CN" dirty="0"/>
              <a:t> recurrence:</a:t>
            </a:r>
            <a:br>
              <a:rPr lang="en-US" altLang="zh-CN" dirty="0"/>
            </a:br>
            <a:r>
              <a:rPr lang="en-US" altLang="zh-CN" dirty="0"/>
              <a:t>1. </a:t>
            </a:r>
            <a:r>
              <a:rPr lang="zh-CN" altLang="en-US" dirty="0"/>
              <a:t>勞復 </a:t>
            </a:r>
            <a:r>
              <a:rPr lang="en-US" altLang="zh-CN" dirty="0"/>
              <a:t>Taxation recurrence </a:t>
            </a:r>
          </a:p>
          <a:p>
            <a:pPr marL="0" indent="0">
              <a:buNone/>
            </a:pPr>
            <a:r>
              <a:rPr lang="en-US" altLang="zh-CN" dirty="0"/>
              <a:t>2. </a:t>
            </a:r>
            <a:r>
              <a:rPr lang="zh-CN" altLang="en-US" dirty="0"/>
              <a:t>正復 </a:t>
            </a:r>
            <a:r>
              <a:rPr lang="en-US" altLang="zh-CN" dirty="0"/>
              <a:t>Upright (vacuity) recurrence </a:t>
            </a:r>
          </a:p>
          <a:p>
            <a:pPr marL="0" indent="0">
              <a:buNone/>
            </a:pPr>
            <a:r>
              <a:rPr lang="en-US" altLang="zh-CN" dirty="0"/>
              <a:t>3. </a:t>
            </a:r>
            <a:r>
              <a:rPr lang="zh-CN" altLang="en-US" dirty="0"/>
              <a:t>食復 </a:t>
            </a:r>
            <a:r>
              <a:rPr lang="en-US" altLang="zh-CN" dirty="0"/>
              <a:t>Diet recurrence </a:t>
            </a:r>
          </a:p>
          <a:p>
            <a:pPr marL="0" indent="0">
              <a:buNone/>
            </a:pPr>
            <a:r>
              <a:rPr lang="en-US" altLang="zh-CN" dirty="0"/>
              <a:t>4. </a:t>
            </a:r>
            <a:r>
              <a:rPr lang="zh-CN" altLang="en-US" dirty="0"/>
              <a:t>自復 </a:t>
            </a:r>
            <a:r>
              <a:rPr lang="en-US" altLang="zh-CN" dirty="0"/>
              <a:t>Spontaneous recurrence</a:t>
            </a:r>
          </a:p>
          <a:p>
            <a:pPr marL="0" indent="0">
              <a:buNone/>
            </a:pPr>
            <a:r>
              <a:rPr lang="en-US" altLang="zh-CN" dirty="0"/>
              <a:t>5. </a:t>
            </a:r>
            <a:r>
              <a:rPr lang="zh-CN" altLang="en-US" dirty="0"/>
              <a:t>病復 </a:t>
            </a:r>
            <a:r>
              <a:rPr lang="en-US" altLang="zh-CN" dirty="0"/>
              <a:t>Disease recurrence (other diseases)</a:t>
            </a:r>
          </a:p>
          <a:p>
            <a:pPr marL="0" indent="0">
              <a:buNone/>
            </a:pPr>
            <a:r>
              <a:rPr lang="en-US" altLang="zh-CN" dirty="0"/>
              <a:t>6.  </a:t>
            </a:r>
            <a:r>
              <a:rPr lang="zh-CN" altLang="en-US" dirty="0"/>
              <a:t>時復 </a:t>
            </a:r>
            <a:r>
              <a:rPr lang="en-US" altLang="zh-CN" dirty="0"/>
              <a:t>Seasonal recurrence </a:t>
            </a:r>
            <a:endParaRPr lang="en-US" dirty="0"/>
          </a:p>
        </p:txBody>
      </p:sp>
    </p:spTree>
    <p:extLst>
      <p:ext uri="{BB962C8B-B14F-4D97-AF65-F5344CB8AC3E}">
        <p14:creationId xmlns:p14="http://schemas.microsoft.com/office/powerpoint/2010/main" val="3537974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D1A59-DCAA-5CA5-DC7F-2C5B3CA72185}"/>
              </a:ext>
            </a:extLst>
          </p:cNvPr>
          <p:cNvSpPr>
            <a:spLocks noGrp="1"/>
          </p:cNvSpPr>
          <p:nvPr>
            <p:ph type="title"/>
          </p:nvPr>
        </p:nvSpPr>
        <p:spPr>
          <a:xfrm>
            <a:off x="685799" y="764373"/>
            <a:ext cx="3977639" cy="1600200"/>
          </a:xfrm>
        </p:spPr>
        <p:txBody>
          <a:bodyPr anchor="b">
            <a:normAutofit/>
          </a:bodyPr>
          <a:lstStyle/>
          <a:p>
            <a:pPr algn="l"/>
            <a:r>
              <a:rPr lang="en-US" sz="3200" dirty="0"/>
              <a:t>7 emotions </a:t>
            </a:r>
            <a:r>
              <a:rPr lang="zh-CN" altLang="en-US" sz="3200" dirty="0"/>
              <a:t>七情</a:t>
            </a:r>
            <a:endParaRPr lang="en-US" sz="3200" dirty="0"/>
          </a:p>
        </p:txBody>
      </p:sp>
      <p:sp>
        <p:nvSpPr>
          <p:cNvPr id="3" name="Content Placeholder 2">
            <a:extLst>
              <a:ext uri="{FF2B5EF4-FFF2-40B4-BE49-F238E27FC236}">
                <a16:creationId xmlns:a16="http://schemas.microsoft.com/office/drawing/2014/main" id="{8BBEA49D-985A-634A-E634-5BCF94B46CCF}"/>
              </a:ext>
            </a:extLst>
          </p:cNvPr>
          <p:cNvSpPr>
            <a:spLocks noGrp="1"/>
          </p:cNvSpPr>
          <p:nvPr>
            <p:ph idx="1"/>
          </p:nvPr>
        </p:nvSpPr>
        <p:spPr>
          <a:xfrm>
            <a:off x="685800" y="2364573"/>
            <a:ext cx="3977639" cy="3854112"/>
          </a:xfrm>
        </p:spPr>
        <p:txBody>
          <a:bodyPr>
            <a:normAutofit/>
          </a:bodyPr>
          <a:lstStyle/>
          <a:p>
            <a:pPr marL="0" indent="0">
              <a:buNone/>
            </a:pPr>
            <a:r>
              <a:rPr lang="en-US" sz="1200" dirty="0"/>
              <a:t>WXZ tells us that extraverted individuals who vent their emotions tend to not develop liver fire as the immediately respond to the external stimuli. However introverted individuals tend to develop repressed fire. These individuals tend to have strong fire and instead develop mania</a:t>
            </a:r>
          </a:p>
          <a:p>
            <a:pPr marL="0" indent="0">
              <a:buNone/>
            </a:pPr>
            <a:r>
              <a:rPr lang="en-US" sz="1200" dirty="0"/>
              <a:t>The introverted individuals tend to be gloomy, i.e. Qi depression pattern. Or they are </a:t>
            </a:r>
            <a:r>
              <a:rPr lang="en-US" sz="1200" dirty="0" err="1"/>
              <a:t>shaoyin</a:t>
            </a:r>
            <a:r>
              <a:rPr lang="en-US" sz="1200" dirty="0"/>
              <a:t> yang vacuous and they do not respond immediately. They go home and weep instead, as they are in a </a:t>
            </a:r>
            <a:r>
              <a:rPr lang="en-US" sz="1200" dirty="0" err="1"/>
              <a:t>shaoyin</a:t>
            </a:r>
            <a:r>
              <a:rPr lang="en-US" sz="1200" dirty="0"/>
              <a:t> state of mental fatigue and lack of spirit. These individuals tend to have a transformation to latent fire. </a:t>
            </a:r>
          </a:p>
          <a:p>
            <a:pPr marL="0" indent="0">
              <a:buNone/>
            </a:pPr>
            <a:r>
              <a:rPr lang="en-US" sz="1200" dirty="0"/>
              <a:t>Also individuals with already latent evils, emotional stirring can draw and stir latent evils. WXZ makes the point that emotions are NOT LATENT EVILS, but emotions can transform to fire and stir latent evils because they affect the Liver yang. </a:t>
            </a:r>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7BE594AD-2620-ABB4-A9B7-A86CDCBA8D27}"/>
              </a:ext>
            </a:extLst>
          </p:cNvPr>
          <p:cNvPicPr>
            <a:picLocks noChangeAspect="1"/>
          </p:cNvPicPr>
          <p:nvPr/>
        </p:nvPicPr>
        <p:blipFill>
          <a:blip r:embed="rId2"/>
          <a:srcRect t="5849" r="-2" b="13252"/>
          <a:stretch/>
        </p:blipFill>
        <p:spPr>
          <a:xfrm>
            <a:off x="5304147" y="10"/>
            <a:ext cx="6887853" cy="6857990"/>
          </a:xfrm>
          <a:prstGeom prst="rect">
            <a:avLst/>
          </a:prstGeom>
        </p:spPr>
      </p:pic>
    </p:spTree>
    <p:extLst>
      <p:ext uri="{BB962C8B-B14F-4D97-AF65-F5344CB8AC3E}">
        <p14:creationId xmlns:p14="http://schemas.microsoft.com/office/powerpoint/2010/main" val="17626014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0C49F-F5E1-948A-7864-D7F330F610C6}"/>
              </a:ext>
            </a:extLst>
          </p:cNvPr>
          <p:cNvSpPr>
            <a:spLocks noGrp="1"/>
          </p:cNvSpPr>
          <p:nvPr>
            <p:ph type="title"/>
          </p:nvPr>
        </p:nvSpPr>
        <p:spPr/>
        <p:txBody>
          <a:bodyPr/>
          <a:lstStyle/>
          <a:p>
            <a:r>
              <a:rPr lang="en-US" dirty="0"/>
              <a:t>Liver yang</a:t>
            </a:r>
          </a:p>
        </p:txBody>
      </p:sp>
      <p:sp>
        <p:nvSpPr>
          <p:cNvPr id="3" name="Content Placeholder 2">
            <a:extLst>
              <a:ext uri="{FF2B5EF4-FFF2-40B4-BE49-F238E27FC236}">
                <a16:creationId xmlns:a16="http://schemas.microsoft.com/office/drawing/2014/main" id="{442B0AEF-E173-C201-3834-22C716BF9C0F}"/>
              </a:ext>
            </a:extLst>
          </p:cNvPr>
          <p:cNvSpPr>
            <a:spLocks noGrp="1"/>
          </p:cNvSpPr>
          <p:nvPr>
            <p:ph idx="1"/>
          </p:nvPr>
        </p:nvSpPr>
        <p:spPr/>
        <p:txBody>
          <a:bodyPr>
            <a:normAutofit fontScale="92500"/>
          </a:bodyPr>
          <a:lstStyle/>
          <a:p>
            <a:r>
              <a:rPr lang="en-US" dirty="0"/>
              <a:t>When the Liver yang </a:t>
            </a:r>
            <a:r>
              <a:rPr lang="en-US" altLang="zh-CN" dirty="0"/>
              <a:t>violently opens </a:t>
            </a:r>
            <a:r>
              <a:rPr lang="zh-CN" altLang="en-US" dirty="0"/>
              <a:t>肝陽暴張 </a:t>
            </a:r>
            <a:r>
              <a:rPr lang="en-US" altLang="zh-CN" dirty="0"/>
              <a:t>it causes latent pathogens to effuse. </a:t>
            </a:r>
          </a:p>
          <a:p>
            <a:r>
              <a:rPr lang="en-US" altLang="zh-CN" dirty="0"/>
              <a:t>The liver governs courses and discharge </a:t>
            </a:r>
            <a:r>
              <a:rPr lang="zh-CN" altLang="en-US" dirty="0"/>
              <a:t>肝主疏泄</a:t>
            </a:r>
            <a:endParaRPr lang="en-US" altLang="zh-CN" dirty="0"/>
          </a:p>
          <a:p>
            <a:r>
              <a:rPr lang="en-US" altLang="zh-CN" dirty="0"/>
              <a:t>The liver governs birth and emerges   </a:t>
            </a:r>
            <a:r>
              <a:rPr lang="zh-CN" altLang="en-US" dirty="0"/>
              <a:t>肝主生發</a:t>
            </a:r>
            <a:endParaRPr lang="en-US" altLang="zh-CN" dirty="0"/>
          </a:p>
          <a:p>
            <a:pPr marL="0" indent="0">
              <a:buNone/>
            </a:pPr>
            <a:r>
              <a:rPr lang="en-US" dirty="0"/>
              <a:t>In a true </a:t>
            </a:r>
            <a:r>
              <a:rPr lang="en-US" dirty="0" err="1"/>
              <a:t>Jueyin</a:t>
            </a:r>
            <a:r>
              <a:rPr lang="en-US" dirty="0"/>
              <a:t> liver pattern, this evil qi can emerge and sudden attack of the blood vessels of the Heart and brain. Ultimately, causing death, stroke, or even convulsions. In latent pathogen context, think of Lyme disease causing epilepsy. Think of neuro syphilis causing madness and neurological sequela like Tabes dorsalis. </a:t>
            </a:r>
          </a:p>
          <a:p>
            <a:pPr marL="0" indent="0">
              <a:buNone/>
            </a:pPr>
            <a:r>
              <a:rPr lang="en-US" dirty="0"/>
              <a:t>Lastly, the Liver governs the Tendons and Membranes </a:t>
            </a:r>
            <a:r>
              <a:rPr lang="zh-CN" altLang="en-US" dirty="0"/>
              <a:t>筋膜</a:t>
            </a:r>
            <a:r>
              <a:rPr lang="en-US" altLang="zh-CN" dirty="0"/>
              <a:t>. This membrane connects to the Source Qi, leading to Yuan qi afflictions. The pathogen lurking at the level of the Membranes, but in the visceral blood aspect, i.e. organ membrane.  </a:t>
            </a:r>
            <a:r>
              <a:rPr lang="en-US" dirty="0"/>
              <a:t> </a:t>
            </a:r>
          </a:p>
        </p:txBody>
      </p:sp>
    </p:spTree>
    <p:extLst>
      <p:ext uri="{BB962C8B-B14F-4D97-AF65-F5344CB8AC3E}">
        <p14:creationId xmlns:p14="http://schemas.microsoft.com/office/powerpoint/2010/main" val="23905854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A3C6-88A8-2F2C-AC32-27705CB1CC33}"/>
              </a:ext>
            </a:extLst>
          </p:cNvPr>
          <p:cNvSpPr>
            <a:spLocks noGrp="1"/>
          </p:cNvSpPr>
          <p:nvPr>
            <p:ph type="title"/>
          </p:nvPr>
        </p:nvSpPr>
        <p:spPr>
          <a:xfrm>
            <a:off x="685799" y="764373"/>
            <a:ext cx="3977639" cy="1600200"/>
          </a:xfrm>
        </p:spPr>
        <p:txBody>
          <a:bodyPr anchor="b">
            <a:normAutofit/>
          </a:bodyPr>
          <a:lstStyle/>
          <a:p>
            <a:pPr algn="l"/>
            <a:r>
              <a:rPr lang="en-US" sz="3200"/>
              <a:t>Exterior and pain</a:t>
            </a:r>
          </a:p>
        </p:txBody>
      </p:sp>
      <p:sp>
        <p:nvSpPr>
          <p:cNvPr id="3" name="Content Placeholder 2">
            <a:extLst>
              <a:ext uri="{FF2B5EF4-FFF2-40B4-BE49-F238E27FC236}">
                <a16:creationId xmlns:a16="http://schemas.microsoft.com/office/drawing/2014/main" id="{9A4130F0-A26C-27EF-CE88-6BF8C902A6F5}"/>
              </a:ext>
            </a:extLst>
          </p:cNvPr>
          <p:cNvSpPr>
            <a:spLocks noGrp="1"/>
          </p:cNvSpPr>
          <p:nvPr>
            <p:ph idx="1"/>
          </p:nvPr>
        </p:nvSpPr>
        <p:spPr>
          <a:xfrm>
            <a:off x="685800" y="2364573"/>
            <a:ext cx="3977639" cy="3854112"/>
          </a:xfrm>
        </p:spPr>
        <p:txBody>
          <a:bodyPr>
            <a:normAutofit/>
          </a:bodyPr>
          <a:lstStyle/>
          <a:p>
            <a:pPr marL="0" indent="0">
              <a:buNone/>
            </a:pPr>
            <a:r>
              <a:rPr lang="en-US" sz="1500"/>
              <a:t>Newly contracted pathogens draw out latent pathogens… As newly external pathogens create an immunological response (Febrile event= FA RE </a:t>
            </a:r>
            <a:r>
              <a:rPr lang="zh-CN" altLang="en-US" sz="1500"/>
              <a:t>發熱</a:t>
            </a:r>
            <a:r>
              <a:rPr lang="en-US" altLang="zh-CN" sz="1500"/>
              <a:t>). This newly activated Wei qi event stirs up old diseases to emerge. </a:t>
            </a:r>
          </a:p>
          <a:p>
            <a:pPr marL="0" indent="0">
              <a:buNone/>
            </a:pPr>
            <a:endParaRPr lang="en-US" altLang="zh-CN" sz="1500"/>
          </a:p>
          <a:p>
            <a:pPr marL="0" indent="0">
              <a:buNone/>
            </a:pPr>
            <a:r>
              <a:rPr lang="en-US" altLang="zh-CN" sz="1500"/>
              <a:t>Additionally, according to the Jing Fang lineage of Hu Xi Shu, pain syndromes are unresolved exterior. And in the Hu Xi Shu lineage the exterior pertains to a Yang or Yin syndrome. </a:t>
            </a:r>
          </a:p>
          <a:p>
            <a:pPr marL="0" indent="0">
              <a:buNone/>
            </a:pPr>
            <a:br>
              <a:rPr lang="en-US" altLang="zh-CN" sz="1500"/>
            </a:br>
            <a:r>
              <a:rPr lang="en-US" altLang="zh-CN" sz="1500"/>
              <a:t>Yang exterior= Taiyang</a:t>
            </a:r>
          </a:p>
          <a:p>
            <a:pPr marL="0" indent="0">
              <a:buNone/>
            </a:pPr>
            <a:r>
              <a:rPr lang="en-US" altLang="zh-CN" sz="1500"/>
              <a:t>Yin exterior= Shaoyin  </a:t>
            </a:r>
          </a:p>
          <a:p>
            <a:pPr marL="0" indent="0">
              <a:buNone/>
            </a:pPr>
            <a:endParaRPr lang="en-US" sz="1500"/>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349A9CF-30D7-57D8-19C5-F8A10B45E595}"/>
              </a:ext>
            </a:extLst>
          </p:cNvPr>
          <p:cNvPicPr>
            <a:picLocks noChangeAspect="1"/>
          </p:cNvPicPr>
          <p:nvPr/>
        </p:nvPicPr>
        <p:blipFill>
          <a:blip r:embed="rId2"/>
          <a:srcRect l="2317" r="22105"/>
          <a:stretch/>
        </p:blipFill>
        <p:spPr>
          <a:xfrm>
            <a:off x="5304147" y="10"/>
            <a:ext cx="6887853" cy="6857990"/>
          </a:xfrm>
          <a:prstGeom prst="rect">
            <a:avLst/>
          </a:prstGeom>
        </p:spPr>
      </p:pic>
    </p:spTree>
    <p:extLst>
      <p:ext uri="{BB962C8B-B14F-4D97-AF65-F5344CB8AC3E}">
        <p14:creationId xmlns:p14="http://schemas.microsoft.com/office/powerpoint/2010/main" val="2485005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B571C-8526-C7A4-0E1C-E4341B1DD25D}"/>
              </a:ext>
            </a:extLst>
          </p:cNvPr>
          <p:cNvSpPr>
            <a:spLocks noGrp="1"/>
          </p:cNvSpPr>
          <p:nvPr>
            <p:ph type="title"/>
          </p:nvPr>
        </p:nvSpPr>
        <p:spPr>
          <a:xfrm>
            <a:off x="685799" y="764373"/>
            <a:ext cx="3977639" cy="1600200"/>
          </a:xfrm>
        </p:spPr>
        <p:txBody>
          <a:bodyPr anchor="b">
            <a:normAutofit/>
          </a:bodyPr>
          <a:lstStyle/>
          <a:p>
            <a:pPr algn="l"/>
            <a:r>
              <a:rPr lang="en-US" sz="3200"/>
              <a:t>Pain </a:t>
            </a:r>
          </a:p>
        </p:txBody>
      </p:sp>
      <p:sp>
        <p:nvSpPr>
          <p:cNvPr id="3" name="Content Placeholder 2">
            <a:extLst>
              <a:ext uri="{FF2B5EF4-FFF2-40B4-BE49-F238E27FC236}">
                <a16:creationId xmlns:a16="http://schemas.microsoft.com/office/drawing/2014/main" id="{B994EED8-DE13-C768-7DD7-756E6F4536B7}"/>
              </a:ext>
            </a:extLst>
          </p:cNvPr>
          <p:cNvSpPr>
            <a:spLocks noGrp="1"/>
          </p:cNvSpPr>
          <p:nvPr>
            <p:ph idx="1"/>
          </p:nvPr>
        </p:nvSpPr>
        <p:spPr>
          <a:xfrm>
            <a:off x="685800" y="2364573"/>
            <a:ext cx="3977639" cy="3854112"/>
          </a:xfrm>
        </p:spPr>
        <p:txBody>
          <a:bodyPr>
            <a:normAutofit/>
          </a:bodyPr>
          <a:lstStyle/>
          <a:p>
            <a:pPr marL="0" indent="0">
              <a:buNone/>
            </a:pPr>
            <a:r>
              <a:rPr lang="en-US" sz="1600"/>
              <a:t>Both R.A. and Fibro have the characteristic of pain, therefore both are a type of Bi syndrome </a:t>
            </a:r>
            <a:r>
              <a:rPr lang="zh-CN" altLang="en-US" sz="1600"/>
              <a:t>痹證</a:t>
            </a:r>
            <a:endParaRPr lang="en-US" altLang="zh-CN" sz="1600"/>
          </a:p>
          <a:p>
            <a:pPr marL="0" indent="0">
              <a:buNone/>
            </a:pPr>
            <a:endParaRPr lang="en-US" sz="1600"/>
          </a:p>
          <a:p>
            <a:pPr marL="0" indent="0">
              <a:buNone/>
            </a:pPr>
            <a:r>
              <a:rPr lang="en-US" sz="1600"/>
              <a:t>R.A. is often seen as a Bone-Bi</a:t>
            </a:r>
          </a:p>
          <a:p>
            <a:pPr marL="0" indent="0">
              <a:buNone/>
            </a:pPr>
            <a:r>
              <a:rPr lang="en-US" sz="1600"/>
              <a:t>Fibro is often seen as Muscle bi or a Sinew bi (connective tissue)  </a:t>
            </a:r>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344603B-66FE-E7F6-C3CF-A5236CA8236D}"/>
              </a:ext>
            </a:extLst>
          </p:cNvPr>
          <p:cNvPicPr>
            <a:picLocks noChangeAspect="1"/>
          </p:cNvPicPr>
          <p:nvPr/>
        </p:nvPicPr>
        <p:blipFill>
          <a:blip r:embed="rId2"/>
          <a:srcRect l="18797" r="14162" b="-1"/>
          <a:stretch/>
        </p:blipFill>
        <p:spPr>
          <a:xfrm>
            <a:off x="5304147" y="10"/>
            <a:ext cx="6887853" cy="6857990"/>
          </a:xfrm>
          <a:prstGeom prst="rect">
            <a:avLst/>
          </a:prstGeom>
        </p:spPr>
      </p:pic>
    </p:spTree>
    <p:extLst>
      <p:ext uri="{BB962C8B-B14F-4D97-AF65-F5344CB8AC3E}">
        <p14:creationId xmlns:p14="http://schemas.microsoft.com/office/powerpoint/2010/main" val="899311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D46D2-C605-F6C5-35BA-1A053C26921C}"/>
              </a:ext>
            </a:extLst>
          </p:cNvPr>
          <p:cNvSpPr>
            <a:spLocks noGrp="1"/>
          </p:cNvSpPr>
          <p:nvPr>
            <p:ph type="title"/>
          </p:nvPr>
        </p:nvSpPr>
        <p:spPr>
          <a:xfrm>
            <a:off x="685799" y="764373"/>
            <a:ext cx="3977639" cy="1600200"/>
          </a:xfrm>
        </p:spPr>
        <p:txBody>
          <a:bodyPr anchor="b">
            <a:normAutofit/>
          </a:bodyPr>
          <a:lstStyle/>
          <a:p>
            <a:pPr algn="l"/>
            <a:r>
              <a:rPr lang="en-US" sz="3200"/>
              <a:t>Bi syndrome pulses</a:t>
            </a:r>
          </a:p>
        </p:txBody>
      </p:sp>
      <p:sp>
        <p:nvSpPr>
          <p:cNvPr id="3" name="Content Placeholder 2">
            <a:extLst>
              <a:ext uri="{FF2B5EF4-FFF2-40B4-BE49-F238E27FC236}">
                <a16:creationId xmlns:a16="http://schemas.microsoft.com/office/drawing/2014/main" id="{A69E3B04-02B0-AAA3-E06E-0AE4B628778D}"/>
              </a:ext>
            </a:extLst>
          </p:cNvPr>
          <p:cNvSpPr>
            <a:spLocks noGrp="1"/>
          </p:cNvSpPr>
          <p:nvPr>
            <p:ph idx="1"/>
          </p:nvPr>
        </p:nvSpPr>
        <p:spPr>
          <a:xfrm>
            <a:off x="685800" y="2364573"/>
            <a:ext cx="3977639" cy="3854112"/>
          </a:xfrm>
        </p:spPr>
        <p:txBody>
          <a:bodyPr>
            <a:normAutofit fontScale="77500" lnSpcReduction="20000"/>
          </a:bodyPr>
          <a:lstStyle/>
          <a:p>
            <a:pPr marL="0" indent="0">
              <a:buNone/>
            </a:pPr>
            <a:r>
              <a:rPr lang="en-US" sz="1600" dirty="0"/>
              <a:t>This comes from Hua Tuo’s </a:t>
            </a:r>
            <a:r>
              <a:rPr lang="zh-CN" altLang="en-US" sz="1600" dirty="0"/>
              <a:t>華佗</a:t>
            </a:r>
            <a:r>
              <a:rPr lang="en-US" altLang="zh-CN" sz="1600" dirty="0"/>
              <a:t> Zhong Zang Jing </a:t>
            </a:r>
            <a:r>
              <a:rPr lang="zh-CN" altLang="en-US" sz="1600" dirty="0"/>
              <a:t>中藏經</a:t>
            </a:r>
            <a:r>
              <a:rPr lang="en-US" altLang="zh-CN" sz="1600" dirty="0"/>
              <a:t>/ Central visceral classic, in the 5 bi treatise </a:t>
            </a:r>
            <a:r>
              <a:rPr lang="zh-CN" altLang="en-US" sz="1600" dirty="0"/>
              <a:t>五痹論</a:t>
            </a:r>
            <a:r>
              <a:rPr lang="en-US" altLang="zh-CN" sz="1600" dirty="0"/>
              <a:t> </a:t>
            </a:r>
            <a:endParaRPr lang="en-US" sz="1600" dirty="0"/>
          </a:p>
          <a:p>
            <a:pPr marL="0" indent="0">
              <a:buNone/>
            </a:pPr>
            <a:r>
              <a:rPr lang="en-US" sz="1600" dirty="0"/>
              <a:t>1. Qi impediment---Deep slow, and choppy at the right </a:t>
            </a:r>
            <a:r>
              <a:rPr lang="en-US" sz="1600" dirty="0" err="1"/>
              <a:t>cun</a:t>
            </a:r>
            <a:endParaRPr lang="en-US" sz="1600" dirty="0"/>
          </a:p>
          <a:p>
            <a:pPr marL="0" indent="0">
              <a:buNone/>
            </a:pPr>
            <a:r>
              <a:rPr lang="en-US" sz="1600" dirty="0"/>
              <a:t>2.  Blood impediment– Knotted and unsmooth in the left </a:t>
            </a:r>
            <a:r>
              <a:rPr lang="en-US" sz="1600" dirty="0" err="1"/>
              <a:t>cun</a:t>
            </a:r>
            <a:r>
              <a:rPr lang="en-US" sz="1600" dirty="0"/>
              <a:t> or severed/ expiring </a:t>
            </a:r>
          </a:p>
          <a:p>
            <a:pPr marL="0" indent="0">
              <a:buNone/>
            </a:pPr>
            <a:r>
              <a:rPr lang="en-US" sz="1600" dirty="0"/>
              <a:t>3. Flesh impediment- Right guan, weak on both lift and pressing, coming and going is choppy</a:t>
            </a:r>
          </a:p>
          <a:p>
            <a:pPr marL="0" indent="0">
              <a:buNone/>
            </a:pPr>
            <a:r>
              <a:rPr lang="en-US" sz="1600" dirty="0"/>
              <a:t>4. Sinew impediment- Left guan is wiry, urgent and rapid, and forceful in both floating and deep levels</a:t>
            </a:r>
          </a:p>
          <a:p>
            <a:pPr marL="0" indent="0">
              <a:buNone/>
            </a:pPr>
            <a:r>
              <a:rPr lang="en-US" sz="1600" dirty="0"/>
              <a:t>5. Bone impediment- depending on the mechanism. Both chi will present Deep or simultaneously as followed: </a:t>
            </a:r>
          </a:p>
          <a:p>
            <a:pPr marL="0" indent="0">
              <a:buNone/>
            </a:pPr>
            <a:r>
              <a:rPr lang="en-US" sz="1600" dirty="0"/>
              <a:t>Cold-- Slow</a:t>
            </a:r>
          </a:p>
          <a:p>
            <a:pPr marL="0" indent="0">
              <a:buNone/>
            </a:pPr>
            <a:r>
              <a:rPr lang="en-US" sz="1600" dirty="0"/>
              <a:t>Heat -- Rapid</a:t>
            </a:r>
          </a:p>
          <a:p>
            <a:pPr marL="0" indent="0">
              <a:buNone/>
            </a:pPr>
            <a:r>
              <a:rPr lang="en-US" sz="1600" dirty="0"/>
              <a:t>Wind - Floating, </a:t>
            </a:r>
          </a:p>
          <a:p>
            <a:pPr marL="0" indent="0">
              <a:buNone/>
            </a:pPr>
            <a:r>
              <a:rPr lang="en-US" sz="1600" dirty="0"/>
              <a:t>Damp– Soggy</a:t>
            </a:r>
          </a:p>
          <a:p>
            <a:pPr marL="0" indent="0">
              <a:buNone/>
            </a:pPr>
            <a:r>
              <a:rPr lang="en-US" sz="1600" dirty="0"/>
              <a:t>Vacuous-- Slippery</a:t>
            </a:r>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12FD5ED-BD0E-8AF6-465E-B4F478F7FEF8}"/>
              </a:ext>
            </a:extLst>
          </p:cNvPr>
          <p:cNvPicPr>
            <a:picLocks noChangeAspect="1"/>
          </p:cNvPicPr>
          <p:nvPr/>
        </p:nvPicPr>
        <p:blipFill>
          <a:blip r:embed="rId2"/>
          <a:srcRect r="1" b="5662"/>
          <a:stretch/>
        </p:blipFill>
        <p:spPr>
          <a:xfrm>
            <a:off x="5304147" y="10"/>
            <a:ext cx="6887853" cy="6857990"/>
          </a:xfrm>
          <a:prstGeom prst="rect">
            <a:avLst/>
          </a:prstGeom>
        </p:spPr>
      </p:pic>
    </p:spTree>
    <p:extLst>
      <p:ext uri="{BB962C8B-B14F-4D97-AF65-F5344CB8AC3E}">
        <p14:creationId xmlns:p14="http://schemas.microsoft.com/office/powerpoint/2010/main" val="29453749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1C012-8FF7-2D23-5A94-CA01F7346622}"/>
              </a:ext>
            </a:extLst>
          </p:cNvPr>
          <p:cNvSpPr>
            <a:spLocks noGrp="1"/>
          </p:cNvSpPr>
          <p:nvPr>
            <p:ph type="title"/>
          </p:nvPr>
        </p:nvSpPr>
        <p:spPr/>
        <p:txBody>
          <a:bodyPr/>
          <a:lstStyle/>
          <a:p>
            <a:r>
              <a:rPr lang="en-US" dirty="0"/>
              <a:t>Shen and Pain</a:t>
            </a:r>
          </a:p>
        </p:txBody>
      </p:sp>
      <p:sp>
        <p:nvSpPr>
          <p:cNvPr id="3" name="Content Placeholder 2">
            <a:extLst>
              <a:ext uri="{FF2B5EF4-FFF2-40B4-BE49-F238E27FC236}">
                <a16:creationId xmlns:a16="http://schemas.microsoft.com/office/drawing/2014/main" id="{C0775C22-327B-5E0E-B121-A20780170C9B}"/>
              </a:ext>
            </a:extLst>
          </p:cNvPr>
          <p:cNvSpPr>
            <a:spLocks noGrp="1"/>
          </p:cNvSpPr>
          <p:nvPr>
            <p:ph idx="1"/>
          </p:nvPr>
        </p:nvSpPr>
        <p:spPr/>
        <p:txBody>
          <a:bodyPr>
            <a:normAutofit fontScale="85000" lnSpcReduction="10000"/>
          </a:bodyPr>
          <a:lstStyle/>
          <a:p>
            <a:pPr marL="0" indent="0">
              <a:buNone/>
            </a:pPr>
            <a:r>
              <a:rPr lang="en-US" altLang="zh-TW" dirty="0"/>
              <a:t>From </a:t>
            </a:r>
            <a:r>
              <a:rPr lang="en-US" altLang="zh-TW" dirty="0" err="1"/>
              <a:t>Lingshu</a:t>
            </a:r>
            <a:r>
              <a:rPr lang="en-US" altLang="zh-TW" dirty="0"/>
              <a:t> chapter 71, Zhou bi </a:t>
            </a:r>
            <a:r>
              <a:rPr lang="zh-CN" altLang="en-US" dirty="0"/>
              <a:t>周痹</a:t>
            </a:r>
            <a:r>
              <a:rPr lang="en-US" altLang="zh-CN" dirty="0"/>
              <a:t>/ circulation impediment</a:t>
            </a:r>
            <a:endParaRPr lang="en-US" altLang="zh-TW" dirty="0"/>
          </a:p>
          <a:p>
            <a:pPr marL="0" indent="0">
              <a:buNone/>
            </a:pPr>
            <a:r>
              <a:rPr lang="en-US" altLang="zh-TW" dirty="0"/>
              <a:t>Huang di asks: How does pain emerge, what is its cause, and the reason for its name (Zhou bi) </a:t>
            </a:r>
            <a:r>
              <a:rPr lang="zh-TW" altLang="en-US" dirty="0"/>
              <a:t>黃帝曰：善。此痛安生？何因而有名？</a:t>
            </a:r>
            <a:endParaRPr lang="en-US" altLang="zh-TW" dirty="0"/>
          </a:p>
          <a:p>
            <a:pPr marL="0" indent="0">
              <a:buNone/>
            </a:pPr>
            <a:r>
              <a:rPr lang="en-US" altLang="zh-TW" dirty="0"/>
              <a:t>Qi </a:t>
            </a:r>
            <a:r>
              <a:rPr lang="en-US" altLang="zh-TW" dirty="0" err="1"/>
              <a:t>bo</a:t>
            </a:r>
            <a:r>
              <a:rPr lang="en-US" altLang="zh-TW" dirty="0"/>
              <a:t> replies: The qi of cold wind and damp, it guests in the spaces in the external divisions of the flesh. Exerting force resulting in foam. When foam gets cold, it will gather. When it gathers then is squeezes the flesh and breaks it apart. As it breaks it apart, it generates pain. When there’s pain the Spirit goes to it. When the Spirit goes to it then there’s heart. When there’s heat it resolves the pain When the pain is resolve, then the (evil qi) recedes. When it recedes, then the Bi manifests (somewhere else), the emergence/ outbreak follows this outline.   </a:t>
            </a:r>
            <a:r>
              <a:rPr lang="zh-TW" altLang="en-US" dirty="0"/>
              <a:t>歧伯對曰：風寒濕氣，客於外分肉之間，迫切而為沫，沫得寒則聚，聚則排分肉而分裂也，分裂則痛，痛則神歸之，神歸之則熱，熱則痛解，痛解則厥，厥則他痺發，發則如是</a:t>
            </a:r>
            <a:endParaRPr lang="en-US" altLang="zh-TW" dirty="0"/>
          </a:p>
          <a:p>
            <a:pPr marL="0" indent="0">
              <a:buNone/>
            </a:pPr>
            <a:r>
              <a:rPr lang="en-US" altLang="zh-TW" dirty="0"/>
              <a:t>Huang di: Good, I have grasped its meaning. This internalization is not in the viscera, its externalization is not yet emerging in the skin. It alone settles in the space of the division of the flesh. The True qi cannot circulate, hence why its called Circulation impediment </a:t>
            </a:r>
            <a:r>
              <a:rPr lang="zh-TW" altLang="en-US" dirty="0"/>
              <a:t>帝曰：善。余已得其意矣。此內不在藏，而外未發於皮，獨居分肉之間，真氣不能周，故名曰周痺。</a:t>
            </a:r>
            <a:endParaRPr lang="en-US" dirty="0"/>
          </a:p>
        </p:txBody>
      </p:sp>
    </p:spTree>
    <p:extLst>
      <p:ext uri="{BB962C8B-B14F-4D97-AF65-F5344CB8AC3E}">
        <p14:creationId xmlns:p14="http://schemas.microsoft.com/office/powerpoint/2010/main" val="26360813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C952E-360F-72B1-B865-08775D745367}"/>
              </a:ext>
            </a:extLst>
          </p:cNvPr>
          <p:cNvSpPr>
            <a:spLocks noGrp="1"/>
          </p:cNvSpPr>
          <p:nvPr>
            <p:ph type="title"/>
          </p:nvPr>
        </p:nvSpPr>
        <p:spPr/>
        <p:txBody>
          <a:bodyPr/>
          <a:lstStyle/>
          <a:p>
            <a:r>
              <a:rPr lang="en-US" dirty="0"/>
              <a:t>Bao ci </a:t>
            </a:r>
            <a:r>
              <a:rPr lang="zh-CN" altLang="en-US" dirty="0"/>
              <a:t>報刺</a:t>
            </a:r>
            <a:r>
              <a:rPr lang="en-US" dirty="0"/>
              <a:t> </a:t>
            </a:r>
          </a:p>
        </p:txBody>
      </p:sp>
      <p:sp>
        <p:nvSpPr>
          <p:cNvPr id="3" name="Content Placeholder 2">
            <a:extLst>
              <a:ext uri="{FF2B5EF4-FFF2-40B4-BE49-F238E27FC236}">
                <a16:creationId xmlns:a16="http://schemas.microsoft.com/office/drawing/2014/main" id="{D4DB9E78-F4A0-89B5-7E9D-DD3EFBC22953}"/>
              </a:ext>
            </a:extLst>
          </p:cNvPr>
          <p:cNvSpPr>
            <a:spLocks noGrp="1"/>
          </p:cNvSpPr>
          <p:nvPr>
            <p:ph idx="1"/>
          </p:nvPr>
        </p:nvSpPr>
        <p:spPr/>
        <p:txBody>
          <a:bodyPr/>
          <a:lstStyle/>
          <a:p>
            <a:pPr marL="0" indent="0">
              <a:buNone/>
            </a:pPr>
            <a:r>
              <a:rPr lang="en-US" altLang="zh-TW" dirty="0"/>
              <a:t>Ling </a:t>
            </a:r>
            <a:r>
              <a:rPr lang="en-US" altLang="zh-TW" dirty="0" err="1"/>
              <a:t>shu</a:t>
            </a:r>
            <a:r>
              <a:rPr lang="en-US" altLang="zh-TW" dirty="0"/>
              <a:t> chapter 7, Guan </a:t>
            </a:r>
            <a:r>
              <a:rPr lang="en-US" altLang="zh-TW" dirty="0" err="1"/>
              <a:t>zhen</a:t>
            </a:r>
            <a:r>
              <a:rPr lang="en-US" altLang="zh-TW" dirty="0"/>
              <a:t>, needle technique: </a:t>
            </a:r>
          </a:p>
          <a:p>
            <a:pPr marL="0" indent="0">
              <a:buNone/>
            </a:pPr>
            <a:r>
              <a:rPr lang="en-US" altLang="zh-TW" dirty="0"/>
              <a:t>Reactive needling (commentators say </a:t>
            </a:r>
            <a:r>
              <a:rPr lang="zh-TW" altLang="en-US" dirty="0"/>
              <a:t>報 </a:t>
            </a:r>
            <a:r>
              <a:rPr lang="en-US" altLang="zh-CN" dirty="0"/>
              <a:t>is to repeat </a:t>
            </a:r>
            <a:r>
              <a:rPr lang="zh-CN" altLang="en-US" dirty="0"/>
              <a:t>復刺</a:t>
            </a:r>
            <a:r>
              <a:rPr lang="en-US" altLang="zh-CN" dirty="0"/>
              <a:t>·</a:t>
            </a:r>
            <a:r>
              <a:rPr lang="zh-CN" altLang="en-US" dirty="0"/>
              <a:t> </a:t>
            </a:r>
            <a:r>
              <a:rPr lang="en-US" altLang="zh-CN" dirty="0"/>
              <a:t>or </a:t>
            </a:r>
            <a:r>
              <a:rPr lang="zh-CN" altLang="en-US" dirty="0"/>
              <a:t>重刺</a:t>
            </a:r>
            <a:r>
              <a:rPr lang="en-US" altLang="zh-CN" dirty="0"/>
              <a:t>)</a:t>
            </a:r>
          </a:p>
          <a:p>
            <a:pPr marL="0" indent="0">
              <a:buNone/>
            </a:pPr>
            <a:endParaRPr lang="en-US" altLang="zh-TW" dirty="0"/>
          </a:p>
          <a:p>
            <a:pPr marL="0" indent="0">
              <a:buNone/>
            </a:pPr>
            <a:r>
              <a:rPr lang="en-US" altLang="zh-TW" dirty="0"/>
              <a:t>Reactive needling is to Pierce the pain (site) without a fixed place. When it moves up and down, (the needle) is inserted straight in, without drawing out the needle (immediately). Using the left hand to follow the disease site and pressing it, then removing the needle, and repeating the needling. </a:t>
            </a:r>
          </a:p>
          <a:p>
            <a:pPr marL="0" indent="0">
              <a:buNone/>
            </a:pPr>
            <a:r>
              <a:rPr lang="zh-TW" altLang="en-US" dirty="0"/>
              <a:t>報刺者，刺痛無常處也。上下行者，直內無拔鍼，以左手隨病所按之，乃出鍼，復刺之也</a:t>
            </a:r>
            <a:endParaRPr lang="en-US" dirty="0"/>
          </a:p>
        </p:txBody>
      </p:sp>
    </p:spTree>
    <p:extLst>
      <p:ext uri="{BB962C8B-B14F-4D97-AF65-F5344CB8AC3E}">
        <p14:creationId xmlns:p14="http://schemas.microsoft.com/office/powerpoint/2010/main" val="2174532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black and white text with black writing&#10;&#10;AI-generated content may be incorrect.">
            <a:extLst>
              <a:ext uri="{FF2B5EF4-FFF2-40B4-BE49-F238E27FC236}">
                <a16:creationId xmlns:a16="http://schemas.microsoft.com/office/drawing/2014/main" id="{14D60988-6D44-25EE-8459-C4514142EE8E}"/>
              </a:ext>
            </a:extLst>
          </p:cNvPr>
          <p:cNvPicPr>
            <a:picLocks noGrp="1" noChangeAspect="1"/>
          </p:cNvPicPr>
          <p:nvPr>
            <p:ph idx="1"/>
          </p:nvPr>
        </p:nvPicPr>
        <p:blipFill>
          <a:blip r:embed="rId2"/>
          <a:srcRect r="14493" b="1"/>
          <a:stretch/>
        </p:blipFill>
        <p:spPr>
          <a:xfrm>
            <a:off x="990599" y="994180"/>
            <a:ext cx="10221541" cy="4871218"/>
          </a:xfrm>
          <a:prstGeom prst="rect">
            <a:avLst/>
          </a:prstGeom>
        </p:spPr>
      </p:pic>
    </p:spTree>
    <p:extLst>
      <p:ext uri="{BB962C8B-B14F-4D97-AF65-F5344CB8AC3E}">
        <p14:creationId xmlns:p14="http://schemas.microsoft.com/office/powerpoint/2010/main" val="11300735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49AF6-320E-DF2D-0DB2-7C16EEDCD6F2}"/>
              </a:ext>
            </a:extLst>
          </p:cNvPr>
          <p:cNvSpPr>
            <a:spLocks noGrp="1"/>
          </p:cNvSpPr>
          <p:nvPr>
            <p:ph type="title"/>
          </p:nvPr>
        </p:nvSpPr>
        <p:spPr>
          <a:xfrm>
            <a:off x="2895600" y="764373"/>
            <a:ext cx="8610600" cy="1293028"/>
          </a:xfrm>
        </p:spPr>
        <p:txBody>
          <a:bodyPr>
            <a:normAutofit/>
          </a:bodyPr>
          <a:lstStyle/>
          <a:p>
            <a:r>
              <a:rPr lang="en-US"/>
              <a:t>Spaces between</a:t>
            </a:r>
            <a:endParaRPr lang="en-US" dirty="0"/>
          </a:p>
        </p:txBody>
      </p:sp>
      <p:sp>
        <p:nvSpPr>
          <p:cNvPr id="3" name="Content Placeholder 2">
            <a:extLst>
              <a:ext uri="{FF2B5EF4-FFF2-40B4-BE49-F238E27FC236}">
                <a16:creationId xmlns:a16="http://schemas.microsoft.com/office/drawing/2014/main" id="{BF158DAB-1794-C732-18EE-9B09C47CD066}"/>
              </a:ext>
            </a:extLst>
          </p:cNvPr>
          <p:cNvSpPr>
            <a:spLocks noGrp="1"/>
          </p:cNvSpPr>
          <p:nvPr>
            <p:ph idx="1"/>
          </p:nvPr>
        </p:nvSpPr>
        <p:spPr>
          <a:xfrm>
            <a:off x="677333" y="2194560"/>
            <a:ext cx="5816600" cy="4024125"/>
          </a:xfrm>
        </p:spPr>
        <p:txBody>
          <a:bodyPr>
            <a:normAutofit fontScale="92500" lnSpcReduction="10000"/>
          </a:bodyPr>
          <a:lstStyle/>
          <a:p>
            <a:pPr marL="0" indent="0">
              <a:buNone/>
            </a:pPr>
            <a:r>
              <a:rPr lang="en-US" dirty="0"/>
              <a:t>Space between </a:t>
            </a:r>
            <a:r>
              <a:rPr lang="en-US" dirty="0" err="1"/>
              <a:t>Shaoyang</a:t>
            </a:r>
            <a:r>
              <a:rPr lang="en-US" dirty="0"/>
              <a:t> and </a:t>
            </a:r>
            <a:r>
              <a:rPr lang="en-US" dirty="0" err="1"/>
              <a:t>Yangming</a:t>
            </a:r>
            <a:r>
              <a:rPr lang="en-US" dirty="0"/>
              <a:t> to regulate autoimmune response. This space covers the Empty Space </a:t>
            </a:r>
            <a:r>
              <a:rPr lang="zh-CN" altLang="en-US" dirty="0"/>
              <a:t>虛空 </a:t>
            </a:r>
            <a:r>
              <a:rPr lang="en-US" altLang="zh-CN" dirty="0"/>
              <a:t>(Xu Kong) where Qi circulates. </a:t>
            </a:r>
          </a:p>
          <a:p>
            <a:pPr marL="0" indent="0">
              <a:buNone/>
            </a:pPr>
            <a:endParaRPr lang="en-US" dirty="0"/>
          </a:p>
          <a:p>
            <a:pPr marL="0" indent="0">
              <a:buNone/>
            </a:pPr>
            <a:r>
              <a:rPr lang="en-US" dirty="0"/>
              <a:t>While all the Jing </a:t>
            </a:r>
            <a:r>
              <a:rPr lang="en-US" dirty="0" err="1"/>
              <a:t>mai</a:t>
            </a:r>
            <a:r>
              <a:rPr lang="en-US" dirty="0"/>
              <a:t> are located in the Spaces of the Flesh divisions </a:t>
            </a:r>
            <a:r>
              <a:rPr lang="zh-CN" altLang="en-US" dirty="0"/>
              <a:t>分肉之間</a:t>
            </a:r>
            <a:r>
              <a:rPr lang="en-US" altLang="zh-CN" dirty="0"/>
              <a:t>. In autoimmune responses, the inflammatory cascade often involve the spatial layers of the </a:t>
            </a:r>
            <a:r>
              <a:rPr lang="en-US" altLang="zh-CN" dirty="0" err="1"/>
              <a:t>Shaoyang</a:t>
            </a:r>
            <a:r>
              <a:rPr lang="en-US" altLang="zh-CN" dirty="0"/>
              <a:t> and </a:t>
            </a:r>
            <a:r>
              <a:rPr lang="en-US" altLang="zh-CN" dirty="0" err="1"/>
              <a:t>yangming</a:t>
            </a:r>
            <a:r>
              <a:rPr lang="en-US" altLang="zh-CN" dirty="0"/>
              <a:t> matrix.</a:t>
            </a:r>
          </a:p>
          <a:p>
            <a:pPr marL="0" indent="0">
              <a:buNone/>
            </a:pPr>
            <a:r>
              <a:rPr lang="en-US" altLang="zh-CN" dirty="0"/>
              <a:t>Dr. Wei-Chieh Young states that Shu Stream points which in the Nanjing are said to treat Body swelling and joint pain </a:t>
            </a:r>
            <a:r>
              <a:rPr lang="zh-TW" altLang="en-US" dirty="0"/>
              <a:t>俞主體重節痛 </a:t>
            </a:r>
            <a:r>
              <a:rPr lang="en-US" altLang="zh-TW" dirty="0"/>
              <a:t>are akin to Damp </a:t>
            </a:r>
            <a:endParaRPr lang="en-US" altLang="zh-CN" dirty="0"/>
          </a:p>
        </p:txBody>
      </p:sp>
      <p:pic>
        <p:nvPicPr>
          <p:cNvPr id="4" name="Picture 3">
            <a:extLst>
              <a:ext uri="{FF2B5EF4-FFF2-40B4-BE49-F238E27FC236}">
                <a16:creationId xmlns:a16="http://schemas.microsoft.com/office/drawing/2014/main" id="{9B03E968-02F5-3785-4A3E-011C91812123}"/>
              </a:ext>
            </a:extLst>
          </p:cNvPr>
          <p:cNvPicPr>
            <a:picLocks noChangeAspect="1"/>
          </p:cNvPicPr>
          <p:nvPr/>
        </p:nvPicPr>
        <p:blipFill>
          <a:blip r:embed="rId2"/>
          <a:srcRect r="25442" b="2"/>
          <a:stretch/>
        </p:blipFill>
        <p:spPr>
          <a:xfrm>
            <a:off x="6985000" y="2501159"/>
            <a:ext cx="4521200" cy="3410926"/>
          </a:xfrm>
          <a:prstGeom prst="rect">
            <a:avLst/>
          </a:prstGeom>
        </p:spPr>
      </p:pic>
    </p:spTree>
    <p:extLst>
      <p:ext uri="{BB962C8B-B14F-4D97-AF65-F5344CB8AC3E}">
        <p14:creationId xmlns:p14="http://schemas.microsoft.com/office/powerpoint/2010/main" val="30802813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C2251-A538-0279-3CF7-34607940CE24}"/>
              </a:ext>
            </a:extLst>
          </p:cNvPr>
          <p:cNvSpPr>
            <a:spLocks noGrp="1"/>
          </p:cNvSpPr>
          <p:nvPr>
            <p:ph type="title"/>
          </p:nvPr>
        </p:nvSpPr>
        <p:spPr>
          <a:xfrm>
            <a:off x="619759" y="764373"/>
            <a:ext cx="6257291" cy="1293028"/>
          </a:xfrm>
        </p:spPr>
        <p:txBody>
          <a:bodyPr>
            <a:normAutofit/>
          </a:bodyPr>
          <a:lstStyle/>
          <a:p>
            <a:r>
              <a:rPr lang="en-US"/>
              <a:t>Shu stream</a:t>
            </a:r>
          </a:p>
        </p:txBody>
      </p:sp>
      <p:sp>
        <p:nvSpPr>
          <p:cNvPr id="3" name="Content Placeholder 2">
            <a:extLst>
              <a:ext uri="{FF2B5EF4-FFF2-40B4-BE49-F238E27FC236}">
                <a16:creationId xmlns:a16="http://schemas.microsoft.com/office/drawing/2014/main" id="{06D53A34-9249-3477-95C8-4A77BC386475}"/>
              </a:ext>
            </a:extLst>
          </p:cNvPr>
          <p:cNvSpPr>
            <a:spLocks noGrp="1"/>
          </p:cNvSpPr>
          <p:nvPr>
            <p:ph idx="1"/>
          </p:nvPr>
        </p:nvSpPr>
        <p:spPr>
          <a:xfrm>
            <a:off x="619760" y="2194560"/>
            <a:ext cx="6257290" cy="4024125"/>
          </a:xfrm>
        </p:spPr>
        <p:txBody>
          <a:bodyPr>
            <a:normAutofit/>
          </a:bodyPr>
          <a:lstStyle/>
          <a:p>
            <a:r>
              <a:rPr lang="en-US" altLang="zh-CN" dirty="0"/>
              <a:t>Shi Stream points in the Nanjing are said to treat Body swelling and joint pain </a:t>
            </a:r>
            <a:r>
              <a:rPr lang="zh-TW" altLang="en-US" dirty="0"/>
              <a:t>俞主體重節痛</a:t>
            </a:r>
            <a:r>
              <a:rPr lang="en-US" altLang="zh-TW" dirty="0"/>
              <a:t>. This is akin to Dampness, hence in the Yin channels they correspond to Earth. </a:t>
            </a:r>
          </a:p>
          <a:p>
            <a:pPr marL="0" indent="0">
              <a:buNone/>
            </a:pPr>
            <a:r>
              <a:rPr lang="en-US" altLang="zh-TW" dirty="0"/>
              <a:t>In the </a:t>
            </a:r>
            <a:r>
              <a:rPr lang="en-US" altLang="zh-TW" dirty="0" err="1"/>
              <a:t>Lingshu</a:t>
            </a:r>
            <a:r>
              <a:rPr lang="en-US" altLang="zh-TW" dirty="0"/>
              <a:t>, they are said to treat Diseases with an intermittent or seasonal worsening </a:t>
            </a:r>
            <a:r>
              <a:rPr lang="zh-TW" altLang="en-US" dirty="0"/>
              <a:t>病時間時甚者，取之輸</a:t>
            </a:r>
            <a:r>
              <a:rPr lang="en-US" altLang="zh-TW" dirty="0"/>
              <a:t>. </a:t>
            </a:r>
            <a:r>
              <a:rPr lang="en-US" altLang="zh-CN" dirty="0"/>
              <a:t>Dr. Wei-Chieh Young links this to </a:t>
            </a:r>
            <a:r>
              <a:rPr lang="en-US" altLang="zh-CN" dirty="0" err="1"/>
              <a:t>Shaoyang</a:t>
            </a:r>
            <a:r>
              <a:rPr lang="en-US" altLang="zh-CN" dirty="0"/>
              <a:t> diseases, which has an intermittent nature. And in the Yang channels, they correspond to Wind. </a:t>
            </a:r>
          </a:p>
          <a:p>
            <a:pPr marL="0" indent="0">
              <a:buNone/>
            </a:pPr>
            <a:endParaRPr lang="en-US" altLang="zh-CN" dirty="0"/>
          </a:p>
          <a:p>
            <a:endParaRPr lang="en-US" dirty="0"/>
          </a:p>
        </p:txBody>
      </p:sp>
      <p:sp useBgFill="1">
        <p:nvSpPr>
          <p:cNvPr id="11" name="Rectangle 10">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F7C1D63-2428-1B46-8028-B06B8FD2C857}"/>
              </a:ext>
            </a:extLst>
          </p:cNvPr>
          <p:cNvPicPr>
            <a:picLocks noChangeAspect="1"/>
          </p:cNvPicPr>
          <p:nvPr/>
        </p:nvPicPr>
        <p:blipFill>
          <a:blip r:embed="rId2"/>
          <a:srcRect l="8931" r="224"/>
          <a:stretch/>
        </p:blipFill>
        <p:spPr>
          <a:xfrm>
            <a:off x="7519416" y="10"/>
            <a:ext cx="4672584" cy="6857989"/>
          </a:xfrm>
          <a:prstGeom prst="rect">
            <a:avLst/>
          </a:prstGeom>
        </p:spPr>
      </p:pic>
    </p:spTree>
    <p:extLst>
      <p:ext uri="{BB962C8B-B14F-4D97-AF65-F5344CB8AC3E}">
        <p14:creationId xmlns:p14="http://schemas.microsoft.com/office/powerpoint/2010/main" val="32940226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067FC-9F64-5427-DEBF-DEDA06746E19}"/>
              </a:ext>
            </a:extLst>
          </p:cNvPr>
          <p:cNvSpPr>
            <a:spLocks noGrp="1"/>
          </p:cNvSpPr>
          <p:nvPr>
            <p:ph type="title"/>
          </p:nvPr>
        </p:nvSpPr>
        <p:spPr/>
        <p:txBody>
          <a:bodyPr/>
          <a:lstStyle/>
          <a:p>
            <a:r>
              <a:rPr lang="en-US" dirty="0"/>
              <a:t>Jian Zhong</a:t>
            </a:r>
          </a:p>
        </p:txBody>
      </p:sp>
      <p:sp>
        <p:nvSpPr>
          <p:cNvPr id="3" name="Content Placeholder 2">
            <a:extLst>
              <a:ext uri="{FF2B5EF4-FFF2-40B4-BE49-F238E27FC236}">
                <a16:creationId xmlns:a16="http://schemas.microsoft.com/office/drawing/2014/main" id="{A68EB497-85AA-2171-3050-248FEF7517E1}"/>
              </a:ext>
            </a:extLst>
          </p:cNvPr>
          <p:cNvSpPr>
            <a:spLocks noGrp="1"/>
          </p:cNvSpPr>
          <p:nvPr>
            <p:ph idx="1"/>
          </p:nvPr>
        </p:nvSpPr>
        <p:spPr/>
        <p:txBody>
          <a:bodyPr/>
          <a:lstStyle/>
          <a:p>
            <a:pPr marL="0" indent="0">
              <a:buNone/>
            </a:pPr>
            <a:r>
              <a:rPr lang="en-US" dirty="0"/>
              <a:t>44.06 (Center Shoulder)</a:t>
            </a:r>
          </a:p>
          <a:p>
            <a:pPr marL="0" indent="0">
              <a:buNone/>
            </a:pPr>
            <a:endParaRPr lang="en-US" dirty="0"/>
          </a:p>
          <a:p>
            <a:pPr marL="0" indent="0">
              <a:buNone/>
            </a:pPr>
            <a:r>
              <a:rPr lang="en-US" dirty="0"/>
              <a:t>Wang Chuan Min locates it closer to the Hand </a:t>
            </a:r>
            <a:r>
              <a:rPr lang="en-US" dirty="0" err="1"/>
              <a:t>shaoyang</a:t>
            </a:r>
            <a:endParaRPr lang="en-US" dirty="0"/>
          </a:p>
          <a:p>
            <a:pPr marL="0" indent="0">
              <a:buNone/>
            </a:pPr>
            <a:r>
              <a:rPr lang="en-US" dirty="0">
                <a:hlinkClick r:id="rId2"/>
              </a:rPr>
              <a:t>https://www.youtube.com/watch?v=cYZrk43Idfg</a:t>
            </a:r>
            <a:endParaRPr lang="en-US" dirty="0"/>
          </a:p>
          <a:p>
            <a:pPr marL="0" indent="0">
              <a:buNone/>
            </a:pPr>
            <a:endParaRPr lang="en-US" dirty="0"/>
          </a:p>
          <a:p>
            <a:pPr marL="0" indent="0">
              <a:buNone/>
            </a:pPr>
            <a:r>
              <a:rPr lang="en-US" dirty="0"/>
              <a:t>This placement allows Jian zhong to treat Wind impediment </a:t>
            </a:r>
            <a:r>
              <a:rPr lang="zh-CN" altLang="en-US" dirty="0"/>
              <a:t>行痹</a:t>
            </a:r>
            <a:endParaRPr lang="en-US" altLang="zh-CN" dirty="0"/>
          </a:p>
          <a:p>
            <a:pPr marL="0" indent="0">
              <a:buNone/>
            </a:pPr>
            <a:br>
              <a:rPr lang="en-US" altLang="zh-CN" dirty="0"/>
            </a:br>
            <a:r>
              <a:rPr lang="en-US" altLang="zh-CN" dirty="0"/>
              <a:t>Function: Heart </a:t>
            </a:r>
          </a:p>
          <a:p>
            <a:pPr marL="0" indent="0">
              <a:buNone/>
            </a:pPr>
            <a:r>
              <a:rPr lang="en-US" altLang="zh-CN" dirty="0"/>
              <a:t>Form: Hand </a:t>
            </a:r>
            <a:r>
              <a:rPr lang="en-US" altLang="zh-CN" dirty="0" err="1"/>
              <a:t>shaoyang</a:t>
            </a:r>
            <a:r>
              <a:rPr lang="en-US" altLang="zh-CN" dirty="0"/>
              <a:t> or Hand </a:t>
            </a:r>
            <a:r>
              <a:rPr lang="en-US" altLang="zh-CN" dirty="0" err="1"/>
              <a:t>yangming</a:t>
            </a:r>
            <a:r>
              <a:rPr lang="en-US" altLang="zh-CN" dirty="0"/>
              <a:t> </a:t>
            </a:r>
          </a:p>
          <a:p>
            <a:pPr marL="0" indent="0">
              <a:buNone/>
            </a:pPr>
            <a:endParaRPr lang="en-US" altLang="zh-CN" dirty="0"/>
          </a:p>
          <a:p>
            <a:pPr marL="0" indent="0">
              <a:buNone/>
            </a:pPr>
            <a:endParaRPr lang="en-US" dirty="0"/>
          </a:p>
        </p:txBody>
      </p:sp>
    </p:spTree>
    <p:extLst>
      <p:ext uri="{BB962C8B-B14F-4D97-AF65-F5344CB8AC3E}">
        <p14:creationId xmlns:p14="http://schemas.microsoft.com/office/powerpoint/2010/main" val="15084974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CBCCE-1DA7-CA9C-2F21-4F2617EB9A9C}"/>
              </a:ext>
            </a:extLst>
          </p:cNvPr>
          <p:cNvSpPr>
            <a:spLocks noGrp="1"/>
          </p:cNvSpPr>
          <p:nvPr>
            <p:ph type="title"/>
          </p:nvPr>
        </p:nvSpPr>
        <p:spPr/>
        <p:txBody>
          <a:bodyPr/>
          <a:lstStyle/>
          <a:p>
            <a:r>
              <a:rPr lang="en-US" dirty="0"/>
              <a:t>Si ma</a:t>
            </a:r>
          </a:p>
        </p:txBody>
      </p:sp>
      <p:sp>
        <p:nvSpPr>
          <p:cNvPr id="3" name="Content Placeholder 2">
            <a:extLst>
              <a:ext uri="{FF2B5EF4-FFF2-40B4-BE49-F238E27FC236}">
                <a16:creationId xmlns:a16="http://schemas.microsoft.com/office/drawing/2014/main" id="{51594611-9F43-E6A5-5261-51AB24734767}"/>
              </a:ext>
            </a:extLst>
          </p:cNvPr>
          <p:cNvSpPr>
            <a:spLocks noGrp="1"/>
          </p:cNvSpPr>
          <p:nvPr>
            <p:ph idx="1"/>
          </p:nvPr>
        </p:nvSpPr>
        <p:spPr/>
        <p:txBody>
          <a:bodyPr>
            <a:normAutofit fontScale="85000" lnSpcReduction="20000"/>
          </a:bodyPr>
          <a:lstStyle/>
          <a:p>
            <a:r>
              <a:rPr lang="en-US" dirty="0"/>
              <a:t>Location: </a:t>
            </a:r>
            <a:r>
              <a:rPr lang="en-US" dirty="0">
                <a:hlinkClick r:id="rId2"/>
              </a:rPr>
              <a:t>https://www.youtube.com/watch?v=H4JkGVu6eqM</a:t>
            </a:r>
            <a:endParaRPr lang="en-US" dirty="0"/>
          </a:p>
          <a:p>
            <a:pPr marL="0" indent="0">
              <a:buNone/>
            </a:pPr>
            <a:r>
              <a:rPr lang="en-US" dirty="0"/>
              <a:t>Sima treats Qi to attune the Blood, when the Qi is invigorated the blood moves and the hundred diseases vanish</a:t>
            </a:r>
          </a:p>
          <a:p>
            <a:pPr marL="0" indent="0">
              <a:buNone/>
            </a:pPr>
            <a:r>
              <a:rPr lang="en-US" dirty="0"/>
              <a:t>Si ma Function is in the Lungs, which governs Qi but also Lung function is in moving blood. Primary Tung disciple, Chen Du Ren (</a:t>
            </a:r>
            <a:r>
              <a:rPr lang="zh-CN" altLang="en-US" dirty="0"/>
              <a:t>陳渡人針灸醫案</a:t>
            </a:r>
            <a:r>
              <a:rPr lang="en-US" altLang="zh-CN" dirty="0"/>
              <a:t>) </a:t>
            </a:r>
            <a:r>
              <a:rPr lang="en-US" dirty="0"/>
              <a:t>states that Si ma strongly invigorates heart blood. This is because according to </a:t>
            </a:r>
            <a:r>
              <a:rPr lang="en-US" dirty="0" err="1"/>
              <a:t>Wawng</a:t>
            </a:r>
            <a:r>
              <a:rPr lang="en-US" dirty="0"/>
              <a:t> Chuan Min, originally Si ma was closer to the heart line. </a:t>
            </a:r>
          </a:p>
          <a:p>
            <a:pPr marL="0" indent="0">
              <a:buNone/>
            </a:pPr>
            <a:r>
              <a:rPr lang="en-US" dirty="0"/>
              <a:t>Si ma FORM lies between Foot </a:t>
            </a:r>
            <a:r>
              <a:rPr lang="en-US" dirty="0" err="1"/>
              <a:t>shaoyang</a:t>
            </a:r>
            <a:r>
              <a:rPr lang="en-US" dirty="0"/>
              <a:t> and Foot </a:t>
            </a:r>
            <a:r>
              <a:rPr lang="en-US" dirty="0" err="1"/>
              <a:t>yangming</a:t>
            </a:r>
            <a:r>
              <a:rPr lang="en-US" dirty="0"/>
              <a:t> (Qi of Wind and Dryness), </a:t>
            </a:r>
            <a:r>
              <a:rPr lang="en-US" dirty="0" err="1"/>
              <a:t>i</a:t>
            </a:r>
            <a:r>
              <a:rPr lang="en-US" dirty="0"/>
              <a:t>..e Wind dryness</a:t>
            </a:r>
          </a:p>
          <a:p>
            <a:pPr marL="0" indent="0">
              <a:buNone/>
            </a:pPr>
            <a:r>
              <a:rPr lang="en-US" dirty="0"/>
              <a:t>Si ma FUNCTION lies in Lung commanding channel and Liver branch channel. Lung is </a:t>
            </a:r>
            <a:r>
              <a:rPr lang="en-US" dirty="0" err="1"/>
              <a:t>Shaoyin</a:t>
            </a:r>
            <a:r>
              <a:rPr lang="en-US" dirty="0"/>
              <a:t> within Yang, Liver is </a:t>
            </a:r>
            <a:r>
              <a:rPr lang="en-US" dirty="0" err="1"/>
              <a:t>Shaoyang</a:t>
            </a:r>
            <a:r>
              <a:rPr lang="en-US" dirty="0"/>
              <a:t> within Yin. Si ma takes Liver blood as its form, and Lung qi as its Function. </a:t>
            </a:r>
            <a:br>
              <a:rPr lang="en-US" dirty="0"/>
            </a:br>
            <a:r>
              <a:rPr lang="en-US" dirty="0"/>
              <a:t>Liu Yi states that “Blood is Yin, only when  Lung qi activates Liver blood can circulation occur… Using Lung qi as the highest end point, qi without blood cannot attach, ergo Qi is Blood’s envoy and Blood is Qi’s function.  </a:t>
            </a:r>
          </a:p>
          <a:p>
            <a:pPr marL="0" indent="0">
              <a:buNone/>
            </a:pPr>
            <a:r>
              <a:rPr lang="en-US" dirty="0"/>
              <a:t> </a:t>
            </a:r>
          </a:p>
        </p:txBody>
      </p:sp>
    </p:spTree>
    <p:extLst>
      <p:ext uri="{BB962C8B-B14F-4D97-AF65-F5344CB8AC3E}">
        <p14:creationId xmlns:p14="http://schemas.microsoft.com/office/powerpoint/2010/main" val="40384731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6384-88BE-FDD7-5DF0-B500F6C2B8E2}"/>
              </a:ext>
            </a:extLst>
          </p:cNvPr>
          <p:cNvSpPr>
            <a:spLocks noGrp="1"/>
          </p:cNvSpPr>
          <p:nvPr>
            <p:ph type="title"/>
          </p:nvPr>
        </p:nvSpPr>
        <p:spPr>
          <a:xfrm>
            <a:off x="619759" y="764373"/>
            <a:ext cx="6257291" cy="1293028"/>
          </a:xfrm>
        </p:spPr>
        <p:txBody>
          <a:bodyPr>
            <a:normAutofit/>
          </a:bodyPr>
          <a:lstStyle/>
          <a:p>
            <a:r>
              <a:rPr lang="en-US" dirty="0"/>
              <a:t>Mu Dou Mu </a:t>
            </a:r>
            <a:r>
              <a:rPr lang="en-US" dirty="0" err="1"/>
              <a:t>liu</a:t>
            </a:r>
            <a:endParaRPr lang="en-US" dirty="0"/>
          </a:p>
        </p:txBody>
      </p:sp>
      <p:sp>
        <p:nvSpPr>
          <p:cNvPr id="8" name="Content Placeholder 7">
            <a:extLst>
              <a:ext uri="{FF2B5EF4-FFF2-40B4-BE49-F238E27FC236}">
                <a16:creationId xmlns:a16="http://schemas.microsoft.com/office/drawing/2014/main" id="{C35FB78A-D5CA-F05E-2250-C88077682744}"/>
              </a:ext>
            </a:extLst>
          </p:cNvPr>
          <p:cNvSpPr>
            <a:spLocks noGrp="1"/>
          </p:cNvSpPr>
          <p:nvPr>
            <p:ph idx="1"/>
          </p:nvPr>
        </p:nvSpPr>
        <p:spPr>
          <a:xfrm>
            <a:off x="619760" y="2194560"/>
            <a:ext cx="6257290" cy="4024125"/>
          </a:xfrm>
        </p:spPr>
        <p:txBody>
          <a:bodyPr>
            <a:normAutofit fontScale="70000" lnSpcReduction="20000"/>
          </a:bodyPr>
          <a:lstStyle/>
          <a:p>
            <a:pPr marL="0" indent="0">
              <a:buNone/>
            </a:pPr>
            <a:r>
              <a:rPr lang="en-US" dirty="0"/>
              <a:t>66.06-66.07</a:t>
            </a:r>
          </a:p>
          <a:p>
            <a:pPr marL="0" indent="0">
              <a:buNone/>
            </a:pPr>
            <a:r>
              <a:rPr lang="en-US" dirty="0"/>
              <a:t>Function: Liver and Spleen</a:t>
            </a:r>
          </a:p>
          <a:p>
            <a:pPr marL="0" indent="0">
              <a:buNone/>
            </a:pPr>
            <a:r>
              <a:rPr lang="en-US" dirty="0"/>
              <a:t>Form: Foot </a:t>
            </a:r>
            <a:r>
              <a:rPr lang="en-US" dirty="0" err="1"/>
              <a:t>Yangming</a:t>
            </a:r>
            <a:r>
              <a:rPr lang="en-US" dirty="0"/>
              <a:t> (originally a branch of Foot </a:t>
            </a:r>
            <a:r>
              <a:rPr lang="en-US" dirty="0" err="1"/>
              <a:t>Yangming</a:t>
            </a:r>
            <a:r>
              <a:rPr lang="en-US" dirty="0"/>
              <a:t> diverted to the middle toe), some also put between Foot and Foot </a:t>
            </a:r>
            <a:r>
              <a:rPr lang="en-US" dirty="0" err="1"/>
              <a:t>shaoyang</a:t>
            </a:r>
            <a:endParaRPr lang="en-US" dirty="0"/>
          </a:p>
          <a:p>
            <a:pPr marL="0" indent="0">
              <a:buNone/>
            </a:pPr>
            <a:r>
              <a:rPr lang="en-US" dirty="0"/>
              <a:t>Strategy of use Yang to guide Yin, uses to treat yin diseases</a:t>
            </a:r>
          </a:p>
          <a:p>
            <a:pPr marL="0" indent="0">
              <a:buNone/>
            </a:pPr>
            <a:r>
              <a:rPr lang="en-US" dirty="0"/>
              <a:t>Treats: Leukocytosis, splenomegaly, indigestion fatigue, numbness,  liver and gallbladder disease, poliomyelitis in children</a:t>
            </a:r>
          </a:p>
          <a:p>
            <a:pPr marL="0" indent="0">
              <a:buNone/>
            </a:pPr>
            <a:r>
              <a:rPr lang="en-US" dirty="0"/>
              <a:t>Combination with Pi Zhong 11.18 for splenomegaly… Think Epstein </a:t>
            </a:r>
            <a:r>
              <a:rPr lang="en-US" dirty="0" err="1"/>
              <a:t>barr</a:t>
            </a:r>
            <a:r>
              <a:rPr lang="en-US" dirty="0"/>
              <a:t>, an often trigger for Fibromyalgia </a:t>
            </a:r>
          </a:p>
          <a:p>
            <a:pPr marL="0" indent="0">
              <a:buNone/>
            </a:pPr>
            <a:r>
              <a:rPr lang="en-US" dirty="0"/>
              <a:t>Function lies in harmonizing Liver and Spleen. Liver stores blood, Spleen controls Blood (hence its usage for numbness)</a:t>
            </a:r>
          </a:p>
          <a:p>
            <a:pPr marL="0" indent="0">
              <a:buNone/>
            </a:pPr>
            <a:r>
              <a:rPr lang="en-US" dirty="0"/>
              <a:t>Liu Yi calls them: Regulating nerve points </a:t>
            </a:r>
            <a:r>
              <a:rPr lang="zh-CN" altLang="en-US" dirty="0"/>
              <a:t>神經調節穴</a:t>
            </a:r>
            <a:endParaRPr lang="en-US" dirty="0"/>
          </a:p>
          <a:p>
            <a:pPr marL="0" indent="0">
              <a:buNone/>
            </a:pPr>
            <a:r>
              <a:rPr lang="en-US" dirty="0"/>
              <a:t>Wang Chuan Min states: For Dark complexion, bilateral floating guans </a:t>
            </a:r>
            <a:r>
              <a:rPr lang="zh-CN" altLang="en-US" dirty="0"/>
              <a:t>面黯，雙關脈浮</a:t>
            </a:r>
            <a:endParaRPr lang="en-US" dirty="0"/>
          </a:p>
          <a:p>
            <a:pPr marL="0" indent="0">
              <a:buNone/>
            </a:pPr>
            <a:r>
              <a:rPr lang="en-US" dirty="0"/>
              <a:t> Mu Dou Mu </a:t>
            </a:r>
            <a:r>
              <a:rPr lang="en-US" dirty="0" err="1"/>
              <a:t>liu</a:t>
            </a:r>
            <a:r>
              <a:rPr lang="en-US" dirty="0"/>
              <a:t> can treat Drug Toxins via its functions of Transformation and Dredging  </a:t>
            </a:r>
          </a:p>
        </p:txBody>
      </p:sp>
      <p:sp useBgFill="1">
        <p:nvSpPr>
          <p:cNvPr id="11" name="Rectangle 10">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12F2174-A785-3958-BA7E-F1DAAD182842}"/>
              </a:ext>
            </a:extLst>
          </p:cNvPr>
          <p:cNvPicPr>
            <a:picLocks noChangeAspect="1"/>
          </p:cNvPicPr>
          <p:nvPr/>
        </p:nvPicPr>
        <p:blipFill>
          <a:blip r:embed="rId2"/>
          <a:srcRect l="11341" r="21889" b="1"/>
          <a:stretch/>
        </p:blipFill>
        <p:spPr>
          <a:xfrm>
            <a:off x="7519416" y="10"/>
            <a:ext cx="4672584" cy="6857989"/>
          </a:xfrm>
          <a:prstGeom prst="rect">
            <a:avLst/>
          </a:prstGeom>
        </p:spPr>
      </p:pic>
    </p:spTree>
    <p:extLst>
      <p:ext uri="{BB962C8B-B14F-4D97-AF65-F5344CB8AC3E}">
        <p14:creationId xmlns:p14="http://schemas.microsoft.com/office/powerpoint/2010/main" val="40664452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9" name="Picture 5128">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460C9616-E1A2-0004-694D-03B763B132C0}"/>
              </a:ext>
            </a:extLst>
          </p:cNvPr>
          <p:cNvSpPr>
            <a:spLocks noGrp="1"/>
          </p:cNvSpPr>
          <p:nvPr>
            <p:ph type="title"/>
          </p:nvPr>
        </p:nvSpPr>
        <p:spPr>
          <a:xfrm>
            <a:off x="685799" y="764373"/>
            <a:ext cx="3977639" cy="1600200"/>
          </a:xfrm>
        </p:spPr>
        <p:txBody>
          <a:bodyPr anchor="b">
            <a:normAutofit/>
          </a:bodyPr>
          <a:lstStyle/>
          <a:p>
            <a:pPr algn="l"/>
            <a:r>
              <a:rPr lang="en-US" sz="3200"/>
              <a:t>Gut-Brain Axis</a:t>
            </a:r>
          </a:p>
        </p:txBody>
      </p:sp>
      <p:sp>
        <p:nvSpPr>
          <p:cNvPr id="3" name="Content Placeholder 2">
            <a:extLst>
              <a:ext uri="{FF2B5EF4-FFF2-40B4-BE49-F238E27FC236}">
                <a16:creationId xmlns:a16="http://schemas.microsoft.com/office/drawing/2014/main" id="{FAC05EC9-EFFB-9277-A88E-DB435233BD8D}"/>
              </a:ext>
            </a:extLst>
          </p:cNvPr>
          <p:cNvSpPr>
            <a:spLocks noGrp="1"/>
          </p:cNvSpPr>
          <p:nvPr>
            <p:ph idx="1"/>
          </p:nvPr>
        </p:nvSpPr>
        <p:spPr>
          <a:xfrm>
            <a:off x="685800" y="2364573"/>
            <a:ext cx="3977639" cy="3854112"/>
          </a:xfrm>
        </p:spPr>
        <p:txBody>
          <a:bodyPr>
            <a:normAutofit/>
          </a:bodyPr>
          <a:lstStyle/>
          <a:p>
            <a:r>
              <a:rPr lang="en-US" sz="1200"/>
              <a:t>Liver spleen disharmony as a Gut brain axis disharmony</a:t>
            </a:r>
          </a:p>
          <a:p>
            <a:endParaRPr lang="en-US" sz="1200"/>
          </a:p>
          <a:p>
            <a:pPr marL="0" indent="0">
              <a:buNone/>
            </a:pPr>
            <a:r>
              <a:rPr lang="en-US" sz="1200"/>
              <a:t>People nowadays tend to have alterations in their intestinal mucosa leading to increased intestinal permeability, which negatively affects the gut microbiota and causes significant disturbances in the immune system (leading to autoimmunity) and the endocrine system (involving neurotransmitters such as serotonin, dopamine, glutamine, norepinephrine, and nitric oxide). This causes cascade of imbalances can result in psychological disorders, as well as various metabolic and endocrine diseases. This is akin to SIBO (small intestine bacterial overgrowth)</a:t>
            </a:r>
          </a:p>
          <a:p>
            <a:pPr marL="0" indent="0">
              <a:buNone/>
            </a:pPr>
            <a:r>
              <a:rPr lang="en-US" sz="1200"/>
              <a:t>This Gut brain axis disorder is linked to Yin Fire, when the Clear Yang of the Spleen cannot rise</a:t>
            </a:r>
          </a:p>
        </p:txBody>
      </p:sp>
      <p:pic>
        <p:nvPicPr>
          <p:cNvPr id="5122" name="Picture 2" descr="Frontiers Publishing Partnerships | Role of the gut-brain axis in HIV and  drug abuse-mediated neuroinflammation">
            <a:extLst>
              <a:ext uri="{FF2B5EF4-FFF2-40B4-BE49-F238E27FC236}">
                <a16:creationId xmlns:a16="http://schemas.microsoft.com/office/drawing/2014/main" id="{233C2FFA-D213-401B-5C79-82A38205998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72699" y="771002"/>
            <a:ext cx="6533501" cy="5422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426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D94F7C0-1344-4B3C-AFCB-E7F006BB5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4EC584A2-4215-4DB8-AE1F-E3768D77E8D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E4D0C89D-E704-8300-87E3-9FEC9F92BFA8}"/>
              </a:ext>
            </a:extLst>
          </p:cNvPr>
          <p:cNvSpPr>
            <a:spLocks noGrp="1"/>
          </p:cNvSpPr>
          <p:nvPr>
            <p:ph type="title"/>
          </p:nvPr>
        </p:nvSpPr>
        <p:spPr>
          <a:xfrm>
            <a:off x="685799" y="764373"/>
            <a:ext cx="3977639" cy="1600200"/>
          </a:xfrm>
        </p:spPr>
        <p:txBody>
          <a:bodyPr anchor="b">
            <a:normAutofit/>
          </a:bodyPr>
          <a:lstStyle/>
          <a:p>
            <a:pPr algn="l"/>
            <a:r>
              <a:rPr lang="en-US" sz="3200"/>
              <a:t>Yin fire </a:t>
            </a:r>
            <a:r>
              <a:rPr lang="zh-CN" altLang="en-US" sz="3200"/>
              <a:t>陰火</a:t>
            </a:r>
            <a:endParaRPr lang="en-US" sz="3200"/>
          </a:p>
        </p:txBody>
      </p:sp>
      <p:sp>
        <p:nvSpPr>
          <p:cNvPr id="3" name="Content Placeholder 2">
            <a:extLst>
              <a:ext uri="{FF2B5EF4-FFF2-40B4-BE49-F238E27FC236}">
                <a16:creationId xmlns:a16="http://schemas.microsoft.com/office/drawing/2014/main" id="{2263125B-4FA8-4B74-A8E7-9B04D27C1FFE}"/>
              </a:ext>
            </a:extLst>
          </p:cNvPr>
          <p:cNvSpPr>
            <a:spLocks noGrp="1"/>
          </p:cNvSpPr>
          <p:nvPr>
            <p:ph idx="1"/>
          </p:nvPr>
        </p:nvSpPr>
        <p:spPr>
          <a:xfrm>
            <a:off x="685800" y="2364573"/>
            <a:ext cx="3977639" cy="3854112"/>
          </a:xfrm>
        </p:spPr>
        <p:txBody>
          <a:bodyPr>
            <a:normAutofit/>
          </a:bodyPr>
          <a:lstStyle/>
          <a:p>
            <a:pPr marL="0" indent="0">
              <a:buNone/>
            </a:pPr>
            <a:r>
              <a:rPr lang="en-US" sz="1600" dirty="0"/>
              <a:t>According to Pi Wei Lun theory, when Yin is excessive in the lower body, there is a tendency for Yang to rebel upward, particularly the Ministerial fire of the </a:t>
            </a:r>
            <a:r>
              <a:rPr lang="en-US" sz="1600" dirty="0" err="1"/>
              <a:t>Shaoyang</a:t>
            </a:r>
            <a:r>
              <a:rPr lang="en-US" sz="1600" dirty="0"/>
              <a:t> and Thunder-dragon fire. This yin fire arises due to damp obstruction of the lower burner. This is called a state of Double Yin </a:t>
            </a:r>
            <a:r>
              <a:rPr lang="zh-CN" altLang="en-US" sz="1600" dirty="0"/>
              <a:t>重陰</a:t>
            </a:r>
            <a:endParaRPr lang="en-US" sz="1600" dirty="0"/>
          </a:p>
          <a:p>
            <a:pPr marL="0" indent="0">
              <a:buNone/>
            </a:pPr>
            <a:r>
              <a:rPr lang="en-US" sz="1600" dirty="0"/>
              <a:t>But the key is in the failure of the ascending function of the Spleen-earth qi mechanism</a:t>
            </a:r>
          </a:p>
          <a:p>
            <a:pPr marL="0" indent="0">
              <a:buNone/>
            </a:pPr>
            <a:r>
              <a:rPr lang="en-US" altLang="zh-CN" sz="1600" dirty="0"/>
              <a:t>Often the failure of the ascending function of the Spleen arises from Disharmony between Liver and Spleen</a:t>
            </a:r>
            <a:r>
              <a:rPr lang="en-US" sz="1600" dirty="0"/>
              <a:t> </a:t>
            </a:r>
          </a:p>
          <a:p>
            <a:pPr marL="0" indent="0">
              <a:buNone/>
            </a:pPr>
            <a:endParaRPr lang="en-US" sz="1600" dirty="0"/>
          </a:p>
        </p:txBody>
      </p:sp>
      <p:pic>
        <p:nvPicPr>
          <p:cNvPr id="4" name="Picture 3">
            <a:extLst>
              <a:ext uri="{FF2B5EF4-FFF2-40B4-BE49-F238E27FC236}">
                <a16:creationId xmlns:a16="http://schemas.microsoft.com/office/drawing/2014/main" id="{C67096AF-B276-467C-64DB-67C660F2BF47}"/>
              </a:ext>
            </a:extLst>
          </p:cNvPr>
          <p:cNvPicPr>
            <a:picLocks noChangeAspect="1"/>
          </p:cNvPicPr>
          <p:nvPr/>
        </p:nvPicPr>
        <p:blipFill>
          <a:blip r:embed="rId3"/>
          <a:stretch>
            <a:fillRect/>
          </a:stretch>
        </p:blipFill>
        <p:spPr>
          <a:xfrm>
            <a:off x="5858887" y="746126"/>
            <a:ext cx="4761125" cy="5472558"/>
          </a:xfrm>
          <a:prstGeom prst="rect">
            <a:avLst/>
          </a:prstGeom>
        </p:spPr>
      </p:pic>
    </p:spTree>
    <p:extLst>
      <p:ext uri="{BB962C8B-B14F-4D97-AF65-F5344CB8AC3E}">
        <p14:creationId xmlns:p14="http://schemas.microsoft.com/office/powerpoint/2010/main" val="28929315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680F7-C5BB-4E70-DFF2-169957E49724}"/>
              </a:ext>
            </a:extLst>
          </p:cNvPr>
          <p:cNvSpPr>
            <a:spLocks noGrp="1"/>
          </p:cNvSpPr>
          <p:nvPr>
            <p:ph type="title"/>
          </p:nvPr>
        </p:nvSpPr>
        <p:spPr>
          <a:xfrm>
            <a:off x="619759" y="764373"/>
            <a:ext cx="6257291" cy="1293028"/>
          </a:xfrm>
        </p:spPr>
        <p:txBody>
          <a:bodyPr>
            <a:normAutofit/>
          </a:bodyPr>
          <a:lstStyle/>
          <a:p>
            <a:r>
              <a:rPr lang="en-US" dirty="0"/>
              <a:t>Jin Ying </a:t>
            </a:r>
            <a:r>
              <a:rPr lang="zh-CN" altLang="en-US" dirty="0"/>
              <a:t>金營</a:t>
            </a:r>
            <a:r>
              <a:rPr lang="en-US" dirty="0"/>
              <a:t>  </a:t>
            </a:r>
          </a:p>
        </p:txBody>
      </p:sp>
      <p:sp>
        <p:nvSpPr>
          <p:cNvPr id="3" name="Content Placeholder 2">
            <a:extLst>
              <a:ext uri="{FF2B5EF4-FFF2-40B4-BE49-F238E27FC236}">
                <a16:creationId xmlns:a16="http://schemas.microsoft.com/office/drawing/2014/main" id="{9EA8F7A7-C449-F00A-2F14-DF915D65D0BC}"/>
              </a:ext>
            </a:extLst>
          </p:cNvPr>
          <p:cNvSpPr>
            <a:spLocks noGrp="1"/>
          </p:cNvSpPr>
          <p:nvPr>
            <p:ph idx="1"/>
          </p:nvPr>
        </p:nvSpPr>
        <p:spPr>
          <a:xfrm>
            <a:off x="619760" y="2194560"/>
            <a:ext cx="6257290" cy="4024125"/>
          </a:xfrm>
        </p:spPr>
        <p:txBody>
          <a:bodyPr>
            <a:normAutofit fontScale="70000" lnSpcReduction="20000"/>
          </a:bodyPr>
          <a:lstStyle/>
          <a:p>
            <a:pPr marL="0" indent="0">
              <a:buNone/>
            </a:pPr>
            <a:r>
              <a:rPr lang="en-US" dirty="0"/>
              <a:t>88.33-88.34 (Jin ying </a:t>
            </a:r>
            <a:r>
              <a:rPr lang="en-US" dirty="0" err="1"/>
              <a:t>shang</a:t>
            </a:r>
            <a:r>
              <a:rPr lang="en-US" dirty="0"/>
              <a:t>, Jin Ying </a:t>
            </a:r>
            <a:r>
              <a:rPr lang="en-US" dirty="0" err="1"/>
              <a:t>xia</a:t>
            </a:r>
            <a:r>
              <a:rPr lang="en-US" dirty="0"/>
              <a:t>)---Metal barracks/ Metal camp</a:t>
            </a:r>
          </a:p>
          <a:p>
            <a:pPr marL="0" indent="0">
              <a:buNone/>
            </a:pPr>
            <a:r>
              <a:rPr lang="en-US" dirty="0"/>
              <a:t>Lung Shen </a:t>
            </a:r>
            <a:r>
              <a:rPr lang="en-US" dirty="0" err="1"/>
              <a:t>jing</a:t>
            </a:r>
            <a:r>
              <a:rPr lang="en-US" dirty="0"/>
              <a:t>, Heart Branch </a:t>
            </a:r>
          </a:p>
          <a:p>
            <a:pPr marL="0" indent="0">
              <a:buNone/>
            </a:pPr>
            <a:r>
              <a:rPr lang="en-US" dirty="0"/>
              <a:t>Form lies in Foot </a:t>
            </a:r>
            <a:r>
              <a:rPr lang="en-US" dirty="0" err="1"/>
              <a:t>Shaoyang</a:t>
            </a:r>
            <a:r>
              <a:rPr lang="en-US" dirty="0"/>
              <a:t>, Function lies in Heart and Lung (Ying and Wei)</a:t>
            </a:r>
          </a:p>
          <a:p>
            <a:pPr marL="0" indent="0">
              <a:buNone/>
            </a:pPr>
            <a:endParaRPr lang="en-US" dirty="0"/>
          </a:p>
          <a:p>
            <a:pPr marL="0" indent="0">
              <a:buNone/>
            </a:pPr>
            <a:r>
              <a:rPr lang="en-US" dirty="0"/>
              <a:t>Indications: Whole body analgesic point, emergency point for acute disease, drug and food toxin, acute gastro-colitis</a:t>
            </a:r>
          </a:p>
          <a:p>
            <a:pPr marL="0" indent="0">
              <a:buNone/>
            </a:pPr>
            <a:endParaRPr lang="en-US" dirty="0"/>
          </a:p>
          <a:p>
            <a:pPr marL="0" indent="0">
              <a:buNone/>
            </a:pPr>
            <a:r>
              <a:rPr lang="en-US" dirty="0"/>
              <a:t>Lung governs Wei qi and exterior, Heart governs Ying qi and Interior. Lung governs the Skin, Heart governs the Vessels. This is Ying </a:t>
            </a:r>
            <a:r>
              <a:rPr lang="en-US" dirty="0" err="1"/>
              <a:t>wei</a:t>
            </a:r>
            <a:r>
              <a:rPr lang="en-US" dirty="0"/>
              <a:t> disharmony of </a:t>
            </a:r>
            <a:r>
              <a:rPr lang="en-US" dirty="0" err="1"/>
              <a:t>Shaoyang</a:t>
            </a:r>
            <a:r>
              <a:rPr lang="en-US" dirty="0"/>
              <a:t>. Acute wind fire toxin </a:t>
            </a:r>
          </a:p>
          <a:p>
            <a:pPr marL="0" indent="0">
              <a:buNone/>
            </a:pPr>
            <a:br>
              <a:rPr lang="en-US" dirty="0"/>
            </a:br>
            <a:endParaRPr lang="en-US" dirty="0"/>
          </a:p>
          <a:p>
            <a:pPr marL="0" indent="0">
              <a:buNone/>
            </a:pPr>
            <a:r>
              <a:rPr lang="en-US" dirty="0"/>
              <a:t> </a:t>
            </a:r>
          </a:p>
        </p:txBody>
      </p:sp>
      <p:sp useBgFill="1">
        <p:nvSpPr>
          <p:cNvPr id="9" name="Rectangle 8">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517C62D-5864-B668-B88F-C055B09A6F6F}"/>
              </a:ext>
            </a:extLst>
          </p:cNvPr>
          <p:cNvPicPr>
            <a:picLocks noChangeAspect="1"/>
          </p:cNvPicPr>
          <p:nvPr/>
        </p:nvPicPr>
        <p:blipFill>
          <a:blip r:embed="rId2"/>
          <a:srcRect l="25548" r="3108"/>
          <a:stretch/>
        </p:blipFill>
        <p:spPr>
          <a:xfrm>
            <a:off x="7519416" y="10"/>
            <a:ext cx="4672584" cy="6857989"/>
          </a:xfrm>
          <a:prstGeom prst="rect">
            <a:avLst/>
          </a:prstGeom>
        </p:spPr>
      </p:pic>
    </p:spTree>
    <p:extLst>
      <p:ext uri="{BB962C8B-B14F-4D97-AF65-F5344CB8AC3E}">
        <p14:creationId xmlns:p14="http://schemas.microsoft.com/office/powerpoint/2010/main" val="9554240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18433-6FD4-03E3-3263-36928B8FF2DD}"/>
              </a:ext>
            </a:extLst>
          </p:cNvPr>
          <p:cNvSpPr>
            <a:spLocks noGrp="1"/>
          </p:cNvSpPr>
          <p:nvPr>
            <p:ph type="title"/>
          </p:nvPr>
        </p:nvSpPr>
        <p:spPr>
          <a:xfrm>
            <a:off x="685799" y="764373"/>
            <a:ext cx="3977639" cy="1600200"/>
          </a:xfrm>
        </p:spPr>
        <p:txBody>
          <a:bodyPr anchor="b">
            <a:normAutofit/>
          </a:bodyPr>
          <a:lstStyle/>
          <a:p>
            <a:pPr algn="l"/>
            <a:r>
              <a:rPr lang="en-US" altLang="zh-TW" sz="3200"/>
              <a:t>Pestilential wind </a:t>
            </a:r>
            <a:r>
              <a:rPr lang="zh-TW" altLang="en-US" sz="3200"/>
              <a:t>癘風</a:t>
            </a:r>
            <a:endParaRPr lang="en-US" sz="3200"/>
          </a:p>
        </p:txBody>
      </p:sp>
      <p:sp>
        <p:nvSpPr>
          <p:cNvPr id="3" name="Content Placeholder 2">
            <a:extLst>
              <a:ext uri="{FF2B5EF4-FFF2-40B4-BE49-F238E27FC236}">
                <a16:creationId xmlns:a16="http://schemas.microsoft.com/office/drawing/2014/main" id="{34A1BE59-0F77-2387-4DFC-5B39675A838C}"/>
              </a:ext>
            </a:extLst>
          </p:cNvPr>
          <p:cNvSpPr>
            <a:spLocks noGrp="1"/>
          </p:cNvSpPr>
          <p:nvPr>
            <p:ph idx="1"/>
          </p:nvPr>
        </p:nvSpPr>
        <p:spPr>
          <a:xfrm>
            <a:off x="685800" y="2364573"/>
            <a:ext cx="3977639" cy="3854112"/>
          </a:xfrm>
        </p:spPr>
        <p:txBody>
          <a:bodyPr>
            <a:normAutofit/>
          </a:bodyPr>
          <a:lstStyle/>
          <a:p>
            <a:pPr marL="0" indent="0">
              <a:buNone/>
            </a:pPr>
            <a:r>
              <a:rPr lang="en-US" sz="1500"/>
              <a:t>Suwen 42, the Treatise on Wind </a:t>
            </a:r>
            <a:r>
              <a:rPr lang="zh-CN" altLang="en-US" sz="1500"/>
              <a:t>風論</a:t>
            </a:r>
            <a:r>
              <a:rPr lang="en-US" sz="1500"/>
              <a:t> states: “When the Wei qi has that which congeals it and fails to circulate, therefore the flesh has numbness. In cases of li (pestilence), the Ying qi becomes hot and rotten, its qi becomes unclear, thereby causing destruction of the nasal column, discoloration of the complexion, and ulceration of the skin. When wind-cold lodges in the vessels and does not depart, it is termed li feng (pestilent wind), or sometimes called han re (cold-heat disorder).”</a:t>
            </a:r>
          </a:p>
          <a:p>
            <a:pPr marL="0" indent="0">
              <a:buNone/>
            </a:pPr>
            <a:r>
              <a:rPr lang="zh-TW" altLang="en-US" sz="1500"/>
              <a:t>衛氣有所凝而不行，故其肉有不仁也。癘者有榮氣熱胕，其氣不清，故使其鼻柱壞而色敗，皮膚瘍潰。風寒客於脈而不去，名曰癘風，或名曰寒熱</a:t>
            </a:r>
            <a:endParaRPr lang="en-US" sz="1500"/>
          </a:p>
          <a:p>
            <a:endParaRPr lang="en-US" sz="1500"/>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lack symbol with a white background&#10;&#10;AI-generated content may be incorrect.">
            <a:extLst>
              <a:ext uri="{FF2B5EF4-FFF2-40B4-BE49-F238E27FC236}">
                <a16:creationId xmlns:a16="http://schemas.microsoft.com/office/drawing/2014/main" id="{D6B5BD98-25BD-7C10-8565-7E528E5DEB90}"/>
              </a:ext>
            </a:extLst>
          </p:cNvPr>
          <p:cNvPicPr>
            <a:picLocks noChangeAspect="1"/>
          </p:cNvPicPr>
          <p:nvPr/>
        </p:nvPicPr>
        <p:blipFill>
          <a:blip r:embed="rId2"/>
          <a:srcRect r="1" b="435"/>
          <a:stretch/>
        </p:blipFill>
        <p:spPr>
          <a:xfrm>
            <a:off x="5304147" y="10"/>
            <a:ext cx="6887853" cy="6857990"/>
          </a:xfrm>
          <a:prstGeom prst="rect">
            <a:avLst/>
          </a:prstGeom>
        </p:spPr>
      </p:pic>
    </p:spTree>
    <p:extLst>
      <p:ext uri="{BB962C8B-B14F-4D97-AF65-F5344CB8AC3E}">
        <p14:creationId xmlns:p14="http://schemas.microsoft.com/office/powerpoint/2010/main" val="357224386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62ACC-D0E8-55E7-90B4-5BE2A421ADD9}"/>
              </a:ext>
            </a:extLst>
          </p:cNvPr>
          <p:cNvSpPr>
            <a:spLocks noGrp="1"/>
          </p:cNvSpPr>
          <p:nvPr>
            <p:ph type="title"/>
          </p:nvPr>
        </p:nvSpPr>
        <p:spPr>
          <a:xfrm>
            <a:off x="619759" y="764373"/>
            <a:ext cx="6257291" cy="1293028"/>
          </a:xfrm>
        </p:spPr>
        <p:txBody>
          <a:bodyPr>
            <a:normAutofit/>
          </a:bodyPr>
          <a:lstStyle/>
          <a:p>
            <a:r>
              <a:rPr lang="en-US" dirty="0"/>
              <a:t>Zhong Bai </a:t>
            </a:r>
            <a:r>
              <a:rPr lang="zh-CN" altLang="en-US" dirty="0"/>
              <a:t>中白</a:t>
            </a:r>
            <a:endParaRPr lang="en-US" dirty="0"/>
          </a:p>
        </p:txBody>
      </p:sp>
      <p:sp>
        <p:nvSpPr>
          <p:cNvPr id="8" name="Content Placeholder 7">
            <a:extLst>
              <a:ext uri="{FF2B5EF4-FFF2-40B4-BE49-F238E27FC236}">
                <a16:creationId xmlns:a16="http://schemas.microsoft.com/office/drawing/2014/main" id="{40B83105-7EA0-F929-A9B0-0490390DE86B}"/>
              </a:ext>
            </a:extLst>
          </p:cNvPr>
          <p:cNvSpPr>
            <a:spLocks noGrp="1"/>
          </p:cNvSpPr>
          <p:nvPr>
            <p:ph idx="1"/>
          </p:nvPr>
        </p:nvSpPr>
        <p:spPr>
          <a:xfrm>
            <a:off x="619760" y="2194560"/>
            <a:ext cx="6257290" cy="4024125"/>
          </a:xfrm>
        </p:spPr>
        <p:txBody>
          <a:bodyPr>
            <a:normAutofit fontScale="77500" lnSpcReduction="20000"/>
          </a:bodyPr>
          <a:lstStyle/>
          <a:p>
            <a:pPr marL="0" indent="0">
              <a:buNone/>
            </a:pPr>
            <a:r>
              <a:rPr lang="en-US" dirty="0"/>
              <a:t>22.06, also known as Ghost Gate </a:t>
            </a:r>
            <a:r>
              <a:rPr lang="zh-CN" altLang="en-US" dirty="0"/>
              <a:t>鬼門</a:t>
            </a:r>
            <a:endParaRPr lang="en-US" dirty="0"/>
          </a:p>
          <a:p>
            <a:pPr marL="0" indent="0">
              <a:buNone/>
            </a:pPr>
            <a:r>
              <a:rPr lang="en-US" dirty="0"/>
              <a:t>Spleen, Heart, Kidney </a:t>
            </a:r>
            <a:r>
              <a:rPr lang="en-US" dirty="0" err="1"/>
              <a:t>shenjing</a:t>
            </a:r>
            <a:r>
              <a:rPr lang="en-US" dirty="0"/>
              <a:t> </a:t>
            </a:r>
          </a:p>
          <a:p>
            <a:pPr marL="0" indent="0">
              <a:buNone/>
            </a:pPr>
            <a:r>
              <a:rPr lang="en-US" dirty="0"/>
              <a:t>Zhong bai and San cha </a:t>
            </a:r>
            <a:r>
              <a:rPr lang="en-US" dirty="0" err="1"/>
              <a:t>san</a:t>
            </a:r>
            <a:r>
              <a:rPr lang="en-US" dirty="0"/>
              <a:t> are similar, but San cha </a:t>
            </a:r>
            <a:r>
              <a:rPr lang="en-US" dirty="0" err="1"/>
              <a:t>san</a:t>
            </a:r>
            <a:r>
              <a:rPr lang="en-US" dirty="0"/>
              <a:t> is horizontal puncture (X axis) and Zhong bai is vertical puncture (Y axis)</a:t>
            </a:r>
          </a:p>
          <a:p>
            <a:pPr marL="0" indent="0">
              <a:buNone/>
            </a:pPr>
            <a:r>
              <a:rPr lang="en-US" dirty="0"/>
              <a:t>For External contraction from Yang vacuity constitution </a:t>
            </a:r>
          </a:p>
          <a:p>
            <a:pPr marL="0" indent="0">
              <a:buNone/>
            </a:pPr>
            <a:r>
              <a:rPr lang="en-US" dirty="0"/>
              <a:t>Form likes in Hand </a:t>
            </a:r>
            <a:r>
              <a:rPr lang="en-US" dirty="0" err="1"/>
              <a:t>shaoyang</a:t>
            </a:r>
            <a:r>
              <a:rPr lang="en-US" dirty="0"/>
              <a:t>. Function lies in Spleen, Heart, Kidney. Originally Tung emphasized Kidney in his 1968 edition, but added Spleen and Heart in 1973 edition  </a:t>
            </a:r>
          </a:p>
          <a:p>
            <a:pPr marL="0" indent="0">
              <a:buNone/>
            </a:pPr>
            <a:r>
              <a:rPr lang="en-US" dirty="0"/>
              <a:t>Raises the Stomach qi, Liu Yi compares it to Bu zhong </a:t>
            </a:r>
            <a:r>
              <a:rPr lang="en-US" dirty="0" err="1"/>
              <a:t>yi</a:t>
            </a:r>
            <a:r>
              <a:rPr lang="en-US" dirty="0"/>
              <a:t> I tang (Yin fire.. Fire evil overwhelming, producing great fever, with right guan weakness)</a:t>
            </a:r>
          </a:p>
          <a:p>
            <a:pPr marL="0" indent="0">
              <a:buNone/>
            </a:pPr>
            <a:r>
              <a:rPr lang="en-US" dirty="0"/>
              <a:t>Yu Sheng Tze states “Zhong bai Raises Clear Yang, ministerial fire engenders peen earth, building the spleen to eliminate dampness, transforming phlegm and eliminating stasis”</a:t>
            </a:r>
          </a:p>
        </p:txBody>
      </p:sp>
      <p:sp useBgFill="1">
        <p:nvSpPr>
          <p:cNvPr id="19" name="Rectangle 18">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B243745-DEB2-CE25-D3B8-D6F5EAF43120}"/>
              </a:ext>
            </a:extLst>
          </p:cNvPr>
          <p:cNvPicPr>
            <a:picLocks noChangeAspect="1"/>
          </p:cNvPicPr>
          <p:nvPr/>
        </p:nvPicPr>
        <p:blipFill>
          <a:blip r:embed="rId2"/>
          <a:srcRect l="7197" r="8060"/>
          <a:stretch/>
        </p:blipFill>
        <p:spPr>
          <a:xfrm>
            <a:off x="6899656" y="2194560"/>
            <a:ext cx="4672584" cy="4024125"/>
          </a:xfrm>
          <a:prstGeom prst="rect">
            <a:avLst/>
          </a:prstGeom>
        </p:spPr>
      </p:pic>
    </p:spTree>
    <p:extLst>
      <p:ext uri="{BB962C8B-B14F-4D97-AF65-F5344CB8AC3E}">
        <p14:creationId xmlns:p14="http://schemas.microsoft.com/office/powerpoint/2010/main" val="22438424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47D4646-888D-68E9-3615-CA019716645F}"/>
              </a:ext>
            </a:extLst>
          </p:cNvPr>
          <p:cNvPicPr>
            <a:picLocks noChangeAspect="1"/>
          </p:cNvPicPr>
          <p:nvPr/>
        </p:nvPicPr>
        <p:blipFill>
          <a:blip r:embed="rId2"/>
          <a:srcRect t="17449" r="-2" b="25492"/>
          <a:stretch/>
        </p:blipFill>
        <p:spPr>
          <a:xfrm>
            <a:off x="5671128" y="914399"/>
            <a:ext cx="6520872" cy="5353521"/>
          </a:xfrm>
          <a:prstGeom prst="rect">
            <a:avLst/>
          </a:prstGeom>
        </p:spPr>
      </p:pic>
      <p:sp>
        <p:nvSpPr>
          <p:cNvPr id="2" name="Title 1">
            <a:extLst>
              <a:ext uri="{FF2B5EF4-FFF2-40B4-BE49-F238E27FC236}">
                <a16:creationId xmlns:a16="http://schemas.microsoft.com/office/drawing/2014/main" id="{8ADA3B93-4596-528E-502B-1720D17F6851}"/>
              </a:ext>
            </a:extLst>
          </p:cNvPr>
          <p:cNvSpPr>
            <a:spLocks noGrp="1"/>
          </p:cNvSpPr>
          <p:nvPr>
            <p:ph type="title"/>
          </p:nvPr>
        </p:nvSpPr>
        <p:spPr>
          <a:xfrm>
            <a:off x="640079" y="914400"/>
            <a:ext cx="4261104" cy="1097280"/>
          </a:xfrm>
        </p:spPr>
        <p:txBody>
          <a:bodyPr anchor="t">
            <a:normAutofit fontScale="90000"/>
          </a:bodyPr>
          <a:lstStyle/>
          <a:p>
            <a:r>
              <a:rPr lang="en-US" sz="3600" dirty="0"/>
              <a:t>Wen </a:t>
            </a:r>
            <a:r>
              <a:rPr lang="en-US" sz="3600" dirty="0" err="1"/>
              <a:t>bing</a:t>
            </a:r>
            <a:r>
              <a:rPr lang="en-US" sz="3600" dirty="0"/>
              <a:t> </a:t>
            </a:r>
            <a:r>
              <a:rPr lang="en-US" sz="3600" dirty="0" err="1"/>
              <a:t>yan</a:t>
            </a:r>
            <a:r>
              <a:rPr lang="en-US" sz="3600" dirty="0"/>
              <a:t> jiu: Fu </a:t>
            </a:r>
            <a:r>
              <a:rPr lang="en-US" sz="3600" dirty="0" err="1"/>
              <a:t>xie</a:t>
            </a:r>
            <a:r>
              <a:rPr lang="en-US" sz="3600" dirty="0"/>
              <a:t>”</a:t>
            </a:r>
            <a:br>
              <a:rPr lang="en-US" sz="3600" dirty="0"/>
            </a:br>
            <a:endParaRPr lang="en-US" sz="3600" dirty="0"/>
          </a:p>
        </p:txBody>
      </p:sp>
      <p:sp>
        <p:nvSpPr>
          <p:cNvPr id="8" name="Content Placeholder 7">
            <a:extLst>
              <a:ext uri="{FF2B5EF4-FFF2-40B4-BE49-F238E27FC236}">
                <a16:creationId xmlns:a16="http://schemas.microsoft.com/office/drawing/2014/main" id="{97408273-3F4A-DAC1-E453-8162DF3B05E4}"/>
              </a:ext>
            </a:extLst>
          </p:cNvPr>
          <p:cNvSpPr>
            <a:spLocks noGrp="1"/>
          </p:cNvSpPr>
          <p:nvPr>
            <p:ph idx="1"/>
          </p:nvPr>
        </p:nvSpPr>
        <p:spPr>
          <a:xfrm>
            <a:off x="640079" y="2176036"/>
            <a:ext cx="4261104" cy="4121887"/>
          </a:xfrm>
        </p:spPr>
        <p:txBody>
          <a:bodyPr>
            <a:normAutofit/>
          </a:bodyPr>
          <a:lstStyle/>
          <a:p>
            <a:pPr marL="0" indent="0">
              <a:buNone/>
            </a:pPr>
            <a:r>
              <a:rPr lang="en-US" dirty="0"/>
              <a:t>Many of these concepts are extracted from Wu Xiong Zhi’s “Warm disease research: Latent evils”</a:t>
            </a:r>
          </a:p>
        </p:txBody>
      </p:sp>
    </p:spTree>
    <p:extLst>
      <p:ext uri="{BB962C8B-B14F-4D97-AF65-F5344CB8AC3E}">
        <p14:creationId xmlns:p14="http://schemas.microsoft.com/office/powerpoint/2010/main" val="39959987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3FFF8D3-2EF3-4286-935A-D01BE3C85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3" name="Picture 12">
            <a:extLst>
              <a:ext uri="{FF2B5EF4-FFF2-40B4-BE49-F238E27FC236}">
                <a16:creationId xmlns:a16="http://schemas.microsoft.com/office/drawing/2014/main" id="{CD8CCB43-545E-4064-8BB8-5C492D0F5F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3BA7A833-AC05-9FCC-9529-0B9E9B61B5A5}"/>
              </a:ext>
            </a:extLst>
          </p:cNvPr>
          <p:cNvSpPr>
            <a:spLocks noGrp="1"/>
          </p:cNvSpPr>
          <p:nvPr>
            <p:ph type="title"/>
          </p:nvPr>
        </p:nvSpPr>
        <p:spPr>
          <a:xfrm>
            <a:off x="685800" y="764373"/>
            <a:ext cx="3306744" cy="1293028"/>
          </a:xfrm>
        </p:spPr>
        <p:txBody>
          <a:bodyPr>
            <a:normAutofit/>
          </a:bodyPr>
          <a:lstStyle/>
          <a:p>
            <a:r>
              <a:rPr lang="en-US" sz="3200">
                <a:solidFill>
                  <a:schemeClr val="bg1"/>
                </a:solidFill>
              </a:rPr>
              <a:t>San Cha San</a:t>
            </a:r>
          </a:p>
        </p:txBody>
      </p:sp>
      <p:sp>
        <p:nvSpPr>
          <p:cNvPr id="8" name="Content Placeholder 7">
            <a:extLst>
              <a:ext uri="{FF2B5EF4-FFF2-40B4-BE49-F238E27FC236}">
                <a16:creationId xmlns:a16="http://schemas.microsoft.com/office/drawing/2014/main" id="{B76C0BF0-C28F-503E-D4AF-8702BB815DE0}"/>
              </a:ext>
            </a:extLst>
          </p:cNvPr>
          <p:cNvSpPr>
            <a:spLocks noGrp="1"/>
          </p:cNvSpPr>
          <p:nvPr>
            <p:ph idx="1"/>
          </p:nvPr>
        </p:nvSpPr>
        <p:spPr>
          <a:xfrm>
            <a:off x="685801" y="2194560"/>
            <a:ext cx="3306742" cy="4024125"/>
          </a:xfrm>
        </p:spPr>
        <p:txBody>
          <a:bodyPr>
            <a:normAutofit fontScale="92500" lnSpcReduction="20000"/>
          </a:bodyPr>
          <a:lstStyle/>
          <a:p>
            <a:pPr marL="0" indent="0">
              <a:buNone/>
            </a:pPr>
            <a:r>
              <a:rPr lang="en-US" sz="1600" dirty="0">
                <a:solidFill>
                  <a:schemeClr val="bg1"/>
                </a:solidFill>
              </a:rPr>
              <a:t>22,17</a:t>
            </a:r>
          </a:p>
          <a:p>
            <a:pPr marL="0" indent="0">
              <a:buNone/>
            </a:pPr>
            <a:r>
              <a:rPr lang="en-US" sz="1600" dirty="0">
                <a:solidFill>
                  <a:schemeClr val="bg1"/>
                </a:solidFill>
              </a:rPr>
              <a:t>Also called Pi cha </a:t>
            </a:r>
            <a:r>
              <a:rPr lang="en-US" sz="1600" dirty="0" err="1">
                <a:solidFill>
                  <a:schemeClr val="bg1"/>
                </a:solidFill>
              </a:rPr>
              <a:t>san</a:t>
            </a:r>
            <a:r>
              <a:rPr lang="en-US" sz="1600" dirty="0">
                <a:solidFill>
                  <a:schemeClr val="bg1"/>
                </a:solidFill>
              </a:rPr>
              <a:t> (Pi=Spleen)</a:t>
            </a:r>
          </a:p>
          <a:p>
            <a:pPr marL="0" indent="0">
              <a:buNone/>
            </a:pPr>
            <a:r>
              <a:rPr lang="en-US" sz="1600" dirty="0">
                <a:solidFill>
                  <a:schemeClr val="bg1"/>
                </a:solidFill>
              </a:rPr>
              <a:t>San cha </a:t>
            </a:r>
            <a:r>
              <a:rPr lang="en-US" sz="1600" dirty="0" err="1">
                <a:solidFill>
                  <a:schemeClr val="bg1"/>
                </a:solidFill>
              </a:rPr>
              <a:t>san</a:t>
            </a:r>
            <a:r>
              <a:rPr lang="en-US" sz="1600" dirty="0">
                <a:solidFill>
                  <a:schemeClr val="bg1"/>
                </a:solidFill>
              </a:rPr>
              <a:t>, with Huo </a:t>
            </a:r>
            <a:r>
              <a:rPr lang="en-US" sz="1600" dirty="0" err="1">
                <a:solidFill>
                  <a:schemeClr val="bg1"/>
                </a:solidFill>
              </a:rPr>
              <a:t>san</a:t>
            </a:r>
            <a:r>
              <a:rPr lang="en-US" sz="1600" dirty="0">
                <a:solidFill>
                  <a:schemeClr val="bg1"/>
                </a:solidFill>
              </a:rPr>
              <a:t>, Tong Shen, Shui Xiang are known as the 4 points to Decreae sugar/ glucose </a:t>
            </a:r>
            <a:r>
              <a:rPr lang="zh-CN" altLang="en-US" sz="1600" dirty="0">
                <a:solidFill>
                  <a:schemeClr val="bg1"/>
                </a:solidFill>
              </a:rPr>
              <a:t>降糖四穴</a:t>
            </a:r>
            <a:endParaRPr lang="en-US" altLang="zh-CN" sz="1600" dirty="0">
              <a:solidFill>
                <a:schemeClr val="bg1"/>
              </a:solidFill>
            </a:endParaRPr>
          </a:p>
          <a:p>
            <a:pPr marL="0" indent="0">
              <a:buNone/>
            </a:pPr>
            <a:r>
              <a:rPr lang="en-US" sz="1600" dirty="0">
                <a:solidFill>
                  <a:schemeClr val="bg1"/>
                </a:solidFill>
              </a:rPr>
              <a:t>According to Second Generation disciple, Yu Sheng Tze, San cha </a:t>
            </a:r>
            <a:r>
              <a:rPr lang="en-US" sz="1600" dirty="0" err="1">
                <a:solidFill>
                  <a:schemeClr val="bg1"/>
                </a:solidFill>
              </a:rPr>
              <a:t>san</a:t>
            </a:r>
            <a:r>
              <a:rPr lang="en-US" sz="1600" dirty="0">
                <a:solidFill>
                  <a:schemeClr val="bg1"/>
                </a:solidFill>
              </a:rPr>
              <a:t> for External contraction causing </a:t>
            </a:r>
            <a:r>
              <a:rPr lang="en-US" sz="1600" dirty="0" err="1">
                <a:solidFill>
                  <a:schemeClr val="bg1"/>
                </a:solidFill>
              </a:rPr>
              <a:t>Shaoyang</a:t>
            </a:r>
            <a:r>
              <a:rPr lang="en-US" sz="1600" dirty="0">
                <a:solidFill>
                  <a:schemeClr val="bg1"/>
                </a:solidFill>
              </a:rPr>
              <a:t> disease. This affects both the Lung and extends to involve the Spleen (often due to mistaken medicine causing Exterior contraction to internally collapse </a:t>
            </a:r>
            <a:r>
              <a:rPr lang="zh-CN" altLang="en-US" sz="1600" dirty="0">
                <a:solidFill>
                  <a:schemeClr val="bg1"/>
                </a:solidFill>
              </a:rPr>
              <a:t>外感内陷</a:t>
            </a:r>
            <a:endParaRPr lang="en-US" altLang="zh-CN" sz="1600" dirty="0">
              <a:solidFill>
                <a:schemeClr val="bg1"/>
              </a:solidFill>
            </a:endParaRPr>
          </a:p>
          <a:p>
            <a:pPr marL="0" indent="0">
              <a:buNone/>
            </a:pPr>
            <a:r>
              <a:rPr lang="en-US" sz="1600" dirty="0">
                <a:solidFill>
                  <a:schemeClr val="bg1"/>
                </a:solidFill>
              </a:rPr>
              <a:t>Can also treat Liver disease that affects the Lung (External contraction complicated by inner ear inflammation)</a:t>
            </a:r>
          </a:p>
        </p:txBody>
      </p:sp>
      <p:sp useBgFill="1">
        <p:nvSpPr>
          <p:cNvPr id="15" name="Rounded Rectangle 14">
            <a:extLst>
              <a:ext uri="{FF2B5EF4-FFF2-40B4-BE49-F238E27FC236}">
                <a16:creationId xmlns:a16="http://schemas.microsoft.com/office/drawing/2014/main" id="{E6C57836-126B-4938-8C7A-3C3BCB59D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23C5760D-C47E-E1B9-F53B-32AD34E1403B}"/>
              </a:ext>
            </a:extLst>
          </p:cNvPr>
          <p:cNvPicPr>
            <a:picLocks noChangeAspect="1"/>
          </p:cNvPicPr>
          <p:nvPr/>
        </p:nvPicPr>
        <p:blipFill>
          <a:blip r:embed="rId3"/>
          <a:stretch>
            <a:fillRect/>
          </a:stretch>
        </p:blipFill>
        <p:spPr>
          <a:xfrm>
            <a:off x="5715199" y="1336566"/>
            <a:ext cx="4607567" cy="4607567"/>
          </a:xfrm>
          <a:prstGeom prst="rect">
            <a:avLst/>
          </a:prstGeom>
        </p:spPr>
      </p:pic>
    </p:spTree>
    <p:extLst>
      <p:ext uri="{BB962C8B-B14F-4D97-AF65-F5344CB8AC3E}">
        <p14:creationId xmlns:p14="http://schemas.microsoft.com/office/powerpoint/2010/main" val="3403473084"/>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DA15B1D-0133-4CB3-B7CC-61FA72874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3EF2F61C-287D-47BC-878F-C876F74FFD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5400FED7-55C5-F0B8-BA38-B102AF8BA90E}"/>
              </a:ext>
            </a:extLst>
          </p:cNvPr>
          <p:cNvSpPr>
            <a:spLocks noGrp="1"/>
          </p:cNvSpPr>
          <p:nvPr>
            <p:ph type="title"/>
          </p:nvPr>
        </p:nvSpPr>
        <p:spPr>
          <a:xfrm>
            <a:off x="685800" y="764373"/>
            <a:ext cx="4753466" cy="1293028"/>
          </a:xfrm>
        </p:spPr>
        <p:txBody>
          <a:bodyPr>
            <a:normAutofit/>
          </a:bodyPr>
          <a:lstStyle/>
          <a:p>
            <a:r>
              <a:rPr lang="en-US"/>
              <a:t>Wu Hu</a:t>
            </a:r>
            <a:endParaRPr lang="en-US" dirty="0"/>
          </a:p>
        </p:txBody>
      </p:sp>
      <p:sp>
        <p:nvSpPr>
          <p:cNvPr id="8" name="Content Placeholder 7">
            <a:extLst>
              <a:ext uri="{FF2B5EF4-FFF2-40B4-BE49-F238E27FC236}">
                <a16:creationId xmlns:a16="http://schemas.microsoft.com/office/drawing/2014/main" id="{92A2E3E0-8595-142C-D95A-E86BE22C20B1}"/>
              </a:ext>
            </a:extLst>
          </p:cNvPr>
          <p:cNvSpPr>
            <a:spLocks noGrp="1"/>
          </p:cNvSpPr>
          <p:nvPr>
            <p:ph idx="1"/>
          </p:nvPr>
        </p:nvSpPr>
        <p:spPr>
          <a:xfrm>
            <a:off x="685801" y="2194560"/>
            <a:ext cx="4753466" cy="4024125"/>
          </a:xfrm>
        </p:spPr>
        <p:txBody>
          <a:bodyPr>
            <a:normAutofit fontScale="70000" lnSpcReduction="20000"/>
          </a:bodyPr>
          <a:lstStyle/>
          <a:p>
            <a:pPr marL="0" indent="0">
              <a:buNone/>
            </a:pPr>
            <a:r>
              <a:rPr lang="en-US" dirty="0"/>
              <a:t>5 points in all </a:t>
            </a:r>
          </a:p>
          <a:p>
            <a:pPr marL="0" indent="0">
              <a:buNone/>
            </a:pPr>
            <a:r>
              <a:rPr lang="en-US" dirty="0"/>
              <a:t>Function lies in the Spleen, Form lies in the Lung (Dampness and Exterior bi syndrome)… Spleen governs the 4 limbs, Lung governs the Exterior</a:t>
            </a:r>
          </a:p>
          <a:p>
            <a:pPr marL="0" indent="0">
              <a:buNone/>
            </a:pPr>
            <a:r>
              <a:rPr lang="en-US" dirty="0"/>
              <a:t>Hu wen </a:t>
            </a:r>
            <a:r>
              <a:rPr lang="en-US" dirty="0" err="1"/>
              <a:t>zhi</a:t>
            </a:r>
            <a:r>
              <a:rPr lang="en-US" dirty="0"/>
              <a:t> adds Kidney as part of its Zheng </a:t>
            </a:r>
            <a:r>
              <a:rPr lang="en-US" dirty="0" err="1"/>
              <a:t>jing</a:t>
            </a:r>
            <a:r>
              <a:rPr lang="en-US" dirty="0"/>
              <a:t> (Spleen Kidney), Kidney governs bones</a:t>
            </a:r>
          </a:p>
          <a:p>
            <a:pPr marL="0" indent="0">
              <a:buNone/>
            </a:pPr>
            <a:r>
              <a:rPr lang="en-US" dirty="0"/>
              <a:t>Treats whole body bone swelling, especially joint disorders such as Rheumatoid Arthritis. </a:t>
            </a:r>
          </a:p>
          <a:p>
            <a:pPr marL="0" indent="0">
              <a:buNone/>
            </a:pPr>
            <a:r>
              <a:rPr lang="en-US" dirty="0"/>
              <a:t>Hu Wen Zhi indications: Systemic bone swellings, pneumonia, bronchitis, cervical lymphatic tuberculosis, tonsillitis, swelling and pain on the inner side of the sole of the foot, hepatomegaly (enlarged liver), liver cirrhosis.</a:t>
            </a:r>
          </a:p>
          <a:p>
            <a:pPr marL="0" indent="0">
              <a:buNone/>
            </a:pPr>
            <a:r>
              <a:rPr lang="en-US" dirty="0"/>
              <a:t>For treating systemic bone swellings or drug-induced bone swellings, combining with </a:t>
            </a:r>
            <a:r>
              <a:rPr lang="en-US" dirty="0" err="1"/>
              <a:t>Linggu</a:t>
            </a:r>
            <a:r>
              <a:rPr lang="en-US" dirty="0"/>
              <a:t> (Spirit Bone) point, </a:t>
            </a:r>
            <a:r>
              <a:rPr lang="en-US" dirty="0" err="1"/>
              <a:t>Dabai</a:t>
            </a:r>
            <a:r>
              <a:rPr lang="en-US" dirty="0"/>
              <a:t> (Great White) point, and </a:t>
            </a:r>
            <a:r>
              <a:rPr lang="en-US" dirty="0" err="1"/>
              <a:t>Fuyuan</a:t>
            </a:r>
            <a:r>
              <a:rPr lang="en-US" dirty="0"/>
              <a:t> (Restoration) point produces even better effects.</a:t>
            </a:r>
          </a:p>
        </p:txBody>
      </p:sp>
      <p:sp>
        <p:nvSpPr>
          <p:cNvPr id="15" name="Rounded Rectangle 14">
            <a:extLst>
              <a:ext uri="{FF2B5EF4-FFF2-40B4-BE49-F238E27FC236}">
                <a16:creationId xmlns:a16="http://schemas.microsoft.com/office/drawing/2014/main" id="{B5BA9375-863F-4B24-9083-14FE819F8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1066164"/>
            <a:ext cx="5305958" cy="5148371"/>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118D3C44-A50D-02EA-4E9F-C4D4FB18EA90}"/>
              </a:ext>
            </a:extLst>
          </p:cNvPr>
          <p:cNvPicPr>
            <a:picLocks noChangeAspect="1"/>
          </p:cNvPicPr>
          <p:nvPr/>
        </p:nvPicPr>
        <p:blipFill>
          <a:blip r:embed="rId3"/>
          <a:srcRect b="26601"/>
          <a:stretch/>
        </p:blipFill>
        <p:spPr>
          <a:xfrm>
            <a:off x="6407004" y="1336566"/>
            <a:ext cx="4683948" cy="4607567"/>
          </a:xfrm>
          <a:prstGeom prst="rect">
            <a:avLst/>
          </a:prstGeom>
        </p:spPr>
      </p:pic>
    </p:spTree>
    <p:extLst>
      <p:ext uri="{BB962C8B-B14F-4D97-AF65-F5344CB8AC3E}">
        <p14:creationId xmlns:p14="http://schemas.microsoft.com/office/powerpoint/2010/main" val="9490848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ounded Rectangle 14">
            <a:extLst>
              <a:ext uri="{FF2B5EF4-FFF2-40B4-BE49-F238E27FC236}">
                <a16:creationId xmlns:a16="http://schemas.microsoft.com/office/drawing/2014/main" id="{1FDFF85F-F105-40D5-9793-90419158C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0"/>
            <a:ext cx="7555992" cy="6858000"/>
          </a:xfrm>
          <a:prstGeom prst="roundRect">
            <a:avLst>
              <a:gd name="adj" fmla="val 0"/>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3" name="Rectangle 12">
            <a:extLst>
              <a:ext uri="{FF2B5EF4-FFF2-40B4-BE49-F238E27FC236}">
                <a16:creationId xmlns:a16="http://schemas.microsoft.com/office/drawing/2014/main" id="{35AB47A4-BA8C-4250-88BD-D49C68C5F9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solidFill>
            <a:schemeClr val="tx1"/>
          </a:soli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15" name="Picture 14">
            <a:extLst>
              <a:ext uri="{FF2B5EF4-FFF2-40B4-BE49-F238E27FC236}">
                <a16:creationId xmlns:a16="http://schemas.microsoft.com/office/drawing/2014/main" id="{66C8958D-EB99-414F-B735-863B67BB14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r="61975"/>
          <a:stretch/>
        </p:blipFill>
        <p:spPr>
          <a:xfrm>
            <a:off x="0" y="0"/>
            <a:ext cx="4636008" cy="1441450"/>
          </a:xfrm>
          <a:prstGeom prst="rect">
            <a:avLst/>
          </a:prstGeom>
        </p:spPr>
      </p:pic>
      <p:sp>
        <p:nvSpPr>
          <p:cNvPr id="2" name="Title 1">
            <a:extLst>
              <a:ext uri="{FF2B5EF4-FFF2-40B4-BE49-F238E27FC236}">
                <a16:creationId xmlns:a16="http://schemas.microsoft.com/office/drawing/2014/main" id="{48985CA5-A0F0-EDC7-9D15-4D06F877A462}"/>
              </a:ext>
            </a:extLst>
          </p:cNvPr>
          <p:cNvSpPr>
            <a:spLocks noGrp="1"/>
          </p:cNvSpPr>
          <p:nvPr>
            <p:ph type="title"/>
          </p:nvPr>
        </p:nvSpPr>
        <p:spPr>
          <a:xfrm>
            <a:off x="685800" y="764373"/>
            <a:ext cx="3687417" cy="1920372"/>
          </a:xfrm>
        </p:spPr>
        <p:txBody>
          <a:bodyPr>
            <a:normAutofit/>
          </a:bodyPr>
          <a:lstStyle/>
          <a:p>
            <a:pPr algn="l"/>
            <a:r>
              <a:rPr lang="zh-TW" altLang="en-US" sz="3600">
                <a:solidFill>
                  <a:schemeClr val="bg1"/>
                </a:solidFill>
              </a:rPr>
              <a:t>最新實用董氏針灸奇穴穴全集</a:t>
            </a:r>
            <a:endParaRPr lang="en-US" sz="3600">
              <a:solidFill>
                <a:schemeClr val="bg1"/>
              </a:solidFill>
            </a:endParaRPr>
          </a:p>
        </p:txBody>
      </p:sp>
      <p:pic>
        <p:nvPicPr>
          <p:cNvPr id="17" name="Picture 16">
            <a:extLst>
              <a:ext uri="{FF2B5EF4-FFF2-40B4-BE49-F238E27FC236}">
                <a16:creationId xmlns:a16="http://schemas.microsoft.com/office/drawing/2014/main" id="{39E5F3CB-7BDD-4E64-B274-CD900F08C6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61975"/>
          <a:stretch/>
        </p:blipFill>
        <p:spPr>
          <a:xfrm>
            <a:off x="0" y="4375150"/>
            <a:ext cx="4636008" cy="2482850"/>
          </a:xfrm>
          <a:prstGeom prst="rect">
            <a:avLst/>
          </a:prstGeom>
        </p:spPr>
      </p:pic>
      <p:sp>
        <p:nvSpPr>
          <p:cNvPr id="8" name="Content Placeholder 7">
            <a:extLst>
              <a:ext uri="{FF2B5EF4-FFF2-40B4-BE49-F238E27FC236}">
                <a16:creationId xmlns:a16="http://schemas.microsoft.com/office/drawing/2014/main" id="{1B9752FA-467C-5945-816F-A96ED79320EB}"/>
              </a:ext>
            </a:extLst>
          </p:cNvPr>
          <p:cNvSpPr>
            <a:spLocks noGrp="1"/>
          </p:cNvSpPr>
          <p:nvPr>
            <p:ph idx="1"/>
          </p:nvPr>
        </p:nvSpPr>
        <p:spPr>
          <a:xfrm>
            <a:off x="685800" y="2821774"/>
            <a:ext cx="3687417" cy="3148329"/>
          </a:xfrm>
        </p:spPr>
        <p:txBody>
          <a:bodyPr>
            <a:normAutofit/>
          </a:bodyPr>
          <a:lstStyle/>
          <a:p>
            <a:pPr marL="0" indent="0">
              <a:buNone/>
            </a:pPr>
            <a:r>
              <a:rPr lang="en-US" sz="1600" dirty="0">
                <a:solidFill>
                  <a:schemeClr val="bg1"/>
                </a:solidFill>
              </a:rPr>
              <a:t>Many expanded Tung indications and expanded Tung points come from</a:t>
            </a:r>
          </a:p>
          <a:p>
            <a:r>
              <a:rPr lang="en-US" sz="1600" dirty="0">
                <a:solidFill>
                  <a:schemeClr val="bg1"/>
                </a:solidFill>
              </a:rPr>
              <a:t>"The Latest Practical Complete Collection of Dong's Extraordinary Acupuncture Points“</a:t>
            </a:r>
          </a:p>
          <a:p>
            <a:r>
              <a:rPr lang="en-US" sz="1600" dirty="0">
                <a:solidFill>
                  <a:schemeClr val="bg1"/>
                </a:solidFill>
              </a:rPr>
              <a:t>From Hu Wen Zhi </a:t>
            </a:r>
            <a:r>
              <a:rPr lang="zh-CN" altLang="en-US" sz="1600" dirty="0">
                <a:solidFill>
                  <a:schemeClr val="bg1"/>
                </a:solidFill>
              </a:rPr>
              <a:t>胡文智 </a:t>
            </a:r>
            <a:endParaRPr lang="en-US" sz="1600" dirty="0">
              <a:solidFill>
                <a:schemeClr val="bg1"/>
              </a:solidFill>
            </a:endParaRPr>
          </a:p>
        </p:txBody>
      </p:sp>
      <p:pic>
        <p:nvPicPr>
          <p:cNvPr id="4" name="Content Placeholder 3" descr="A group of blue books&#10;&#10;AI-generated content may be incorrect.">
            <a:extLst>
              <a:ext uri="{FF2B5EF4-FFF2-40B4-BE49-F238E27FC236}">
                <a16:creationId xmlns:a16="http://schemas.microsoft.com/office/drawing/2014/main" id="{BEDED3A3-05EE-1ADF-3680-5EE0FDC6D005}"/>
              </a:ext>
            </a:extLst>
          </p:cNvPr>
          <p:cNvPicPr>
            <a:picLocks noChangeAspect="1"/>
          </p:cNvPicPr>
          <p:nvPr/>
        </p:nvPicPr>
        <p:blipFill>
          <a:blip r:embed="rId4"/>
          <a:stretch>
            <a:fillRect/>
          </a:stretch>
        </p:blipFill>
        <p:spPr>
          <a:xfrm>
            <a:off x="5279475" y="873541"/>
            <a:ext cx="6269058" cy="5110918"/>
          </a:xfrm>
          <a:prstGeom prst="rect">
            <a:avLst/>
          </a:prstGeom>
        </p:spPr>
      </p:pic>
    </p:spTree>
    <p:extLst>
      <p:ext uri="{BB962C8B-B14F-4D97-AF65-F5344CB8AC3E}">
        <p14:creationId xmlns:p14="http://schemas.microsoft.com/office/powerpoint/2010/main" val="204825551"/>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C926-111A-FC44-1587-141C75F12E08}"/>
              </a:ext>
            </a:extLst>
          </p:cNvPr>
          <p:cNvSpPr>
            <a:spLocks noGrp="1"/>
          </p:cNvSpPr>
          <p:nvPr>
            <p:ph type="title"/>
          </p:nvPr>
        </p:nvSpPr>
        <p:spPr/>
        <p:txBody>
          <a:bodyPr/>
          <a:lstStyle/>
          <a:p>
            <a:r>
              <a:rPr lang="en-US" dirty="0"/>
              <a:t>Wu Hu differentiation</a:t>
            </a:r>
          </a:p>
        </p:txBody>
      </p:sp>
      <p:sp>
        <p:nvSpPr>
          <p:cNvPr id="3" name="Content Placeholder 2">
            <a:extLst>
              <a:ext uri="{FF2B5EF4-FFF2-40B4-BE49-F238E27FC236}">
                <a16:creationId xmlns:a16="http://schemas.microsoft.com/office/drawing/2014/main" id="{0481DCEA-06CE-B3EB-3465-5D5872C42575}"/>
              </a:ext>
            </a:extLst>
          </p:cNvPr>
          <p:cNvSpPr>
            <a:spLocks noGrp="1"/>
          </p:cNvSpPr>
          <p:nvPr>
            <p:ph idx="1"/>
          </p:nvPr>
        </p:nvSpPr>
        <p:spPr/>
        <p:txBody>
          <a:bodyPr/>
          <a:lstStyle/>
          <a:p>
            <a:r>
              <a:rPr lang="en-US" dirty="0"/>
              <a:t>Wu hu Yi and Wu hu Er, located higher up, for Hand Finger pain and finger numbness, such as acute wind effusion</a:t>
            </a:r>
          </a:p>
          <a:p>
            <a:endParaRPr lang="en-US" dirty="0"/>
          </a:p>
          <a:p>
            <a:r>
              <a:rPr lang="en-US" dirty="0"/>
              <a:t>Wu Hu er and Wu hu </a:t>
            </a:r>
            <a:r>
              <a:rPr lang="en-US" dirty="0" err="1"/>
              <a:t>san</a:t>
            </a:r>
            <a:r>
              <a:rPr lang="en-US" dirty="0"/>
              <a:t> treat Toe pain. Often used for Gout, especially when combined with Huo </a:t>
            </a:r>
            <a:r>
              <a:rPr lang="en-US" dirty="0" err="1"/>
              <a:t>ju</a:t>
            </a:r>
            <a:r>
              <a:rPr lang="en-US" dirty="0"/>
              <a:t> and Huo </a:t>
            </a:r>
            <a:r>
              <a:rPr lang="en-US" dirty="0" err="1"/>
              <a:t>lian</a:t>
            </a:r>
            <a:endParaRPr lang="en-US" dirty="0"/>
          </a:p>
          <a:p>
            <a:endParaRPr lang="en-US" dirty="0"/>
          </a:p>
          <a:p>
            <a:r>
              <a:rPr lang="en-US" dirty="0"/>
              <a:t>Wu Hu er and Wu hu </a:t>
            </a:r>
            <a:r>
              <a:rPr lang="en-US" dirty="0" err="1"/>
              <a:t>si</a:t>
            </a:r>
            <a:r>
              <a:rPr lang="en-US" dirty="0"/>
              <a:t> treat Damp heat type sciatic pain and numbness</a:t>
            </a:r>
          </a:p>
          <a:p>
            <a:endParaRPr lang="en-US" dirty="0"/>
          </a:p>
          <a:p>
            <a:r>
              <a:rPr lang="en-US" dirty="0"/>
              <a:t>Wu hu </a:t>
            </a:r>
            <a:r>
              <a:rPr lang="en-US" dirty="0" err="1"/>
              <a:t>si</a:t>
            </a:r>
            <a:r>
              <a:rPr lang="en-US" dirty="0"/>
              <a:t> and Wu hu </a:t>
            </a:r>
            <a:r>
              <a:rPr lang="en-US" dirty="0" err="1"/>
              <a:t>wu</a:t>
            </a:r>
            <a:r>
              <a:rPr lang="en-US" dirty="0"/>
              <a:t>, treat ankle sprain, heel pain</a:t>
            </a:r>
          </a:p>
        </p:txBody>
      </p:sp>
    </p:spTree>
    <p:extLst>
      <p:ext uri="{BB962C8B-B14F-4D97-AF65-F5344CB8AC3E}">
        <p14:creationId xmlns:p14="http://schemas.microsoft.com/office/powerpoint/2010/main" val="13694319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B1680-C7E4-6708-E9BF-D576223D54BC}"/>
              </a:ext>
            </a:extLst>
          </p:cNvPr>
          <p:cNvSpPr>
            <a:spLocks noGrp="1"/>
          </p:cNvSpPr>
          <p:nvPr>
            <p:ph type="title"/>
          </p:nvPr>
        </p:nvSpPr>
        <p:spPr/>
        <p:txBody>
          <a:bodyPr/>
          <a:lstStyle/>
          <a:p>
            <a:r>
              <a:rPr lang="en-US" dirty="0"/>
              <a:t>Immunosuppressant formula</a:t>
            </a:r>
          </a:p>
        </p:txBody>
      </p:sp>
      <p:sp>
        <p:nvSpPr>
          <p:cNvPr id="3" name="Content Placeholder 2">
            <a:extLst>
              <a:ext uri="{FF2B5EF4-FFF2-40B4-BE49-F238E27FC236}">
                <a16:creationId xmlns:a16="http://schemas.microsoft.com/office/drawing/2014/main" id="{15E3B2D4-DB0D-6699-F968-88F3AADF5D6A}"/>
              </a:ext>
            </a:extLst>
          </p:cNvPr>
          <p:cNvSpPr>
            <a:spLocks noGrp="1"/>
          </p:cNvSpPr>
          <p:nvPr>
            <p:ph idx="1"/>
          </p:nvPr>
        </p:nvSpPr>
        <p:spPr/>
        <p:txBody>
          <a:bodyPr>
            <a:normAutofit fontScale="92500"/>
          </a:bodyPr>
          <a:lstStyle/>
          <a:p>
            <a:pPr marL="0" indent="0">
              <a:buNone/>
            </a:pPr>
            <a:r>
              <a:rPr lang="en-US" dirty="0"/>
              <a:t>Gui </a:t>
            </a:r>
            <a:r>
              <a:rPr lang="en-US" dirty="0" err="1"/>
              <a:t>zhi</a:t>
            </a:r>
            <a:r>
              <a:rPr lang="en-US" dirty="0"/>
              <a:t> shao </a:t>
            </a:r>
            <a:r>
              <a:rPr lang="en-US" dirty="0" err="1"/>
              <a:t>zhi</a:t>
            </a:r>
            <a:r>
              <a:rPr lang="en-US" dirty="0"/>
              <a:t> mu tang--- R.A. representative formula from the Jin Gui Yao Lue</a:t>
            </a:r>
          </a:p>
          <a:p>
            <a:pPr marL="0" indent="0">
              <a:buNone/>
            </a:pPr>
            <a:r>
              <a:rPr lang="en-US" dirty="0"/>
              <a:t>This formula Warms Yang, Courses Wind, and Effuses the Exterior</a:t>
            </a:r>
          </a:p>
          <a:p>
            <a:pPr marL="0" indent="0">
              <a:buNone/>
            </a:pPr>
            <a:endParaRPr lang="en-US" dirty="0"/>
          </a:p>
          <a:p>
            <a:pPr marL="0" indent="0">
              <a:buNone/>
            </a:pPr>
            <a:r>
              <a:rPr lang="en-US" dirty="0"/>
              <a:t>This is for Latent evil hidden in the </a:t>
            </a:r>
            <a:r>
              <a:rPr lang="en-US" dirty="0" err="1"/>
              <a:t>Shaoyin</a:t>
            </a:r>
            <a:r>
              <a:rPr lang="en-US" dirty="0"/>
              <a:t>. Initially when using this formula, the joint pain may initially worsen due to the wind dispersing nature of the herbs, causing pain to travel between joints. Skin numbness and tingling may occur, but once all affects joints have expressed their symptoms, the overall pain will resolve. </a:t>
            </a:r>
          </a:p>
          <a:p>
            <a:pPr marL="0" indent="0">
              <a:buNone/>
            </a:pPr>
            <a:r>
              <a:rPr lang="en-US" dirty="0"/>
              <a:t>According to WXZ, this formula exemplifies the principles of Dragon method, warming the </a:t>
            </a:r>
            <a:r>
              <a:rPr lang="en-US" dirty="0" err="1"/>
              <a:t>Shaoyin</a:t>
            </a:r>
            <a:r>
              <a:rPr lang="en-US" dirty="0"/>
              <a:t> thunder fire. But moderates Dragon fire of </a:t>
            </a:r>
            <a:r>
              <a:rPr lang="en-US" dirty="0" err="1"/>
              <a:t>shaoyang</a:t>
            </a:r>
            <a:r>
              <a:rPr lang="en-US" dirty="0"/>
              <a:t> through Shao </a:t>
            </a:r>
            <a:r>
              <a:rPr lang="en-US" dirty="0" err="1"/>
              <a:t>yao</a:t>
            </a:r>
            <a:r>
              <a:rPr lang="en-US" dirty="0"/>
              <a:t> </a:t>
            </a:r>
            <a:r>
              <a:rPr lang="en-US" dirty="0" err="1"/>
              <a:t>gan</a:t>
            </a:r>
            <a:r>
              <a:rPr lang="en-US" dirty="0"/>
              <a:t> </a:t>
            </a:r>
            <a:r>
              <a:rPr lang="en-US" dirty="0" err="1"/>
              <a:t>cao</a:t>
            </a:r>
            <a:r>
              <a:rPr lang="en-US" dirty="0"/>
              <a:t>. If only warming yang herbs are used it will intensify pain and cause unbearable joint pain</a:t>
            </a:r>
          </a:p>
        </p:txBody>
      </p:sp>
    </p:spTree>
    <p:extLst>
      <p:ext uri="{BB962C8B-B14F-4D97-AF65-F5344CB8AC3E}">
        <p14:creationId xmlns:p14="http://schemas.microsoft.com/office/powerpoint/2010/main" val="27837549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617D7-E301-FA79-DA31-A51263DBA2B9}"/>
              </a:ext>
            </a:extLst>
          </p:cNvPr>
          <p:cNvSpPr>
            <a:spLocks noGrp="1"/>
          </p:cNvSpPr>
          <p:nvPr>
            <p:ph type="title"/>
          </p:nvPr>
        </p:nvSpPr>
        <p:spPr/>
        <p:txBody>
          <a:bodyPr/>
          <a:lstStyle/>
          <a:p>
            <a:r>
              <a:rPr lang="en-US" dirty="0"/>
              <a:t>GZSYZMT </a:t>
            </a:r>
            <a:r>
              <a:rPr lang="en-US" dirty="0" err="1"/>
              <a:t>pathomechanism</a:t>
            </a:r>
            <a:endParaRPr lang="en-US" dirty="0"/>
          </a:p>
        </p:txBody>
      </p:sp>
      <p:sp>
        <p:nvSpPr>
          <p:cNvPr id="3" name="Content Placeholder 2">
            <a:extLst>
              <a:ext uri="{FF2B5EF4-FFF2-40B4-BE49-F238E27FC236}">
                <a16:creationId xmlns:a16="http://schemas.microsoft.com/office/drawing/2014/main" id="{B7F1D3C0-2871-C1E3-F413-B822F2EB588D}"/>
              </a:ext>
            </a:extLst>
          </p:cNvPr>
          <p:cNvSpPr>
            <a:spLocks noGrp="1"/>
          </p:cNvSpPr>
          <p:nvPr>
            <p:ph idx="1"/>
          </p:nvPr>
        </p:nvSpPr>
        <p:spPr/>
        <p:txBody>
          <a:bodyPr>
            <a:normAutofit fontScale="77500" lnSpcReduction="20000"/>
          </a:bodyPr>
          <a:lstStyle/>
          <a:p>
            <a:r>
              <a:rPr lang="en-US" dirty="0"/>
              <a:t>According to Wu Xiong Zhi, the Ma </a:t>
            </a:r>
            <a:r>
              <a:rPr lang="en-US" dirty="0" err="1"/>
              <a:t>huang</a:t>
            </a:r>
            <a:r>
              <a:rPr lang="en-US" dirty="0"/>
              <a:t>, </a:t>
            </a:r>
            <a:r>
              <a:rPr lang="en-US" dirty="0" err="1"/>
              <a:t>gui</a:t>
            </a:r>
            <a:r>
              <a:rPr lang="en-US" dirty="0"/>
              <a:t> </a:t>
            </a:r>
            <a:r>
              <a:rPr lang="en-US" dirty="0" err="1"/>
              <a:t>zhi</a:t>
            </a:r>
            <a:r>
              <a:rPr lang="en-US" dirty="0"/>
              <a:t>, sheng jiang, fang feng promote sweating and fluid circulation, key for External dampness </a:t>
            </a:r>
          </a:p>
          <a:p>
            <a:r>
              <a:rPr lang="en-US" dirty="0"/>
              <a:t>Gui </a:t>
            </a:r>
            <a:r>
              <a:rPr lang="en-US" dirty="0" err="1"/>
              <a:t>zhi</a:t>
            </a:r>
            <a:r>
              <a:rPr lang="en-US" dirty="0"/>
              <a:t> treats </a:t>
            </a:r>
            <a:r>
              <a:rPr lang="en-US" dirty="0" err="1"/>
              <a:t>Taiyang</a:t>
            </a:r>
            <a:r>
              <a:rPr lang="en-US" dirty="0"/>
              <a:t> fever and pain relief. Ma hang contains ephedrine, pseudoephedrine, and norephedrine, which mimics adrenal function and has immunosuppressive effects</a:t>
            </a:r>
          </a:p>
          <a:p>
            <a:r>
              <a:rPr lang="en-US" dirty="0"/>
              <a:t>Fang feng is a biphasic immune modulator, it boosts immunity but also suppresses overactive humoral responses (as seen in allergies)</a:t>
            </a:r>
          </a:p>
          <a:p>
            <a:r>
              <a:rPr lang="en-US" dirty="0"/>
              <a:t>Bai Zhu and Fu zi expel water qi in the skin, which creates an ant-crawling sensation in the skin as water is expelled. Bai </a:t>
            </a:r>
            <a:r>
              <a:rPr lang="en-US" dirty="0" err="1"/>
              <a:t>zhu</a:t>
            </a:r>
            <a:r>
              <a:rPr lang="en-US" dirty="0"/>
              <a:t> relates to </a:t>
            </a:r>
            <a:r>
              <a:rPr lang="en-US" dirty="0" err="1"/>
              <a:t>Taiyin</a:t>
            </a:r>
            <a:r>
              <a:rPr lang="en-US" dirty="0"/>
              <a:t> and Fu zi to </a:t>
            </a:r>
            <a:r>
              <a:rPr lang="en-US" dirty="0" err="1"/>
              <a:t>shaoyin</a:t>
            </a:r>
            <a:r>
              <a:rPr lang="en-US" dirty="0"/>
              <a:t>. Spleen governs water and Kidneys steams and transform fluids, strengthening spleen and stomach and enabling pathogens to emerge out of </a:t>
            </a:r>
            <a:r>
              <a:rPr lang="en-US" dirty="0" err="1"/>
              <a:t>Shaoyang</a:t>
            </a:r>
            <a:r>
              <a:rPr lang="en-US" dirty="0"/>
              <a:t>. </a:t>
            </a:r>
          </a:p>
          <a:p>
            <a:r>
              <a:rPr lang="en-US" dirty="0" err="1"/>
              <a:t>Shaoyao</a:t>
            </a:r>
            <a:r>
              <a:rPr lang="en-US" dirty="0"/>
              <a:t> </a:t>
            </a:r>
            <a:r>
              <a:rPr lang="en-US" dirty="0" err="1"/>
              <a:t>gan</a:t>
            </a:r>
            <a:r>
              <a:rPr lang="en-US" dirty="0"/>
              <a:t> </a:t>
            </a:r>
            <a:r>
              <a:rPr lang="en-US" dirty="0" err="1"/>
              <a:t>cao</a:t>
            </a:r>
            <a:r>
              <a:rPr lang="en-US" dirty="0"/>
              <a:t> tang treats the </a:t>
            </a:r>
            <a:r>
              <a:rPr lang="en-US" dirty="0" err="1"/>
              <a:t>shaoyang</a:t>
            </a:r>
            <a:r>
              <a:rPr lang="en-US" dirty="0"/>
              <a:t> component, </a:t>
            </a:r>
            <a:r>
              <a:rPr lang="en-US" dirty="0" err="1"/>
              <a:t>hs</a:t>
            </a:r>
            <a:r>
              <a:rPr lang="en-US" dirty="0"/>
              <a:t> immunosuppressive effects. </a:t>
            </a:r>
            <a:r>
              <a:rPr lang="en-US" dirty="0" err="1"/>
              <a:t>Shaoyao</a:t>
            </a:r>
            <a:r>
              <a:rPr lang="en-US" dirty="0"/>
              <a:t> is immunosuppressive and Gan </a:t>
            </a:r>
            <a:r>
              <a:rPr lang="en-US" dirty="0" err="1"/>
              <a:t>cao</a:t>
            </a:r>
            <a:r>
              <a:rPr lang="en-US" dirty="0"/>
              <a:t> has glucocorticoids-like effects</a:t>
            </a:r>
          </a:p>
          <a:p>
            <a:r>
              <a:rPr lang="en-US" dirty="0"/>
              <a:t>Zhi mu treats </a:t>
            </a:r>
            <a:r>
              <a:rPr lang="en-US" dirty="0" err="1"/>
              <a:t>Yangming</a:t>
            </a:r>
            <a:r>
              <a:rPr lang="en-US" dirty="0"/>
              <a:t> joint swelling, the </a:t>
            </a:r>
            <a:r>
              <a:rPr lang="en-US" dirty="0" err="1"/>
              <a:t>Shennong</a:t>
            </a:r>
            <a:r>
              <a:rPr lang="en-US" dirty="0"/>
              <a:t> </a:t>
            </a:r>
            <a:r>
              <a:rPr lang="en-US" dirty="0" err="1"/>
              <a:t>bencao</a:t>
            </a:r>
            <a:r>
              <a:rPr lang="en-US" dirty="0"/>
              <a:t> </a:t>
            </a:r>
            <a:r>
              <a:rPr lang="en-US" dirty="0" err="1"/>
              <a:t>jing</a:t>
            </a:r>
            <a:r>
              <a:rPr lang="en-US" dirty="0"/>
              <a:t> says Zhi mu treats thirst, heat in the center, and dispels evil qi and limb edema. </a:t>
            </a:r>
          </a:p>
          <a:p>
            <a:pPr marL="0" indent="0">
              <a:buNone/>
            </a:pPr>
            <a:r>
              <a:rPr lang="en-US" dirty="0"/>
              <a:t>For excess Wind water and heat, we use Yue bi tang (Ma </a:t>
            </a:r>
            <a:r>
              <a:rPr lang="en-US" dirty="0" err="1"/>
              <a:t>huang</a:t>
            </a:r>
            <a:r>
              <a:rPr lang="en-US" dirty="0"/>
              <a:t>, </a:t>
            </a:r>
            <a:r>
              <a:rPr lang="en-US" dirty="0" err="1"/>
              <a:t>shi</a:t>
            </a:r>
            <a:r>
              <a:rPr lang="en-US" dirty="0"/>
              <a:t> </a:t>
            </a:r>
            <a:r>
              <a:rPr lang="en-US" dirty="0" err="1"/>
              <a:t>gao</a:t>
            </a:r>
            <a:r>
              <a:rPr lang="en-US" dirty="0"/>
              <a:t> method), for exterior Damp heat, we use Ma </a:t>
            </a:r>
            <a:r>
              <a:rPr lang="en-US" dirty="0" err="1"/>
              <a:t>xing</a:t>
            </a:r>
            <a:r>
              <a:rPr lang="en-US" dirty="0"/>
              <a:t> </a:t>
            </a:r>
            <a:r>
              <a:rPr lang="en-US" dirty="0" err="1"/>
              <a:t>yi</a:t>
            </a:r>
            <a:r>
              <a:rPr lang="en-US" dirty="0"/>
              <a:t> </a:t>
            </a:r>
            <a:r>
              <a:rPr lang="en-US" dirty="0" err="1"/>
              <a:t>gan</a:t>
            </a:r>
            <a:r>
              <a:rPr lang="en-US" dirty="0"/>
              <a:t> tang</a:t>
            </a:r>
          </a:p>
          <a:p>
            <a:endParaRPr lang="en-US" dirty="0"/>
          </a:p>
        </p:txBody>
      </p:sp>
    </p:spTree>
    <p:extLst>
      <p:ext uri="{BB962C8B-B14F-4D97-AF65-F5344CB8AC3E}">
        <p14:creationId xmlns:p14="http://schemas.microsoft.com/office/powerpoint/2010/main" val="4189908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DE756-6A96-7F60-98A5-E89AC67CF183}"/>
              </a:ext>
            </a:extLst>
          </p:cNvPr>
          <p:cNvSpPr>
            <a:spLocks noGrp="1"/>
          </p:cNvSpPr>
          <p:nvPr>
            <p:ph type="title"/>
          </p:nvPr>
        </p:nvSpPr>
        <p:spPr/>
        <p:txBody>
          <a:bodyPr/>
          <a:lstStyle/>
          <a:p>
            <a:r>
              <a:rPr lang="en-US" dirty="0"/>
              <a:t>GZSYZMT ingredients</a:t>
            </a:r>
          </a:p>
        </p:txBody>
      </p:sp>
      <p:sp>
        <p:nvSpPr>
          <p:cNvPr id="3" name="Content Placeholder 2">
            <a:extLst>
              <a:ext uri="{FF2B5EF4-FFF2-40B4-BE49-F238E27FC236}">
                <a16:creationId xmlns:a16="http://schemas.microsoft.com/office/drawing/2014/main" id="{E5A8A176-B99D-C7F4-B925-17F104826B86}"/>
              </a:ext>
            </a:extLst>
          </p:cNvPr>
          <p:cNvSpPr>
            <a:spLocks noGrp="1"/>
          </p:cNvSpPr>
          <p:nvPr>
            <p:ph idx="1"/>
          </p:nvPr>
        </p:nvSpPr>
        <p:spPr/>
        <p:txBody>
          <a:bodyPr/>
          <a:lstStyle/>
          <a:p>
            <a:pPr marL="0" indent="0">
              <a:buNone/>
            </a:pPr>
            <a:r>
              <a:rPr lang="en-US" dirty="0"/>
              <a:t>Gui </a:t>
            </a:r>
            <a:r>
              <a:rPr lang="en-US" dirty="0" err="1"/>
              <a:t>zhi</a:t>
            </a:r>
            <a:r>
              <a:rPr lang="en-US" dirty="0"/>
              <a:t> 12</a:t>
            </a:r>
          </a:p>
          <a:p>
            <a:pPr marL="0" indent="0">
              <a:buNone/>
            </a:pPr>
            <a:r>
              <a:rPr lang="en-US" dirty="0"/>
              <a:t>Bai shao 9 </a:t>
            </a:r>
          </a:p>
          <a:p>
            <a:pPr marL="0" indent="0">
              <a:buNone/>
            </a:pPr>
            <a:r>
              <a:rPr lang="en-US" dirty="0"/>
              <a:t>Zhi mu 12</a:t>
            </a:r>
          </a:p>
          <a:p>
            <a:pPr marL="0" indent="0">
              <a:buNone/>
            </a:pPr>
            <a:r>
              <a:rPr lang="en-US" dirty="0"/>
              <a:t>Ma </a:t>
            </a:r>
            <a:r>
              <a:rPr lang="en-US" dirty="0" err="1"/>
              <a:t>huang</a:t>
            </a:r>
            <a:r>
              <a:rPr lang="en-US" dirty="0"/>
              <a:t> 6</a:t>
            </a:r>
          </a:p>
          <a:p>
            <a:pPr marL="0" indent="0">
              <a:buNone/>
            </a:pPr>
            <a:r>
              <a:rPr lang="en-US" dirty="0"/>
              <a:t>Gan </a:t>
            </a:r>
            <a:r>
              <a:rPr lang="en-US" dirty="0" err="1"/>
              <a:t>cao</a:t>
            </a:r>
            <a:r>
              <a:rPr lang="en-US" dirty="0"/>
              <a:t> 6</a:t>
            </a:r>
          </a:p>
          <a:p>
            <a:pPr marL="0" indent="0">
              <a:buNone/>
            </a:pPr>
            <a:r>
              <a:rPr lang="en-US" dirty="0"/>
              <a:t>Fu zi (dose dependent)</a:t>
            </a:r>
          </a:p>
          <a:p>
            <a:pPr marL="0" indent="0">
              <a:buNone/>
            </a:pPr>
            <a:r>
              <a:rPr lang="en-US" dirty="0"/>
              <a:t>Fang feng 12 </a:t>
            </a:r>
          </a:p>
          <a:p>
            <a:pPr marL="0" indent="0">
              <a:buNone/>
            </a:pPr>
            <a:r>
              <a:rPr lang="en-US" dirty="0"/>
              <a:t>Bai </a:t>
            </a:r>
            <a:r>
              <a:rPr lang="en-US" dirty="0" err="1"/>
              <a:t>zhu</a:t>
            </a:r>
            <a:r>
              <a:rPr lang="en-US" dirty="0"/>
              <a:t> 15</a:t>
            </a:r>
          </a:p>
          <a:p>
            <a:pPr marL="0" indent="0">
              <a:buNone/>
            </a:pPr>
            <a:r>
              <a:rPr lang="en-US" dirty="0"/>
              <a:t>Sheng jiang 15 </a:t>
            </a:r>
          </a:p>
        </p:txBody>
      </p:sp>
    </p:spTree>
    <p:extLst>
      <p:ext uri="{BB962C8B-B14F-4D97-AF65-F5344CB8AC3E}">
        <p14:creationId xmlns:p14="http://schemas.microsoft.com/office/powerpoint/2010/main" val="18160671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3354-A447-ED8C-DE37-411B5135784D}"/>
              </a:ext>
            </a:extLst>
          </p:cNvPr>
          <p:cNvSpPr>
            <a:spLocks noGrp="1"/>
          </p:cNvSpPr>
          <p:nvPr>
            <p:ph type="title"/>
          </p:nvPr>
        </p:nvSpPr>
        <p:spPr>
          <a:xfrm>
            <a:off x="619759" y="764373"/>
            <a:ext cx="6257291" cy="1293028"/>
          </a:xfrm>
        </p:spPr>
        <p:txBody>
          <a:bodyPr>
            <a:normAutofit/>
          </a:bodyPr>
          <a:lstStyle/>
          <a:p>
            <a:r>
              <a:rPr lang="en-US" dirty="0"/>
              <a:t>Shui </a:t>
            </a:r>
            <a:r>
              <a:rPr lang="en-US" dirty="0" err="1"/>
              <a:t>qu</a:t>
            </a:r>
            <a:r>
              <a:rPr lang="en-US" dirty="0"/>
              <a:t> </a:t>
            </a:r>
            <a:r>
              <a:rPr lang="zh-CN" altLang="en-US" dirty="0"/>
              <a:t>水曲</a:t>
            </a:r>
            <a:endParaRPr lang="en-US" dirty="0"/>
          </a:p>
        </p:txBody>
      </p:sp>
      <p:sp>
        <p:nvSpPr>
          <p:cNvPr id="8" name="Content Placeholder 7">
            <a:extLst>
              <a:ext uri="{FF2B5EF4-FFF2-40B4-BE49-F238E27FC236}">
                <a16:creationId xmlns:a16="http://schemas.microsoft.com/office/drawing/2014/main" id="{C880F036-599F-C802-1993-B4C08DCFB5FB}"/>
              </a:ext>
            </a:extLst>
          </p:cNvPr>
          <p:cNvSpPr>
            <a:spLocks noGrp="1"/>
          </p:cNvSpPr>
          <p:nvPr>
            <p:ph idx="1"/>
          </p:nvPr>
        </p:nvSpPr>
        <p:spPr>
          <a:xfrm>
            <a:off x="619760" y="2194560"/>
            <a:ext cx="6257290" cy="4024125"/>
          </a:xfrm>
        </p:spPr>
        <p:txBody>
          <a:bodyPr>
            <a:normAutofit fontScale="77500" lnSpcReduction="20000"/>
          </a:bodyPr>
          <a:lstStyle/>
          <a:p>
            <a:pPr marL="0" indent="0">
              <a:buNone/>
            </a:pPr>
            <a:r>
              <a:rPr lang="en-US" dirty="0"/>
              <a:t>66.09</a:t>
            </a:r>
          </a:p>
          <a:p>
            <a:pPr marL="0" indent="0">
              <a:buNone/>
            </a:pPr>
            <a:r>
              <a:rPr lang="en-US" dirty="0"/>
              <a:t>Also called Ma Ling </a:t>
            </a:r>
            <a:r>
              <a:rPr lang="zh-CN" altLang="en-US" dirty="0"/>
              <a:t>馬靈 “</a:t>
            </a:r>
            <a:r>
              <a:rPr lang="en-US" altLang="zh-CN" dirty="0"/>
              <a:t>Horse spirit/ Horse magic”</a:t>
            </a:r>
          </a:p>
          <a:p>
            <a:pPr marL="0" indent="0">
              <a:buNone/>
            </a:pPr>
            <a:r>
              <a:rPr lang="en-US" altLang="zh-CN" dirty="0"/>
              <a:t>Indications: Waist pain, 4 limb edema, abdominal distention, cervical neuralgia, uterus diseases.. (revised indications)-- whole bone pain, neuralgia, flesh atrophy, numbness</a:t>
            </a:r>
          </a:p>
          <a:p>
            <a:pPr marL="0" indent="0">
              <a:buNone/>
            </a:pPr>
            <a:r>
              <a:rPr lang="en-US" dirty="0"/>
              <a:t>Tung prohibition of needling during: Asthma, Lung disease, Excessive phlegm, Weak body types”</a:t>
            </a:r>
          </a:p>
          <a:p>
            <a:pPr marL="0" indent="0">
              <a:buNone/>
            </a:pPr>
            <a:r>
              <a:rPr lang="en-US" dirty="0"/>
              <a:t>Combine with Shui Yu 44.17 to treat all types of excessive accumulation of water in the upper body</a:t>
            </a:r>
          </a:p>
          <a:p>
            <a:pPr marL="0" indent="0">
              <a:buNone/>
            </a:pPr>
            <a:r>
              <a:rPr lang="en-US" dirty="0"/>
              <a:t>Liu Yi summarizes it as treating Headaches from Water rheum surging upward, Joint pain from Water damp, Flesh pain from Zhuo Bi </a:t>
            </a:r>
            <a:r>
              <a:rPr lang="zh-CN" altLang="en-US" dirty="0"/>
              <a:t>著痹 </a:t>
            </a:r>
            <a:r>
              <a:rPr lang="en-US" altLang="zh-CN" dirty="0"/>
              <a:t>(Fixity impediment), muscular atrophy, peripheral nerve pain, obesity in the thighs and waist, etc.</a:t>
            </a:r>
          </a:p>
          <a:p>
            <a:pPr marL="0" indent="0">
              <a:buNone/>
            </a:pPr>
            <a:r>
              <a:rPr lang="en-US" dirty="0"/>
              <a:t>Form Lies in </a:t>
            </a:r>
            <a:r>
              <a:rPr lang="en-US" dirty="0" err="1"/>
              <a:t>Shaoyang</a:t>
            </a:r>
            <a:r>
              <a:rPr lang="en-US" dirty="0"/>
              <a:t>.  Function lies in Lung and Kidney branch </a:t>
            </a:r>
            <a:r>
              <a:rPr lang="en-US" dirty="0" err="1"/>
              <a:t>shen</a:t>
            </a:r>
            <a:r>
              <a:rPr lang="en-US" dirty="0"/>
              <a:t> </a:t>
            </a:r>
            <a:r>
              <a:rPr lang="en-US" dirty="0" err="1"/>
              <a:t>jing</a:t>
            </a:r>
            <a:r>
              <a:rPr lang="en-US" dirty="0"/>
              <a:t> </a:t>
            </a:r>
          </a:p>
        </p:txBody>
      </p:sp>
      <p:sp useBgFill="1">
        <p:nvSpPr>
          <p:cNvPr id="11" name="Rectangle 10">
            <a:extLst>
              <a:ext uri="{FF2B5EF4-FFF2-40B4-BE49-F238E27FC236}">
                <a16:creationId xmlns:a16="http://schemas.microsoft.com/office/drawing/2014/main" id="{E2E0C929-96C6-41B1-A001-566036DF04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8740" y="0"/>
            <a:ext cx="500325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C7918C85-0B27-A176-BC2D-C50B2948B39D}"/>
              </a:ext>
            </a:extLst>
          </p:cNvPr>
          <p:cNvPicPr>
            <a:picLocks noChangeAspect="1"/>
          </p:cNvPicPr>
          <p:nvPr/>
        </p:nvPicPr>
        <p:blipFill>
          <a:blip r:embed="rId2"/>
          <a:srcRect l="16885" r="14981"/>
          <a:stretch/>
        </p:blipFill>
        <p:spPr>
          <a:xfrm>
            <a:off x="7519416" y="10"/>
            <a:ext cx="4672584" cy="6857989"/>
          </a:xfrm>
          <a:prstGeom prst="rect">
            <a:avLst/>
          </a:prstGeom>
        </p:spPr>
      </p:pic>
    </p:spTree>
    <p:extLst>
      <p:ext uri="{BB962C8B-B14F-4D97-AF65-F5344CB8AC3E}">
        <p14:creationId xmlns:p14="http://schemas.microsoft.com/office/powerpoint/2010/main" val="20076685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FFF8D3-2EF3-4286-935A-D01BE3C853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11" name="Picture 10">
            <a:extLst>
              <a:ext uri="{FF2B5EF4-FFF2-40B4-BE49-F238E27FC236}">
                <a16:creationId xmlns:a16="http://schemas.microsoft.com/office/drawing/2014/main" id="{CD8CCB43-545E-4064-8BB8-5C492D0F5F5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6D7C8E59-E96E-A4D9-66D7-4D98A803FA28}"/>
              </a:ext>
            </a:extLst>
          </p:cNvPr>
          <p:cNvSpPr>
            <a:spLocks noGrp="1"/>
          </p:cNvSpPr>
          <p:nvPr>
            <p:ph type="title"/>
          </p:nvPr>
        </p:nvSpPr>
        <p:spPr>
          <a:xfrm>
            <a:off x="685800" y="764373"/>
            <a:ext cx="3306744" cy="1293028"/>
          </a:xfrm>
        </p:spPr>
        <p:txBody>
          <a:bodyPr>
            <a:normAutofit/>
          </a:bodyPr>
          <a:lstStyle/>
          <a:p>
            <a:r>
              <a:rPr lang="en-US" sz="3200">
                <a:solidFill>
                  <a:schemeClr val="bg1"/>
                </a:solidFill>
              </a:rPr>
              <a:t>Yangming body pain</a:t>
            </a:r>
          </a:p>
        </p:txBody>
      </p:sp>
      <p:sp>
        <p:nvSpPr>
          <p:cNvPr id="3" name="Content Placeholder 2">
            <a:extLst>
              <a:ext uri="{FF2B5EF4-FFF2-40B4-BE49-F238E27FC236}">
                <a16:creationId xmlns:a16="http://schemas.microsoft.com/office/drawing/2014/main" id="{1D9F464B-CE41-41F4-0C71-4485B3EDD781}"/>
              </a:ext>
            </a:extLst>
          </p:cNvPr>
          <p:cNvSpPr>
            <a:spLocks noGrp="1"/>
          </p:cNvSpPr>
          <p:nvPr>
            <p:ph idx="1"/>
          </p:nvPr>
        </p:nvSpPr>
        <p:spPr>
          <a:xfrm>
            <a:off x="685801" y="2194560"/>
            <a:ext cx="3306742" cy="4024125"/>
          </a:xfrm>
        </p:spPr>
        <p:txBody>
          <a:bodyPr>
            <a:normAutofit/>
          </a:bodyPr>
          <a:lstStyle/>
          <a:p>
            <a:r>
              <a:rPr lang="en-US" sz="1600" dirty="0">
                <a:solidFill>
                  <a:schemeClr val="bg1"/>
                </a:solidFill>
              </a:rPr>
              <a:t>Bleed Bei mian 44.07 </a:t>
            </a:r>
            <a:r>
              <a:rPr lang="zh-CN" altLang="en-US" sz="1600" dirty="0">
                <a:solidFill>
                  <a:schemeClr val="bg1"/>
                </a:solidFill>
              </a:rPr>
              <a:t>背面穴</a:t>
            </a:r>
            <a:endParaRPr lang="en-US" altLang="zh-CN" sz="1600" dirty="0">
              <a:solidFill>
                <a:schemeClr val="bg1"/>
              </a:solidFill>
            </a:endParaRPr>
          </a:p>
          <a:p>
            <a:pPr marL="0" indent="0">
              <a:buNone/>
            </a:pPr>
            <a:r>
              <a:rPr lang="en-US" sz="1600" dirty="0">
                <a:solidFill>
                  <a:schemeClr val="bg1"/>
                </a:solidFill>
              </a:rPr>
              <a:t>Tung’s </a:t>
            </a:r>
            <a:r>
              <a:rPr lang="en-US" sz="1600" dirty="0" err="1">
                <a:solidFill>
                  <a:schemeClr val="bg1"/>
                </a:solidFill>
              </a:rPr>
              <a:t>shenjing</a:t>
            </a:r>
            <a:r>
              <a:rPr lang="en-US" sz="1600" dirty="0">
                <a:solidFill>
                  <a:schemeClr val="bg1"/>
                </a:solidFill>
              </a:rPr>
              <a:t>--- Dan Tian </a:t>
            </a:r>
            <a:r>
              <a:rPr lang="zh-CN" altLang="en-US" sz="1600" dirty="0">
                <a:solidFill>
                  <a:schemeClr val="bg1"/>
                </a:solidFill>
              </a:rPr>
              <a:t>丹田</a:t>
            </a:r>
            <a:endParaRPr lang="en-US" altLang="zh-CN" sz="1600" dirty="0">
              <a:solidFill>
                <a:schemeClr val="bg1"/>
              </a:solidFill>
            </a:endParaRPr>
          </a:p>
          <a:p>
            <a:pPr marL="0" indent="0">
              <a:buNone/>
            </a:pPr>
            <a:r>
              <a:rPr lang="en-US" sz="1600" dirty="0">
                <a:solidFill>
                  <a:schemeClr val="bg1"/>
                </a:solidFill>
              </a:rPr>
              <a:t>Treats: Whole body fatigue. Bilateral leg soreness, </a:t>
            </a:r>
            <a:r>
              <a:rPr lang="en-US" sz="1600" dirty="0" err="1">
                <a:solidFill>
                  <a:schemeClr val="bg1"/>
                </a:solidFill>
              </a:rPr>
              <a:t>votming</a:t>
            </a:r>
            <a:r>
              <a:rPr lang="en-US" sz="1600" dirty="0">
                <a:solidFill>
                  <a:schemeClr val="bg1"/>
                </a:solidFill>
              </a:rPr>
              <a:t>, liver cholera, spleen cholera, </a:t>
            </a:r>
            <a:r>
              <a:rPr lang="en-US" sz="1600" dirty="0" err="1">
                <a:solidFill>
                  <a:schemeClr val="bg1"/>
                </a:solidFill>
              </a:rPr>
              <a:t>Yangming</a:t>
            </a:r>
            <a:r>
              <a:rPr lang="en-US" sz="1600" dirty="0">
                <a:solidFill>
                  <a:schemeClr val="bg1"/>
                </a:solidFill>
              </a:rPr>
              <a:t> cholera</a:t>
            </a:r>
            <a:r>
              <a:rPr lang="zh-CN" altLang="en-US" sz="1600" dirty="0">
                <a:solidFill>
                  <a:schemeClr val="bg1"/>
                </a:solidFill>
              </a:rPr>
              <a:t>（</a:t>
            </a:r>
            <a:r>
              <a:rPr lang="en-US" altLang="zh-CN" sz="1600" dirty="0">
                <a:solidFill>
                  <a:schemeClr val="bg1"/>
                </a:solidFill>
              </a:rPr>
              <a:t>Huo Luan</a:t>
            </a:r>
            <a:r>
              <a:rPr lang="en-US" sz="1600" dirty="0">
                <a:solidFill>
                  <a:schemeClr val="bg1"/>
                </a:solidFill>
              </a:rPr>
              <a:t> </a:t>
            </a:r>
            <a:r>
              <a:rPr lang="zh-CN" altLang="en-US" sz="1600" dirty="0">
                <a:solidFill>
                  <a:schemeClr val="bg1"/>
                </a:solidFill>
              </a:rPr>
              <a:t>霍亂</a:t>
            </a:r>
            <a:r>
              <a:rPr lang="en-US" altLang="zh-CN" sz="1600" dirty="0">
                <a:solidFill>
                  <a:schemeClr val="bg1"/>
                </a:solidFill>
              </a:rPr>
              <a:t>)</a:t>
            </a:r>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Prick the Ying spring for Febrile disorders, in autoimmune flares, we can use Ying Spring to treat febrile disorders, as Ying govern Body heat </a:t>
            </a:r>
            <a:r>
              <a:rPr lang="zh-CN" altLang="en-US" sz="1600" dirty="0">
                <a:solidFill>
                  <a:schemeClr val="bg1"/>
                </a:solidFill>
              </a:rPr>
              <a:t>滎主身熱</a:t>
            </a:r>
            <a:endParaRPr lang="en-US" sz="1600" dirty="0">
              <a:solidFill>
                <a:schemeClr val="bg1"/>
              </a:solidFill>
            </a:endParaRPr>
          </a:p>
        </p:txBody>
      </p:sp>
      <p:sp useBgFill="1">
        <p:nvSpPr>
          <p:cNvPr id="13" name="Rounded Rectangle 14">
            <a:extLst>
              <a:ext uri="{FF2B5EF4-FFF2-40B4-BE49-F238E27FC236}">
                <a16:creationId xmlns:a16="http://schemas.microsoft.com/office/drawing/2014/main" id="{E6C57836-126B-4938-8C7A-3C3BCB59D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6008" y="1066164"/>
            <a:ext cx="6765949" cy="5148371"/>
          </a:xfrm>
          <a:prstGeom prst="roundRect">
            <a:avLst>
              <a:gd name="adj" fmla="val 2403"/>
            </a:avLst>
          </a:prstGeom>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EA20BFE-EF1F-5E92-42A0-BF138003ACF9}"/>
              </a:ext>
            </a:extLst>
          </p:cNvPr>
          <p:cNvPicPr>
            <a:picLocks noChangeAspect="1"/>
          </p:cNvPicPr>
          <p:nvPr/>
        </p:nvPicPr>
        <p:blipFill>
          <a:blip r:embed="rId3"/>
          <a:srcRect b="8061"/>
          <a:stretch/>
        </p:blipFill>
        <p:spPr>
          <a:xfrm>
            <a:off x="4955339" y="1917050"/>
            <a:ext cx="6127287" cy="3168756"/>
          </a:xfrm>
          <a:prstGeom prst="rect">
            <a:avLst/>
          </a:prstGeom>
        </p:spPr>
      </p:pic>
    </p:spTree>
    <p:extLst>
      <p:ext uri="{BB962C8B-B14F-4D97-AF65-F5344CB8AC3E}">
        <p14:creationId xmlns:p14="http://schemas.microsoft.com/office/powerpoint/2010/main" val="3901323482"/>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DA15B1D-0133-4CB3-B7CC-61FA728745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EF2F61C-287D-47BC-878F-C876F74FFDD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1">
            <a:extLst>
              <a:ext uri="{FF2B5EF4-FFF2-40B4-BE49-F238E27FC236}">
                <a16:creationId xmlns:a16="http://schemas.microsoft.com/office/drawing/2014/main" id="{37B91777-CCB4-B24C-3279-00AC2A4DD366}"/>
              </a:ext>
            </a:extLst>
          </p:cNvPr>
          <p:cNvSpPr>
            <a:spLocks noGrp="1"/>
          </p:cNvSpPr>
          <p:nvPr>
            <p:ph type="title"/>
          </p:nvPr>
        </p:nvSpPr>
        <p:spPr>
          <a:xfrm>
            <a:off x="685800" y="764373"/>
            <a:ext cx="4753466" cy="1293028"/>
          </a:xfrm>
        </p:spPr>
        <p:txBody>
          <a:bodyPr>
            <a:normAutofit/>
          </a:bodyPr>
          <a:lstStyle/>
          <a:p>
            <a:r>
              <a:rPr lang="en-US"/>
              <a:t>Heart body pain</a:t>
            </a:r>
            <a:endParaRPr lang="en-US" dirty="0"/>
          </a:p>
        </p:txBody>
      </p:sp>
      <p:sp>
        <p:nvSpPr>
          <p:cNvPr id="3" name="Content Placeholder 2">
            <a:extLst>
              <a:ext uri="{FF2B5EF4-FFF2-40B4-BE49-F238E27FC236}">
                <a16:creationId xmlns:a16="http://schemas.microsoft.com/office/drawing/2014/main" id="{6DF9FBEB-EF64-DCE9-1F38-E37A9D68F017}"/>
              </a:ext>
            </a:extLst>
          </p:cNvPr>
          <p:cNvSpPr>
            <a:spLocks noGrp="1"/>
          </p:cNvSpPr>
          <p:nvPr>
            <p:ph idx="1"/>
          </p:nvPr>
        </p:nvSpPr>
        <p:spPr>
          <a:xfrm>
            <a:off x="685801" y="2194560"/>
            <a:ext cx="4753466" cy="4024125"/>
          </a:xfrm>
        </p:spPr>
        <p:txBody>
          <a:bodyPr>
            <a:normAutofit/>
          </a:bodyPr>
          <a:lstStyle/>
          <a:p>
            <a:pPr marL="0" indent="0">
              <a:buNone/>
            </a:pPr>
            <a:r>
              <a:rPr lang="en-US" sz="1900" dirty="0"/>
              <a:t>“All pain belongs to the heart”</a:t>
            </a:r>
          </a:p>
          <a:p>
            <a:pPr marL="0" indent="0">
              <a:buNone/>
            </a:pPr>
            <a:endParaRPr lang="en-US" sz="1900" dirty="0"/>
          </a:p>
          <a:p>
            <a:pPr marL="0" indent="0">
              <a:buNone/>
            </a:pPr>
            <a:r>
              <a:rPr lang="en-US" sz="1900" dirty="0"/>
              <a:t>Prick Hou Xin/ Back of the heart--- For heart blood level diseases </a:t>
            </a:r>
          </a:p>
          <a:p>
            <a:pPr marL="0" indent="0">
              <a:buNone/>
            </a:pPr>
            <a:endParaRPr lang="en-US" sz="1900" dirty="0"/>
          </a:p>
          <a:p>
            <a:pPr marL="0" indent="0">
              <a:buNone/>
            </a:pPr>
            <a:r>
              <a:rPr lang="en-US" sz="1900" dirty="0"/>
              <a:t>For latent </a:t>
            </a:r>
            <a:r>
              <a:rPr lang="en-US" sz="1900" dirty="0" err="1"/>
              <a:t>Shaoyin</a:t>
            </a:r>
            <a:r>
              <a:rPr lang="en-US" sz="1900" dirty="0"/>
              <a:t> cold--- Ma </a:t>
            </a:r>
            <a:r>
              <a:rPr lang="en-US" sz="1900" dirty="0" err="1"/>
              <a:t>huang</a:t>
            </a:r>
            <a:r>
              <a:rPr lang="en-US" sz="1900" dirty="0"/>
              <a:t> fu zi xi </a:t>
            </a:r>
            <a:r>
              <a:rPr lang="en-US" sz="1900" dirty="0" err="1"/>
              <a:t>xin</a:t>
            </a:r>
            <a:r>
              <a:rPr lang="en-US" sz="1900" dirty="0"/>
              <a:t> </a:t>
            </a:r>
            <a:r>
              <a:rPr lang="en-US" sz="1900" dirty="0" err="1"/>
              <a:t>xin</a:t>
            </a:r>
            <a:r>
              <a:rPr lang="en-US" sz="1900" dirty="0"/>
              <a:t> tang </a:t>
            </a:r>
          </a:p>
          <a:p>
            <a:pPr marL="0" indent="0">
              <a:buNone/>
            </a:pPr>
            <a:r>
              <a:rPr lang="en-US" sz="1900" dirty="0"/>
              <a:t>For latent </a:t>
            </a:r>
            <a:r>
              <a:rPr lang="en-US" sz="1900" dirty="0" err="1"/>
              <a:t>Taiyang</a:t>
            </a:r>
            <a:r>
              <a:rPr lang="en-US" sz="1900" dirty="0"/>
              <a:t> cold– Gui </a:t>
            </a:r>
            <a:r>
              <a:rPr lang="en-US" sz="1900" dirty="0" err="1"/>
              <a:t>zhi</a:t>
            </a:r>
            <a:r>
              <a:rPr lang="en-US" sz="1900" dirty="0"/>
              <a:t> jia fu zi tang  </a:t>
            </a:r>
          </a:p>
        </p:txBody>
      </p:sp>
      <p:sp>
        <p:nvSpPr>
          <p:cNvPr id="13" name="Rounded Rectangle 14">
            <a:extLst>
              <a:ext uri="{FF2B5EF4-FFF2-40B4-BE49-F238E27FC236}">
                <a16:creationId xmlns:a16="http://schemas.microsoft.com/office/drawing/2014/main" id="{B5BA9375-863F-4B24-9083-14FE819F8E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5999" y="1066164"/>
            <a:ext cx="5305958" cy="5148371"/>
          </a:xfrm>
          <a:prstGeom prst="roundRect">
            <a:avLst>
              <a:gd name="adj" fmla="val 2403"/>
            </a:avLst>
          </a:prstGeom>
          <a:solidFill>
            <a:srgbClr val="FFFFFF"/>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F09EA49-523F-44A9-C72F-ADC9C262626C}"/>
              </a:ext>
            </a:extLst>
          </p:cNvPr>
          <p:cNvPicPr>
            <a:picLocks noChangeAspect="1"/>
          </p:cNvPicPr>
          <p:nvPr/>
        </p:nvPicPr>
        <p:blipFill>
          <a:blip r:embed="rId3"/>
          <a:srcRect r="3931" b="-3"/>
          <a:stretch/>
        </p:blipFill>
        <p:spPr>
          <a:xfrm>
            <a:off x="6407004" y="1336566"/>
            <a:ext cx="4683948" cy="4607567"/>
          </a:xfrm>
          <a:prstGeom prst="rect">
            <a:avLst/>
          </a:prstGeom>
        </p:spPr>
      </p:pic>
    </p:spTree>
    <p:extLst>
      <p:ext uri="{BB962C8B-B14F-4D97-AF65-F5344CB8AC3E}">
        <p14:creationId xmlns:p14="http://schemas.microsoft.com/office/powerpoint/2010/main" val="1905650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科学家：宇宙經歷了不斷的大爆炸(圖) -黑洞- - 自然現象- - 看中國網- (移動版)">
            <a:extLst>
              <a:ext uri="{FF2B5EF4-FFF2-40B4-BE49-F238E27FC236}">
                <a16:creationId xmlns:a16="http://schemas.microsoft.com/office/drawing/2014/main" id="{30032903-13DA-2BC1-6341-CDD861A44A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719" r="17764" b="-2"/>
          <a:stretch/>
        </p:blipFill>
        <p:spPr bwMode="auto">
          <a:xfrm>
            <a:off x="5671128" y="914399"/>
            <a:ext cx="6520872" cy="535352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847AD1-484F-44C7-308D-55A21BA39D6A}"/>
              </a:ext>
            </a:extLst>
          </p:cNvPr>
          <p:cNvSpPr>
            <a:spLocks noGrp="1"/>
          </p:cNvSpPr>
          <p:nvPr>
            <p:ph type="title"/>
          </p:nvPr>
        </p:nvSpPr>
        <p:spPr>
          <a:xfrm>
            <a:off x="640079" y="914400"/>
            <a:ext cx="4261104" cy="1097280"/>
          </a:xfrm>
        </p:spPr>
        <p:txBody>
          <a:bodyPr anchor="t">
            <a:normAutofit/>
          </a:bodyPr>
          <a:lstStyle/>
          <a:p>
            <a:pPr>
              <a:lnSpc>
                <a:spcPct val="90000"/>
              </a:lnSpc>
            </a:pPr>
            <a:r>
              <a:rPr lang="zh-CN" altLang="en-US" sz="3600"/>
              <a:t>顽症 </a:t>
            </a:r>
            <a:r>
              <a:rPr lang="en-US" altLang="zh-CN" sz="3600"/>
              <a:t>Intractable illnesses</a:t>
            </a:r>
            <a:endParaRPr lang="en-US" sz="3600"/>
          </a:p>
        </p:txBody>
      </p:sp>
      <p:sp>
        <p:nvSpPr>
          <p:cNvPr id="3" name="Content Placeholder 2">
            <a:extLst>
              <a:ext uri="{FF2B5EF4-FFF2-40B4-BE49-F238E27FC236}">
                <a16:creationId xmlns:a16="http://schemas.microsoft.com/office/drawing/2014/main" id="{A7A91D4D-36E1-4053-8B88-87F84A701F9D}"/>
              </a:ext>
            </a:extLst>
          </p:cNvPr>
          <p:cNvSpPr>
            <a:spLocks noGrp="1"/>
          </p:cNvSpPr>
          <p:nvPr>
            <p:ph idx="1"/>
          </p:nvPr>
        </p:nvSpPr>
        <p:spPr>
          <a:xfrm>
            <a:off x="640079" y="2176036"/>
            <a:ext cx="4261104" cy="4121887"/>
          </a:xfrm>
        </p:spPr>
        <p:txBody>
          <a:bodyPr>
            <a:normAutofit lnSpcReduction="10000"/>
          </a:bodyPr>
          <a:lstStyle/>
          <a:p>
            <a:pPr marL="0" indent="0">
              <a:lnSpc>
                <a:spcPct val="110000"/>
              </a:lnSpc>
              <a:buNone/>
            </a:pPr>
            <a:r>
              <a:rPr lang="en-US" sz="1700" dirty="0"/>
              <a:t>In Chinese medicine, there is said to be 4 great intractable illnesses </a:t>
            </a:r>
          </a:p>
          <a:p>
            <a:pPr marL="0" indent="0">
              <a:lnSpc>
                <a:spcPct val="110000"/>
              </a:lnSpc>
              <a:buNone/>
            </a:pPr>
            <a:r>
              <a:rPr lang="en-US" sz="1700" dirty="0"/>
              <a:t>(Wind </a:t>
            </a:r>
            <a:r>
              <a:rPr lang="zh-CN" altLang="en-US" sz="1700" dirty="0"/>
              <a:t>風，</a:t>
            </a:r>
            <a:r>
              <a:rPr lang="en-US" altLang="zh-CN" sz="1700" dirty="0"/>
              <a:t>Taxation </a:t>
            </a:r>
            <a:r>
              <a:rPr lang="zh-CN" altLang="en-US" sz="1700" dirty="0"/>
              <a:t>勞，</a:t>
            </a:r>
            <a:r>
              <a:rPr lang="en-US" altLang="zh-CN" sz="1700" dirty="0"/>
              <a:t>Drum-distention </a:t>
            </a:r>
            <a:r>
              <a:rPr lang="zh-CN" altLang="en-US" sz="1700" dirty="0"/>
              <a:t>臌，</a:t>
            </a:r>
            <a:r>
              <a:rPr lang="en-US" altLang="zh-CN" sz="1700" dirty="0"/>
              <a:t>Diaphragmatic obstruction </a:t>
            </a:r>
            <a:r>
              <a:rPr lang="zh-CN" altLang="en-US" sz="1700" dirty="0"/>
              <a:t>膈</a:t>
            </a:r>
            <a:r>
              <a:rPr lang="en-US" altLang="zh-CN" sz="1700" dirty="0"/>
              <a:t>), these are said to often lead to death despite accurate syndrome differentiation. Part of the reason posited is Latent pathogens.  </a:t>
            </a:r>
          </a:p>
          <a:p>
            <a:pPr marL="0" indent="0">
              <a:lnSpc>
                <a:spcPct val="110000"/>
              </a:lnSpc>
              <a:buNone/>
            </a:pPr>
            <a:r>
              <a:rPr lang="en-US" sz="1700" dirty="0"/>
              <a:t>An important understanding of Latent pathogen treatment is that symptom or disease improvement does not mean Latent pathogen expulsion, and symptoms worsening can be a sign of the latent pathogen being expelled   </a:t>
            </a:r>
          </a:p>
          <a:p>
            <a:pPr marL="0" indent="0">
              <a:lnSpc>
                <a:spcPct val="110000"/>
              </a:lnSpc>
              <a:buNone/>
            </a:pPr>
            <a:endParaRPr lang="en-US" sz="1700" dirty="0"/>
          </a:p>
        </p:txBody>
      </p:sp>
      <p:sp>
        <p:nvSpPr>
          <p:cNvPr id="4" name="AutoShape 2" descr="宇宙刚诞生时一直处于等离子态，因其膨胀结束恒星出现">
            <a:extLst>
              <a:ext uri="{FF2B5EF4-FFF2-40B4-BE49-F238E27FC236}">
                <a16:creationId xmlns:a16="http://schemas.microsoft.com/office/drawing/2014/main" id="{F0987040-657D-2EA5-79D3-EBFB4D7051F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5604100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D8606-E92B-98A9-9616-FBDFB02C1D71}"/>
              </a:ext>
            </a:extLst>
          </p:cNvPr>
          <p:cNvSpPr>
            <a:spLocks noGrp="1"/>
          </p:cNvSpPr>
          <p:nvPr>
            <p:ph type="title"/>
          </p:nvPr>
        </p:nvSpPr>
        <p:spPr/>
        <p:txBody>
          <a:bodyPr/>
          <a:lstStyle/>
          <a:p>
            <a:r>
              <a:rPr lang="en-US" dirty="0" err="1"/>
              <a:t>Shaoyang</a:t>
            </a:r>
            <a:r>
              <a:rPr lang="en-US" dirty="0"/>
              <a:t> </a:t>
            </a:r>
            <a:r>
              <a:rPr lang="en-US" dirty="0" err="1"/>
              <a:t>Shaoyin</a:t>
            </a:r>
            <a:r>
              <a:rPr lang="en-US" dirty="0"/>
              <a:t> </a:t>
            </a:r>
            <a:r>
              <a:rPr lang="en-US" dirty="0" err="1"/>
              <a:t>rx</a:t>
            </a:r>
            <a:endParaRPr lang="en-US" dirty="0"/>
          </a:p>
        </p:txBody>
      </p:sp>
      <p:sp>
        <p:nvSpPr>
          <p:cNvPr id="3" name="Content Placeholder 2">
            <a:extLst>
              <a:ext uri="{FF2B5EF4-FFF2-40B4-BE49-F238E27FC236}">
                <a16:creationId xmlns:a16="http://schemas.microsoft.com/office/drawing/2014/main" id="{8A7EC30A-AFFF-748C-D7F1-70D0C26EE1F9}"/>
              </a:ext>
            </a:extLst>
          </p:cNvPr>
          <p:cNvSpPr>
            <a:spLocks noGrp="1"/>
          </p:cNvSpPr>
          <p:nvPr>
            <p:ph idx="1"/>
          </p:nvPr>
        </p:nvSpPr>
        <p:spPr/>
        <p:txBody>
          <a:bodyPr/>
          <a:lstStyle/>
          <a:p>
            <a:pPr marL="0" indent="0">
              <a:buNone/>
            </a:pPr>
            <a:r>
              <a:rPr lang="en-US" dirty="0"/>
              <a:t>Modified Xiao chai hu tang with </a:t>
            </a:r>
            <a:r>
              <a:rPr lang="en-US" dirty="0" err="1"/>
              <a:t>shaoyin</a:t>
            </a:r>
            <a:r>
              <a:rPr lang="en-US" dirty="0"/>
              <a:t> element</a:t>
            </a:r>
          </a:p>
          <a:p>
            <a:pPr marL="0" indent="0">
              <a:buNone/>
            </a:pPr>
            <a:r>
              <a:rPr lang="en-US" dirty="0"/>
              <a:t>Chai hu 25, Huang qin 9, Xi </a:t>
            </a:r>
            <a:r>
              <a:rPr lang="en-US" dirty="0" err="1"/>
              <a:t>xin</a:t>
            </a:r>
            <a:r>
              <a:rPr lang="en-US" dirty="0"/>
              <a:t> 3, Sheng jiang 3, Da </a:t>
            </a:r>
            <a:r>
              <a:rPr lang="en-US" dirty="0" err="1"/>
              <a:t>zao</a:t>
            </a:r>
            <a:r>
              <a:rPr lang="en-US" dirty="0"/>
              <a:t> 9, Yu </a:t>
            </a:r>
            <a:r>
              <a:rPr lang="en-US" dirty="0" err="1"/>
              <a:t>jin</a:t>
            </a:r>
            <a:r>
              <a:rPr lang="en-US" dirty="0"/>
              <a:t>, Zhi </a:t>
            </a:r>
            <a:r>
              <a:rPr lang="en-US" dirty="0" err="1"/>
              <a:t>gan</a:t>
            </a:r>
            <a:r>
              <a:rPr lang="en-US" dirty="0"/>
              <a:t> </a:t>
            </a:r>
            <a:r>
              <a:rPr lang="en-US" dirty="0" err="1"/>
              <a:t>cao</a:t>
            </a:r>
            <a:r>
              <a:rPr lang="en-US" dirty="0"/>
              <a:t> 9</a:t>
            </a:r>
          </a:p>
          <a:p>
            <a:pPr marL="0" indent="0">
              <a:buNone/>
            </a:pPr>
            <a:endParaRPr lang="en-US" dirty="0"/>
          </a:p>
          <a:p>
            <a:pPr marL="0" indent="0">
              <a:buNone/>
            </a:pPr>
            <a:endParaRPr lang="en-US" dirty="0"/>
          </a:p>
          <a:p>
            <a:pPr marL="0" indent="0">
              <a:buNone/>
            </a:pPr>
            <a:endParaRPr lang="en-US" dirty="0"/>
          </a:p>
          <a:p>
            <a:pPr marL="0" indent="0">
              <a:buNone/>
            </a:pPr>
            <a:r>
              <a:rPr lang="en-US" dirty="0"/>
              <a:t>San </a:t>
            </a:r>
            <a:r>
              <a:rPr lang="en-US" dirty="0" err="1"/>
              <a:t>huang</a:t>
            </a:r>
            <a:r>
              <a:rPr lang="en-US" dirty="0"/>
              <a:t> tang for Latent wind</a:t>
            </a:r>
          </a:p>
          <a:p>
            <a:pPr marL="0" indent="0">
              <a:buNone/>
            </a:pPr>
            <a:r>
              <a:rPr lang="en-US" dirty="0"/>
              <a:t>(Ma </a:t>
            </a:r>
            <a:r>
              <a:rPr lang="en-US" dirty="0" err="1"/>
              <a:t>huang</a:t>
            </a:r>
            <a:r>
              <a:rPr lang="en-US" dirty="0"/>
              <a:t>, Huang qi, Huang qin, Xi </a:t>
            </a:r>
            <a:r>
              <a:rPr lang="en-US" dirty="0" err="1"/>
              <a:t>xin</a:t>
            </a:r>
            <a:r>
              <a:rPr lang="en-US" dirty="0"/>
              <a:t>, and Du </a:t>
            </a:r>
            <a:r>
              <a:rPr lang="en-US" dirty="0" err="1"/>
              <a:t>huo</a:t>
            </a:r>
            <a:r>
              <a:rPr lang="en-US" dirty="0"/>
              <a:t>)</a:t>
            </a:r>
          </a:p>
        </p:txBody>
      </p:sp>
    </p:spTree>
    <p:extLst>
      <p:ext uri="{BB962C8B-B14F-4D97-AF65-F5344CB8AC3E}">
        <p14:creationId xmlns:p14="http://schemas.microsoft.com/office/powerpoint/2010/main" val="198600007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7F6DF6-72FE-4759-A956-FBFD1A4A1886}"/>
              </a:ext>
            </a:extLst>
          </p:cNvPr>
          <p:cNvSpPr>
            <a:spLocks noGrp="1"/>
          </p:cNvSpPr>
          <p:nvPr>
            <p:ph type="title"/>
          </p:nvPr>
        </p:nvSpPr>
        <p:spPr/>
        <p:txBody>
          <a:bodyPr/>
          <a:lstStyle/>
          <a:p>
            <a:r>
              <a:rPr lang="en-US" dirty="0"/>
              <a:t>Huang qin tang </a:t>
            </a:r>
          </a:p>
        </p:txBody>
      </p:sp>
      <p:sp>
        <p:nvSpPr>
          <p:cNvPr id="3" name="Content Placeholder 2">
            <a:extLst>
              <a:ext uri="{FF2B5EF4-FFF2-40B4-BE49-F238E27FC236}">
                <a16:creationId xmlns:a16="http://schemas.microsoft.com/office/drawing/2014/main" id="{DB5776E2-71B2-39FF-8D33-820FFC223F38}"/>
              </a:ext>
            </a:extLst>
          </p:cNvPr>
          <p:cNvSpPr>
            <a:spLocks noGrp="1"/>
          </p:cNvSpPr>
          <p:nvPr>
            <p:ph idx="1"/>
          </p:nvPr>
        </p:nvSpPr>
        <p:spPr/>
        <p:txBody>
          <a:bodyPr>
            <a:normAutofit fontScale="92500" lnSpcReduction="10000"/>
          </a:bodyPr>
          <a:lstStyle/>
          <a:p>
            <a:pPr marL="0" indent="0">
              <a:buNone/>
            </a:pPr>
            <a:r>
              <a:rPr lang="en-US" dirty="0"/>
              <a:t>Huang qin 9g, Bai shao 6, Zhi </a:t>
            </a:r>
            <a:r>
              <a:rPr lang="en-US" dirty="0" err="1"/>
              <a:t>gan</a:t>
            </a:r>
            <a:r>
              <a:rPr lang="en-US" dirty="0"/>
              <a:t> </a:t>
            </a:r>
            <a:r>
              <a:rPr lang="en-US" dirty="0" err="1"/>
              <a:t>cao</a:t>
            </a:r>
            <a:r>
              <a:rPr lang="en-US" dirty="0"/>
              <a:t> 6, Da </a:t>
            </a:r>
            <a:r>
              <a:rPr lang="en-US" dirty="0" err="1"/>
              <a:t>zao</a:t>
            </a:r>
            <a:r>
              <a:rPr lang="en-US" dirty="0"/>
              <a:t> 12g </a:t>
            </a:r>
          </a:p>
          <a:p>
            <a:pPr marL="0" indent="0">
              <a:buNone/>
            </a:pPr>
            <a:endParaRPr lang="en-US" dirty="0"/>
          </a:p>
          <a:p>
            <a:pPr marL="0" indent="0">
              <a:buNone/>
            </a:pPr>
            <a:r>
              <a:rPr lang="en-US" dirty="0"/>
              <a:t>SHL: </a:t>
            </a:r>
            <a:r>
              <a:rPr lang="en-US" dirty="0" err="1"/>
              <a:t>Taiyang</a:t>
            </a:r>
            <a:r>
              <a:rPr lang="en-US" dirty="0"/>
              <a:t> and </a:t>
            </a:r>
            <a:r>
              <a:rPr lang="en-US" dirty="0" err="1"/>
              <a:t>shaoyang</a:t>
            </a:r>
            <a:r>
              <a:rPr lang="en-US" dirty="0"/>
              <a:t> combined disease, with spontaneous diarrhea</a:t>
            </a:r>
          </a:p>
          <a:p>
            <a:pPr marL="0" indent="0">
              <a:buNone/>
            </a:pPr>
            <a:endParaRPr lang="en-US" dirty="0"/>
          </a:p>
          <a:p>
            <a:pPr marL="0" indent="0">
              <a:buNone/>
            </a:pPr>
            <a:r>
              <a:rPr lang="en-US" dirty="0"/>
              <a:t>Treats </a:t>
            </a:r>
            <a:r>
              <a:rPr lang="en-US" dirty="0" err="1"/>
              <a:t>Shaoyang</a:t>
            </a:r>
            <a:r>
              <a:rPr lang="en-US" dirty="0"/>
              <a:t> diseases in the Fu, especially combined with diarrhea, like </a:t>
            </a:r>
            <a:r>
              <a:rPr lang="en-US" dirty="0" err="1"/>
              <a:t>cholegenic</a:t>
            </a:r>
            <a:r>
              <a:rPr lang="en-US" dirty="0"/>
              <a:t> diarrhea. A characteristic sign is diarrhea accompanied with detest for greasy (substances). </a:t>
            </a:r>
          </a:p>
          <a:p>
            <a:pPr marL="0" indent="0">
              <a:buNone/>
            </a:pPr>
            <a:r>
              <a:rPr lang="en-US" dirty="0"/>
              <a:t>If vomiting add Sheng jiang and Ban </a:t>
            </a:r>
            <a:r>
              <a:rPr lang="en-US" dirty="0" err="1"/>
              <a:t>xia</a:t>
            </a:r>
            <a:r>
              <a:rPr lang="en-US" dirty="0"/>
              <a:t>&gt;&gt;&gt; Huang qin jia ban </a:t>
            </a:r>
            <a:r>
              <a:rPr lang="en-US" dirty="0" err="1"/>
              <a:t>xia</a:t>
            </a:r>
            <a:r>
              <a:rPr lang="en-US" dirty="0"/>
              <a:t> sheng jiang tang</a:t>
            </a:r>
          </a:p>
          <a:p>
            <a:pPr marL="0" indent="0">
              <a:buNone/>
            </a:pPr>
            <a:r>
              <a:rPr lang="en-US" dirty="0"/>
              <a:t>Liu Bao Yi in Wen Re Feng Yuan (Source of Warm disease treatment) uses Huang qin tang with Dan </a:t>
            </a:r>
            <a:r>
              <a:rPr lang="en-US" dirty="0" err="1"/>
              <a:t>cho</a:t>
            </a:r>
            <a:r>
              <a:rPr lang="en-US" dirty="0"/>
              <a:t> chi and Xuan </a:t>
            </a:r>
            <a:r>
              <a:rPr lang="en-US" dirty="0" err="1"/>
              <a:t>shen</a:t>
            </a:r>
            <a:r>
              <a:rPr lang="en-US" dirty="0"/>
              <a:t> for latent pathogens. </a:t>
            </a:r>
          </a:p>
          <a:p>
            <a:pPr marL="0" indent="0">
              <a:buNone/>
            </a:pPr>
            <a:r>
              <a:rPr lang="en-US" dirty="0"/>
              <a:t>Dan </a:t>
            </a:r>
            <a:r>
              <a:rPr lang="en-US" dirty="0" err="1"/>
              <a:t>dou</a:t>
            </a:r>
            <a:r>
              <a:rPr lang="en-US" dirty="0"/>
              <a:t> chi can release the exterior and one must release the exterior in latent pathogen treatment </a:t>
            </a:r>
          </a:p>
        </p:txBody>
      </p:sp>
    </p:spTree>
    <p:extLst>
      <p:ext uri="{BB962C8B-B14F-4D97-AF65-F5344CB8AC3E}">
        <p14:creationId xmlns:p14="http://schemas.microsoft.com/office/powerpoint/2010/main" val="10535707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945EF-9EB7-ADAB-B2B8-BDC27D2E57F4}"/>
              </a:ext>
            </a:extLst>
          </p:cNvPr>
          <p:cNvSpPr>
            <a:spLocks noGrp="1"/>
          </p:cNvSpPr>
          <p:nvPr>
            <p:ph type="title"/>
          </p:nvPr>
        </p:nvSpPr>
        <p:spPr/>
        <p:txBody>
          <a:bodyPr/>
          <a:lstStyle/>
          <a:p>
            <a:r>
              <a:rPr lang="en-US" dirty="0"/>
              <a:t>Da yuan Yin</a:t>
            </a:r>
          </a:p>
        </p:txBody>
      </p:sp>
      <p:sp>
        <p:nvSpPr>
          <p:cNvPr id="3" name="Content Placeholder 2">
            <a:extLst>
              <a:ext uri="{FF2B5EF4-FFF2-40B4-BE49-F238E27FC236}">
                <a16:creationId xmlns:a16="http://schemas.microsoft.com/office/drawing/2014/main" id="{95605E29-1830-EC7B-CA99-E53DF3BCE69C}"/>
              </a:ext>
            </a:extLst>
          </p:cNvPr>
          <p:cNvSpPr>
            <a:spLocks noGrp="1"/>
          </p:cNvSpPr>
          <p:nvPr>
            <p:ph idx="1"/>
          </p:nvPr>
        </p:nvSpPr>
        <p:spPr/>
        <p:txBody>
          <a:bodyPr>
            <a:normAutofit fontScale="85000" lnSpcReduction="20000"/>
          </a:bodyPr>
          <a:lstStyle/>
          <a:p>
            <a:r>
              <a:rPr lang="en-US" dirty="0"/>
              <a:t>Bing lang 6g, Hou po 3g, Cao </a:t>
            </a:r>
            <a:r>
              <a:rPr lang="en-US" dirty="0" err="1"/>
              <a:t>guo</a:t>
            </a:r>
            <a:r>
              <a:rPr lang="en-US" dirty="0"/>
              <a:t> 5 fen, Zhi mu 3g, Shao </a:t>
            </a:r>
            <a:r>
              <a:rPr lang="en-US" dirty="0" err="1"/>
              <a:t>yao</a:t>
            </a:r>
            <a:r>
              <a:rPr lang="en-US" dirty="0"/>
              <a:t> 3g, Huang qin 3g, Gan </a:t>
            </a:r>
            <a:r>
              <a:rPr lang="en-US" dirty="0" err="1"/>
              <a:t>cao</a:t>
            </a:r>
            <a:r>
              <a:rPr lang="en-US" dirty="0"/>
              <a:t> 5 fen. </a:t>
            </a:r>
          </a:p>
          <a:p>
            <a:pPr marL="0" indent="0">
              <a:buNone/>
            </a:pPr>
            <a:r>
              <a:rPr lang="en-US" dirty="0"/>
              <a:t>Eliminate turbidity, transform turbidity. Treats warm epidemic or malaria. Latent pathogen in the Mo Yuan (Membrane source). External shivering and high fever, occurring irregularly, one to three times per day. Oppression in the chest, nausea and vomiting, headache and vexation, wiry and rapid pulse. Tongue margins deep red, tongue coating greasy</a:t>
            </a:r>
          </a:p>
          <a:p>
            <a:pPr marL="0" indent="0">
              <a:buNone/>
            </a:pPr>
            <a:r>
              <a:rPr lang="en-US" dirty="0"/>
              <a:t>For intense heat pathogens use Huang qin tang. Fo</a:t>
            </a:r>
          </a:p>
          <a:p>
            <a:endParaRPr lang="en-US" dirty="0"/>
          </a:p>
          <a:p>
            <a:r>
              <a:rPr lang="en-US" dirty="0"/>
              <a:t>Thick white coating and very poor appetite, strong aversion to food. Thick tongue white coating like a layer of powder. Lack of taste perception.  Our taste buds are distributed in the crevices of the lingual papillae. If the lingual papillae has excessive hyperplasia, forms thick white coating, can then hide taste buds and prevents them from making contact with food. </a:t>
            </a:r>
          </a:p>
          <a:p>
            <a:r>
              <a:rPr lang="en-US" dirty="0"/>
              <a:t>Taste receptors are not stimulated by the sour, sweet, bitter, components of food, leading to lack of appetite. </a:t>
            </a:r>
          </a:p>
        </p:txBody>
      </p:sp>
    </p:spTree>
    <p:extLst>
      <p:ext uri="{BB962C8B-B14F-4D97-AF65-F5344CB8AC3E}">
        <p14:creationId xmlns:p14="http://schemas.microsoft.com/office/powerpoint/2010/main" val="33072666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181F8-AC65-800C-4912-442930A384D5}"/>
              </a:ext>
            </a:extLst>
          </p:cNvPr>
          <p:cNvSpPr>
            <a:spLocks noGrp="1"/>
          </p:cNvSpPr>
          <p:nvPr>
            <p:ph type="title"/>
          </p:nvPr>
        </p:nvSpPr>
        <p:spPr/>
        <p:txBody>
          <a:bodyPr/>
          <a:lstStyle/>
          <a:p>
            <a:r>
              <a:rPr lang="en-US" dirty="0"/>
              <a:t>Da Yuan Yin essential points</a:t>
            </a:r>
          </a:p>
        </p:txBody>
      </p:sp>
      <p:sp>
        <p:nvSpPr>
          <p:cNvPr id="3" name="Content Placeholder 2">
            <a:extLst>
              <a:ext uri="{FF2B5EF4-FFF2-40B4-BE49-F238E27FC236}">
                <a16:creationId xmlns:a16="http://schemas.microsoft.com/office/drawing/2014/main" id="{10A258F8-7EA2-D474-192C-E6ACAC8E64B0}"/>
              </a:ext>
            </a:extLst>
          </p:cNvPr>
          <p:cNvSpPr>
            <a:spLocks noGrp="1"/>
          </p:cNvSpPr>
          <p:nvPr>
            <p:ph idx="1"/>
          </p:nvPr>
        </p:nvSpPr>
        <p:spPr/>
        <p:txBody>
          <a:bodyPr/>
          <a:lstStyle/>
          <a:p>
            <a:pPr marL="457200" indent="-457200">
              <a:buAutoNum type="arabicPeriod"/>
            </a:pPr>
            <a:r>
              <a:rPr lang="en-US" dirty="0"/>
              <a:t>Heavy emphasis, thick white tongue coating like amassed powder. Front of the tongue coating is white and thick. When tongue is curled up, can see deep red sublingual, illustrating internally has red, in the blood layer, which is latent evil </a:t>
            </a:r>
          </a:p>
          <a:p>
            <a:pPr marL="0" indent="0">
              <a:buNone/>
            </a:pPr>
            <a:r>
              <a:rPr lang="en-US" dirty="0"/>
              <a:t>Can add Zhi mu, Da </a:t>
            </a:r>
            <a:r>
              <a:rPr lang="en-US" dirty="0" err="1"/>
              <a:t>huang</a:t>
            </a:r>
            <a:r>
              <a:rPr lang="en-US" dirty="0"/>
              <a:t>, or Shi </a:t>
            </a:r>
            <a:r>
              <a:rPr lang="en-US" dirty="0" err="1"/>
              <a:t>gao</a:t>
            </a:r>
            <a:r>
              <a:rPr lang="en-US" dirty="0"/>
              <a:t> depending on the manifestation or where the evil is emerging</a:t>
            </a:r>
          </a:p>
          <a:p>
            <a:pPr marL="0" indent="0">
              <a:buNone/>
            </a:pPr>
            <a:r>
              <a:rPr lang="en-US" dirty="0"/>
              <a:t>Heavily use Yi </a:t>
            </a:r>
            <a:r>
              <a:rPr lang="en-US" dirty="0" err="1"/>
              <a:t>yi</a:t>
            </a:r>
            <a:r>
              <a:rPr lang="en-US" dirty="0"/>
              <a:t> ren for increased effect  </a:t>
            </a:r>
          </a:p>
          <a:p>
            <a:pPr marL="0" indent="0">
              <a:buNone/>
            </a:pPr>
            <a:r>
              <a:rPr lang="en-US" dirty="0"/>
              <a:t>Mo Yuan belong to </a:t>
            </a:r>
            <a:r>
              <a:rPr lang="en-US" dirty="0" err="1"/>
              <a:t>shaoyang</a:t>
            </a:r>
            <a:r>
              <a:rPr lang="en-US" dirty="0"/>
              <a:t>, operating through </a:t>
            </a:r>
            <a:r>
              <a:rPr lang="en-US" dirty="0" err="1"/>
              <a:t>Jueyin</a:t>
            </a:r>
            <a:r>
              <a:rPr lang="en-US" dirty="0"/>
              <a:t> qi. Anatomically relating to internal structures such as the fatty </a:t>
            </a:r>
            <a:r>
              <a:rPr lang="en-US" dirty="0" err="1"/>
              <a:t>omentum</a:t>
            </a:r>
            <a:r>
              <a:rPr lang="en-US" dirty="0"/>
              <a:t> </a:t>
            </a:r>
            <a:r>
              <a:rPr lang="zh-CN" altLang="en-US" dirty="0"/>
              <a:t>脂網膜</a:t>
            </a:r>
            <a:endParaRPr lang="en-US" altLang="zh-CN" dirty="0"/>
          </a:p>
          <a:p>
            <a:pPr marL="0" indent="0">
              <a:buNone/>
            </a:pPr>
            <a:r>
              <a:rPr lang="en-US" dirty="0"/>
              <a:t>This formula is also applicable for latent damp heat in </a:t>
            </a:r>
            <a:r>
              <a:rPr lang="en-US" dirty="0" err="1"/>
              <a:t>Taiyin</a:t>
            </a:r>
            <a:r>
              <a:rPr lang="en-US" dirty="0"/>
              <a:t>. </a:t>
            </a:r>
            <a:r>
              <a:rPr lang="en-US" dirty="0" err="1"/>
              <a:t>Taiyin</a:t>
            </a:r>
            <a:r>
              <a:rPr lang="en-US" dirty="0"/>
              <a:t> governs Qi,  if </a:t>
            </a:r>
            <a:r>
              <a:rPr lang="en-US" dirty="0" err="1"/>
              <a:t>Taiyin</a:t>
            </a:r>
            <a:r>
              <a:rPr lang="en-US" dirty="0"/>
              <a:t> is vacuous, add Huang qi and Tai zi </a:t>
            </a:r>
            <a:r>
              <a:rPr lang="en-US" dirty="0" err="1"/>
              <a:t>shen</a:t>
            </a:r>
            <a:endParaRPr lang="en-US" dirty="0"/>
          </a:p>
        </p:txBody>
      </p:sp>
    </p:spTree>
    <p:extLst>
      <p:ext uri="{BB962C8B-B14F-4D97-AF65-F5344CB8AC3E}">
        <p14:creationId xmlns:p14="http://schemas.microsoft.com/office/powerpoint/2010/main" val="17034126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29881-AA70-113C-D45B-E7730402C372}"/>
              </a:ext>
            </a:extLst>
          </p:cNvPr>
          <p:cNvSpPr>
            <a:spLocks noGrp="1"/>
          </p:cNvSpPr>
          <p:nvPr>
            <p:ph type="title"/>
          </p:nvPr>
        </p:nvSpPr>
        <p:spPr/>
        <p:txBody>
          <a:bodyPr/>
          <a:lstStyle/>
          <a:p>
            <a:r>
              <a:rPr lang="en-US" dirty="0"/>
              <a:t>Hao QIN Qing Dan tang</a:t>
            </a:r>
          </a:p>
        </p:txBody>
      </p:sp>
      <p:sp>
        <p:nvSpPr>
          <p:cNvPr id="3" name="Content Placeholder 2">
            <a:extLst>
              <a:ext uri="{FF2B5EF4-FFF2-40B4-BE49-F238E27FC236}">
                <a16:creationId xmlns:a16="http://schemas.microsoft.com/office/drawing/2014/main" id="{814C3205-EAF5-5A01-647B-87063E80F845}"/>
              </a:ext>
            </a:extLst>
          </p:cNvPr>
          <p:cNvSpPr>
            <a:spLocks noGrp="1"/>
          </p:cNvSpPr>
          <p:nvPr>
            <p:ph idx="1"/>
          </p:nvPr>
        </p:nvSpPr>
        <p:spPr/>
        <p:txBody>
          <a:bodyPr/>
          <a:lstStyle/>
          <a:p>
            <a:r>
              <a:rPr lang="en-US" dirty="0"/>
              <a:t>Qing hao </a:t>
            </a:r>
            <a:r>
              <a:rPr lang="en-US" dirty="0" err="1"/>
              <a:t>nao</a:t>
            </a:r>
            <a:r>
              <a:rPr lang="en-US" dirty="0"/>
              <a:t> (volatile oil extract) 9g , Dan Zhu </a:t>
            </a:r>
            <a:r>
              <a:rPr lang="en-US" dirty="0" err="1"/>
              <a:t>ru</a:t>
            </a:r>
            <a:r>
              <a:rPr lang="en-US" dirty="0"/>
              <a:t> 9g, Xian Ban </a:t>
            </a:r>
            <a:r>
              <a:rPr lang="en-US" dirty="0" err="1"/>
              <a:t>xia</a:t>
            </a:r>
            <a:r>
              <a:rPr lang="en-US" dirty="0"/>
              <a:t> 4.5g, Chi fu ling 9g, Qing zi qin 9g, Sheng </a:t>
            </a:r>
            <a:r>
              <a:rPr lang="en-US" dirty="0" err="1"/>
              <a:t>zhi</a:t>
            </a:r>
            <a:r>
              <a:rPr lang="en-US" dirty="0"/>
              <a:t> </a:t>
            </a:r>
            <a:r>
              <a:rPr lang="en-US" dirty="0" err="1"/>
              <a:t>ke</a:t>
            </a:r>
            <a:r>
              <a:rPr lang="en-US" dirty="0"/>
              <a:t> 4.5,  Chen Guang Pi 4.5g, Bi </a:t>
            </a:r>
            <a:r>
              <a:rPr lang="en-US" dirty="0" err="1"/>
              <a:t>yu</a:t>
            </a:r>
            <a:r>
              <a:rPr lang="en-US" dirty="0"/>
              <a:t> </a:t>
            </a:r>
            <a:r>
              <a:rPr lang="en-US" dirty="0" err="1"/>
              <a:t>san</a:t>
            </a:r>
            <a:r>
              <a:rPr lang="en-US" dirty="0"/>
              <a:t> 9g (Hua </a:t>
            </a:r>
            <a:r>
              <a:rPr lang="en-US" dirty="0" err="1"/>
              <a:t>shi</a:t>
            </a:r>
            <a:r>
              <a:rPr lang="en-US" dirty="0"/>
              <a:t>, Qing </a:t>
            </a:r>
            <a:r>
              <a:rPr lang="en-US" dirty="0" err="1"/>
              <a:t>dai</a:t>
            </a:r>
            <a:r>
              <a:rPr lang="en-US" dirty="0"/>
              <a:t>, Gan </a:t>
            </a:r>
            <a:r>
              <a:rPr lang="en-US" dirty="0" err="1"/>
              <a:t>cao</a:t>
            </a:r>
            <a:r>
              <a:rPr lang="en-US" dirty="0"/>
              <a:t>)</a:t>
            </a:r>
          </a:p>
          <a:p>
            <a:pPr marL="0" indent="0">
              <a:buNone/>
            </a:pPr>
            <a:r>
              <a:rPr lang="en-US" dirty="0"/>
              <a:t>Indications: </a:t>
            </a:r>
            <a:r>
              <a:rPr lang="en-US" dirty="0" err="1"/>
              <a:t>Shaoyang</a:t>
            </a:r>
            <a:r>
              <a:rPr lang="en-US" dirty="0"/>
              <a:t> damp heat turbid </a:t>
            </a:r>
            <a:r>
              <a:rPr lang="en-US" dirty="0" err="1"/>
              <a:t>phllegm</a:t>
            </a:r>
            <a:r>
              <a:rPr lang="en-US" dirty="0"/>
              <a:t> pattern, cold heat like malaria, light cold, severe heat, bitter taste, chest oppression, vomiting sour digestive fluids, sometimes vomiting yellow saliva and sticky, and in extreme situations causes dry vomiting and hiccups, chest and hypochondrium distended pain, scanty yellow urination, red tongue and white greasy coating, occasionally showing mixed color patches, rapid pulse.</a:t>
            </a:r>
          </a:p>
          <a:p>
            <a:pPr marL="0" indent="0">
              <a:buNone/>
            </a:pPr>
            <a:r>
              <a:rPr lang="en-US" dirty="0"/>
              <a:t>HQQDT treats Latent pathogen warm disease shifting out Wen </a:t>
            </a:r>
            <a:r>
              <a:rPr lang="en-US" dirty="0" err="1"/>
              <a:t>bing</a:t>
            </a:r>
            <a:r>
              <a:rPr lang="en-US" dirty="0"/>
              <a:t>. Has distinct intermingled dampness. Hao qin qing dan tang primarily treats fever.  </a:t>
            </a:r>
          </a:p>
        </p:txBody>
      </p:sp>
    </p:spTree>
    <p:extLst>
      <p:ext uri="{BB962C8B-B14F-4D97-AF65-F5344CB8AC3E}">
        <p14:creationId xmlns:p14="http://schemas.microsoft.com/office/powerpoint/2010/main" val="14995305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71524-10A9-A043-E823-F4FBD6F297C8}"/>
              </a:ext>
            </a:extLst>
          </p:cNvPr>
          <p:cNvSpPr>
            <a:spLocks noGrp="1"/>
          </p:cNvSpPr>
          <p:nvPr>
            <p:ph type="title"/>
          </p:nvPr>
        </p:nvSpPr>
        <p:spPr/>
        <p:txBody>
          <a:bodyPr/>
          <a:lstStyle/>
          <a:p>
            <a:r>
              <a:rPr lang="en-US" dirty="0" err="1"/>
              <a:t>Jueyin</a:t>
            </a:r>
            <a:r>
              <a:rPr lang="en-US" dirty="0"/>
              <a:t> Rx</a:t>
            </a:r>
          </a:p>
        </p:txBody>
      </p:sp>
      <p:sp>
        <p:nvSpPr>
          <p:cNvPr id="3" name="Content Placeholder 2">
            <a:extLst>
              <a:ext uri="{FF2B5EF4-FFF2-40B4-BE49-F238E27FC236}">
                <a16:creationId xmlns:a16="http://schemas.microsoft.com/office/drawing/2014/main" id="{F651B316-95F9-F4DF-1961-5A3096167486}"/>
              </a:ext>
            </a:extLst>
          </p:cNvPr>
          <p:cNvSpPr>
            <a:spLocks noGrp="1"/>
          </p:cNvSpPr>
          <p:nvPr>
            <p:ph idx="1"/>
          </p:nvPr>
        </p:nvSpPr>
        <p:spPr/>
        <p:txBody>
          <a:bodyPr>
            <a:normAutofit lnSpcReduction="10000"/>
          </a:bodyPr>
          <a:lstStyle/>
          <a:p>
            <a:pPr marL="0" indent="0">
              <a:buNone/>
            </a:pPr>
            <a:r>
              <a:rPr lang="en-US" dirty="0"/>
              <a:t>One of the key formulas WXZ proposes for deep seated pathogens is Ma </a:t>
            </a:r>
            <a:r>
              <a:rPr lang="en-US" dirty="0" err="1"/>
              <a:t>huang</a:t>
            </a:r>
            <a:r>
              <a:rPr lang="en-US" dirty="0"/>
              <a:t> sheng ma tang</a:t>
            </a:r>
          </a:p>
          <a:p>
            <a:pPr marL="0" indent="0">
              <a:buNone/>
            </a:pPr>
            <a:r>
              <a:rPr lang="en-US" dirty="0"/>
              <a:t>SHL says</a:t>
            </a:r>
            <a:br>
              <a:rPr lang="en-US" dirty="0"/>
            </a:br>
            <a:r>
              <a:rPr lang="en-US" dirty="0"/>
              <a:t>“Cold damage, 6 or 7 days, after great precipitation, the </a:t>
            </a:r>
            <a:r>
              <a:rPr lang="en-US" dirty="0" err="1"/>
              <a:t>cun</a:t>
            </a:r>
            <a:r>
              <a:rPr lang="en-US" dirty="0"/>
              <a:t> pulse is deep and slow, the hands and feet have reversal cold, the lower pulse sections don’t arrive, the throat is uncomfortable, spitting blood and pus, with incessant diarrhea”</a:t>
            </a:r>
          </a:p>
          <a:p>
            <a:pPr marL="0" indent="0">
              <a:buNone/>
            </a:pPr>
            <a:r>
              <a:rPr lang="en-US" dirty="0"/>
              <a:t>Key characteristic of pulse: Faint and weak, and the patient complains of throat pain resembling injury, but not actual throat impediment. Or there is throat pain and diarrhea. </a:t>
            </a:r>
          </a:p>
          <a:p>
            <a:pPr marL="0" indent="0">
              <a:buNone/>
            </a:pPr>
            <a:r>
              <a:rPr lang="en-US" dirty="0"/>
              <a:t>Faint pulse indications </a:t>
            </a:r>
            <a:r>
              <a:rPr lang="en-US" dirty="0" err="1"/>
              <a:t>Shaoyin</a:t>
            </a:r>
            <a:r>
              <a:rPr lang="en-US" dirty="0"/>
              <a:t>. Weak pulse indicates </a:t>
            </a:r>
            <a:r>
              <a:rPr lang="en-US" dirty="0" err="1"/>
              <a:t>Taiyin</a:t>
            </a:r>
            <a:r>
              <a:rPr lang="en-US" dirty="0"/>
              <a:t>. Once transformed to heat, latent qi often presents as throat pain and diarrhea, hallmark of Fu </a:t>
            </a:r>
            <a:r>
              <a:rPr lang="en-US" dirty="0" err="1"/>
              <a:t>xie</a:t>
            </a:r>
            <a:r>
              <a:rPr lang="en-US" dirty="0"/>
              <a:t>  </a:t>
            </a:r>
          </a:p>
        </p:txBody>
      </p:sp>
    </p:spTree>
    <p:extLst>
      <p:ext uri="{BB962C8B-B14F-4D97-AF65-F5344CB8AC3E}">
        <p14:creationId xmlns:p14="http://schemas.microsoft.com/office/powerpoint/2010/main" val="13360573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C2F66-7926-82C4-36AF-38257A76754A}"/>
              </a:ext>
            </a:extLst>
          </p:cNvPr>
          <p:cNvSpPr>
            <a:spLocks noGrp="1"/>
          </p:cNvSpPr>
          <p:nvPr>
            <p:ph type="title"/>
          </p:nvPr>
        </p:nvSpPr>
        <p:spPr/>
        <p:txBody>
          <a:bodyPr/>
          <a:lstStyle/>
          <a:p>
            <a:r>
              <a:rPr lang="en-US" dirty="0"/>
              <a:t>MHSMT ingredients</a:t>
            </a:r>
          </a:p>
        </p:txBody>
      </p:sp>
      <p:sp>
        <p:nvSpPr>
          <p:cNvPr id="3" name="Content Placeholder 2">
            <a:extLst>
              <a:ext uri="{FF2B5EF4-FFF2-40B4-BE49-F238E27FC236}">
                <a16:creationId xmlns:a16="http://schemas.microsoft.com/office/drawing/2014/main" id="{7B2949D4-9B42-B49F-4323-E2DFCE1E95A0}"/>
              </a:ext>
            </a:extLst>
          </p:cNvPr>
          <p:cNvSpPr>
            <a:spLocks noGrp="1"/>
          </p:cNvSpPr>
          <p:nvPr>
            <p:ph idx="1"/>
          </p:nvPr>
        </p:nvSpPr>
        <p:spPr/>
        <p:txBody>
          <a:bodyPr/>
          <a:lstStyle/>
          <a:p>
            <a:r>
              <a:rPr lang="en-US" dirty="0"/>
              <a:t>Ma </a:t>
            </a:r>
            <a:r>
              <a:rPr lang="en-US" dirty="0" err="1"/>
              <a:t>huang</a:t>
            </a:r>
            <a:r>
              <a:rPr lang="en-US" dirty="0"/>
              <a:t>, Sheng ma, Dang </a:t>
            </a:r>
            <a:r>
              <a:rPr lang="en-US" dirty="0" err="1"/>
              <a:t>gui</a:t>
            </a:r>
            <a:r>
              <a:rPr lang="en-US" dirty="0"/>
              <a:t>, Zhi mu, Huang qin, Tian men dong, Yu </a:t>
            </a:r>
            <a:r>
              <a:rPr lang="en-US" dirty="0" err="1"/>
              <a:t>zhu</a:t>
            </a:r>
            <a:r>
              <a:rPr lang="en-US" dirty="0"/>
              <a:t>, Shao </a:t>
            </a:r>
            <a:r>
              <a:rPr lang="en-US" dirty="0" err="1"/>
              <a:t>yao</a:t>
            </a:r>
            <a:r>
              <a:rPr lang="en-US" dirty="0"/>
              <a:t>, Gui </a:t>
            </a:r>
            <a:r>
              <a:rPr lang="en-US" dirty="0" err="1"/>
              <a:t>zhi</a:t>
            </a:r>
            <a:r>
              <a:rPr lang="en-US" dirty="0"/>
              <a:t>, Fu ling, Zhi </a:t>
            </a:r>
            <a:r>
              <a:rPr lang="en-US" dirty="0" err="1"/>
              <a:t>gan</a:t>
            </a:r>
            <a:r>
              <a:rPr lang="en-US" dirty="0"/>
              <a:t> </a:t>
            </a:r>
            <a:r>
              <a:rPr lang="en-US" dirty="0" err="1"/>
              <a:t>cao</a:t>
            </a:r>
            <a:r>
              <a:rPr lang="en-US" dirty="0"/>
              <a:t>, Shi Gao, Bai </a:t>
            </a:r>
            <a:r>
              <a:rPr lang="en-US" dirty="0" err="1"/>
              <a:t>zhu</a:t>
            </a:r>
            <a:r>
              <a:rPr lang="en-US" dirty="0"/>
              <a:t>, Gan jiang. </a:t>
            </a:r>
          </a:p>
          <a:p>
            <a:pPr marL="0" indent="0">
              <a:buNone/>
            </a:pPr>
            <a:r>
              <a:rPr lang="en-US" dirty="0"/>
              <a:t>Can go 10 grams across, but higher </a:t>
            </a:r>
            <a:r>
              <a:rPr lang="en-US" dirty="0" err="1"/>
              <a:t>shi</a:t>
            </a:r>
            <a:r>
              <a:rPr lang="en-US" dirty="0"/>
              <a:t> </a:t>
            </a:r>
            <a:r>
              <a:rPr lang="en-US" dirty="0" err="1"/>
              <a:t>gao</a:t>
            </a:r>
            <a:r>
              <a:rPr lang="en-US" dirty="0"/>
              <a:t> if pathogen is provoking febrile response. Go higher on Sheng ma to outthrust the pathogen. </a:t>
            </a:r>
          </a:p>
          <a:p>
            <a:pPr marL="0" indent="0">
              <a:buNone/>
            </a:pPr>
            <a:r>
              <a:rPr lang="en-US" dirty="0"/>
              <a:t>If patient is weak, consider lower dosages by half or 1/3. </a:t>
            </a:r>
          </a:p>
          <a:p>
            <a:pPr marL="0" indent="0">
              <a:buNone/>
            </a:pPr>
            <a:endParaRPr lang="en-US" dirty="0"/>
          </a:p>
          <a:p>
            <a:pPr marL="0" indent="0">
              <a:buNone/>
            </a:pPr>
            <a:r>
              <a:rPr lang="en-US" dirty="0"/>
              <a:t>This formula encompasses Fundamental Fu </a:t>
            </a:r>
            <a:r>
              <a:rPr lang="en-US" dirty="0" err="1"/>
              <a:t>xie</a:t>
            </a:r>
            <a:r>
              <a:rPr lang="en-US" dirty="0"/>
              <a:t> strategy of </a:t>
            </a:r>
          </a:p>
          <a:p>
            <a:pPr marL="457200" indent="-457200">
              <a:buAutoNum type="arabicPeriod"/>
            </a:pPr>
            <a:r>
              <a:rPr lang="en-US" dirty="0"/>
              <a:t>Supplementation </a:t>
            </a:r>
            <a:r>
              <a:rPr lang="zh-CN" altLang="en-US" dirty="0"/>
              <a:t>補</a:t>
            </a:r>
            <a:endParaRPr lang="en-US" dirty="0"/>
          </a:p>
          <a:p>
            <a:pPr marL="457200" indent="-457200">
              <a:buAutoNum type="arabicPeriod"/>
            </a:pPr>
            <a:r>
              <a:rPr lang="en-US" dirty="0"/>
              <a:t>Clearing </a:t>
            </a:r>
            <a:r>
              <a:rPr lang="zh-CN" altLang="en-US" dirty="0"/>
              <a:t>瀉</a:t>
            </a:r>
            <a:endParaRPr lang="en-US" dirty="0"/>
          </a:p>
          <a:p>
            <a:pPr marL="457200" indent="-457200">
              <a:buAutoNum type="arabicPeriod"/>
            </a:pPr>
            <a:r>
              <a:rPr lang="en-US" dirty="0"/>
              <a:t>Supporting </a:t>
            </a:r>
            <a:r>
              <a:rPr lang="zh-CN" altLang="en-US" dirty="0"/>
              <a:t>托</a:t>
            </a:r>
            <a:r>
              <a:rPr lang="en-US" dirty="0"/>
              <a:t> </a:t>
            </a:r>
          </a:p>
          <a:p>
            <a:pPr marL="0" indent="0">
              <a:buNone/>
            </a:pPr>
            <a:endParaRPr lang="en-US" dirty="0"/>
          </a:p>
        </p:txBody>
      </p:sp>
    </p:spTree>
    <p:extLst>
      <p:ext uri="{BB962C8B-B14F-4D97-AF65-F5344CB8AC3E}">
        <p14:creationId xmlns:p14="http://schemas.microsoft.com/office/powerpoint/2010/main" val="385505241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D895A-2AFB-1309-2638-5315CA1825B4}"/>
              </a:ext>
            </a:extLst>
          </p:cNvPr>
          <p:cNvSpPr>
            <a:spLocks noGrp="1"/>
          </p:cNvSpPr>
          <p:nvPr>
            <p:ph type="title"/>
          </p:nvPr>
        </p:nvSpPr>
        <p:spPr>
          <a:xfrm>
            <a:off x="2895600" y="764373"/>
            <a:ext cx="8610600" cy="1293028"/>
          </a:xfrm>
        </p:spPr>
        <p:txBody>
          <a:bodyPr>
            <a:normAutofit/>
          </a:bodyPr>
          <a:lstStyle/>
          <a:p>
            <a:r>
              <a:rPr lang="zh-CN" altLang="en-US" dirty="0"/>
              <a:t>上三黃 </a:t>
            </a:r>
            <a:r>
              <a:rPr lang="en-US" dirty="0"/>
              <a:t>Shang </a:t>
            </a:r>
            <a:r>
              <a:rPr lang="en-US" dirty="0" err="1"/>
              <a:t>san</a:t>
            </a:r>
            <a:r>
              <a:rPr lang="en-US" dirty="0"/>
              <a:t> </a:t>
            </a:r>
            <a:r>
              <a:rPr lang="en-US" dirty="0" err="1"/>
              <a:t>huang</a:t>
            </a:r>
            <a:endParaRPr lang="en-US" dirty="0"/>
          </a:p>
        </p:txBody>
      </p:sp>
      <p:sp>
        <p:nvSpPr>
          <p:cNvPr id="3" name="Content Placeholder 2">
            <a:extLst>
              <a:ext uri="{FF2B5EF4-FFF2-40B4-BE49-F238E27FC236}">
                <a16:creationId xmlns:a16="http://schemas.microsoft.com/office/drawing/2014/main" id="{2490492C-498C-8C46-0FDC-D2570567AAA1}"/>
              </a:ext>
            </a:extLst>
          </p:cNvPr>
          <p:cNvSpPr>
            <a:spLocks noGrp="1"/>
          </p:cNvSpPr>
          <p:nvPr>
            <p:ph idx="1"/>
          </p:nvPr>
        </p:nvSpPr>
        <p:spPr>
          <a:xfrm>
            <a:off x="677333" y="2194560"/>
            <a:ext cx="5816600" cy="4024125"/>
          </a:xfrm>
        </p:spPr>
        <p:txBody>
          <a:bodyPr>
            <a:normAutofit fontScale="85000" lnSpcReduction="20000"/>
          </a:bodyPr>
          <a:lstStyle/>
          <a:p>
            <a:pPr marL="0" indent="0">
              <a:buNone/>
            </a:pPr>
            <a:r>
              <a:rPr lang="en-US" dirty="0"/>
              <a:t>Upper three yellows (Tian </a:t>
            </a:r>
            <a:r>
              <a:rPr lang="en-US" dirty="0" err="1"/>
              <a:t>huang</a:t>
            </a:r>
            <a:r>
              <a:rPr lang="en-US" dirty="0"/>
              <a:t>, Ming Huang, Qi Huang) 88.12-88.14</a:t>
            </a:r>
          </a:p>
          <a:p>
            <a:pPr marL="0" indent="0">
              <a:buNone/>
            </a:pPr>
            <a:r>
              <a:rPr lang="en-US" dirty="0"/>
              <a:t>Per Second Generation disciple, Liu Yi, “Master Tung emphasized Yin channels located in a line. Its effects depends on both the vertical positioning and depth of the needling. Yang channels are spread out over an area, more like the size of a postage stamp, needle accuracy does not need to be fixed” </a:t>
            </a:r>
          </a:p>
          <a:p>
            <a:pPr marL="0" indent="0">
              <a:buNone/>
            </a:pPr>
            <a:r>
              <a:rPr lang="en-US" dirty="0"/>
              <a:t>Shang </a:t>
            </a:r>
            <a:r>
              <a:rPr lang="en-US" dirty="0" err="1"/>
              <a:t>san</a:t>
            </a:r>
            <a:r>
              <a:rPr lang="en-US" dirty="0"/>
              <a:t> </a:t>
            </a:r>
            <a:r>
              <a:rPr lang="en-US" dirty="0" err="1"/>
              <a:t>huang</a:t>
            </a:r>
            <a:r>
              <a:rPr lang="en-US" dirty="0"/>
              <a:t> is on Foot </a:t>
            </a:r>
            <a:r>
              <a:rPr lang="en-US" dirty="0" err="1"/>
              <a:t>Jueyin</a:t>
            </a:r>
            <a:r>
              <a:rPr lang="en-US" dirty="0"/>
              <a:t>, but according to Master Tung covers three Zang. According to Chen Du Ren, Shang </a:t>
            </a:r>
            <a:r>
              <a:rPr lang="en-US" dirty="0" err="1"/>
              <a:t>san</a:t>
            </a:r>
            <a:r>
              <a:rPr lang="en-US" dirty="0"/>
              <a:t> </a:t>
            </a:r>
            <a:r>
              <a:rPr lang="en-US" dirty="0" err="1"/>
              <a:t>huang</a:t>
            </a:r>
            <a:r>
              <a:rPr lang="en-US" dirty="0"/>
              <a:t> encompasses Trapezoidal needling technique </a:t>
            </a:r>
            <a:r>
              <a:rPr lang="zh-CN" altLang="en-US" dirty="0"/>
              <a:t>梯子針法</a:t>
            </a:r>
            <a:r>
              <a:rPr lang="en-US" altLang="zh-CN" dirty="0"/>
              <a:t>. This technique resembles a ladder or trapezoid, and the effectiveness is influenced by the depth of insertion </a:t>
            </a:r>
            <a:endParaRPr lang="en-US" dirty="0"/>
          </a:p>
        </p:txBody>
      </p:sp>
      <p:pic>
        <p:nvPicPr>
          <p:cNvPr id="4" name="Picture 3">
            <a:extLst>
              <a:ext uri="{FF2B5EF4-FFF2-40B4-BE49-F238E27FC236}">
                <a16:creationId xmlns:a16="http://schemas.microsoft.com/office/drawing/2014/main" id="{39B2E06C-8588-5D77-56F4-7ED9F721B6FE}"/>
              </a:ext>
            </a:extLst>
          </p:cNvPr>
          <p:cNvPicPr>
            <a:picLocks noChangeAspect="1"/>
          </p:cNvPicPr>
          <p:nvPr/>
        </p:nvPicPr>
        <p:blipFill>
          <a:blip r:embed="rId2"/>
          <a:srcRect t="17194" r="-2" b="24226"/>
          <a:stretch/>
        </p:blipFill>
        <p:spPr>
          <a:xfrm>
            <a:off x="6985000" y="2501159"/>
            <a:ext cx="4521200" cy="3410926"/>
          </a:xfrm>
          <a:prstGeom prst="rect">
            <a:avLst/>
          </a:prstGeom>
        </p:spPr>
      </p:pic>
    </p:spTree>
    <p:extLst>
      <p:ext uri="{BB962C8B-B14F-4D97-AF65-F5344CB8AC3E}">
        <p14:creationId xmlns:p14="http://schemas.microsoft.com/office/powerpoint/2010/main" val="262498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2E0AE-52C4-E184-04E2-564400751D58}"/>
              </a:ext>
            </a:extLst>
          </p:cNvPr>
          <p:cNvSpPr>
            <a:spLocks noGrp="1"/>
          </p:cNvSpPr>
          <p:nvPr>
            <p:ph type="title"/>
          </p:nvPr>
        </p:nvSpPr>
        <p:spPr>
          <a:xfrm>
            <a:off x="685799" y="764373"/>
            <a:ext cx="3977639" cy="1600200"/>
          </a:xfrm>
        </p:spPr>
        <p:txBody>
          <a:bodyPr anchor="b">
            <a:normAutofit/>
          </a:bodyPr>
          <a:lstStyle/>
          <a:p>
            <a:pPr algn="l"/>
            <a:r>
              <a:rPr lang="en-US" sz="3200"/>
              <a:t>Shang san huang continued</a:t>
            </a:r>
          </a:p>
        </p:txBody>
      </p:sp>
      <p:sp>
        <p:nvSpPr>
          <p:cNvPr id="3" name="Content Placeholder 2">
            <a:extLst>
              <a:ext uri="{FF2B5EF4-FFF2-40B4-BE49-F238E27FC236}">
                <a16:creationId xmlns:a16="http://schemas.microsoft.com/office/drawing/2014/main" id="{C08882A8-52AA-ED44-4A89-FF9672BA4287}"/>
              </a:ext>
            </a:extLst>
          </p:cNvPr>
          <p:cNvSpPr>
            <a:spLocks noGrp="1"/>
          </p:cNvSpPr>
          <p:nvPr>
            <p:ph idx="1"/>
          </p:nvPr>
        </p:nvSpPr>
        <p:spPr>
          <a:xfrm>
            <a:off x="685800" y="2364573"/>
            <a:ext cx="3977639" cy="3854112"/>
          </a:xfrm>
        </p:spPr>
        <p:txBody>
          <a:bodyPr>
            <a:normAutofit/>
          </a:bodyPr>
          <a:lstStyle/>
          <a:p>
            <a:pPr marL="0" indent="0">
              <a:buNone/>
            </a:pPr>
            <a:r>
              <a:rPr lang="en-US" sz="1600"/>
              <a:t>The anatomical layers of the Three yellows corresponds as followed: </a:t>
            </a:r>
          </a:p>
          <a:p>
            <a:pPr marL="0" indent="0">
              <a:buNone/>
            </a:pPr>
            <a:r>
              <a:rPr lang="en-US" sz="1600"/>
              <a:t>The superficial layer corresponds to the Auxiliary aspect of the Kidney </a:t>
            </a:r>
          </a:p>
          <a:p>
            <a:pPr marL="0" indent="0">
              <a:buNone/>
            </a:pPr>
            <a:r>
              <a:rPr lang="en-US" sz="1600"/>
              <a:t>The Middle layer corresponds to the Liver </a:t>
            </a:r>
          </a:p>
          <a:p>
            <a:pPr marL="0" indent="0">
              <a:buNone/>
            </a:pPr>
            <a:r>
              <a:rPr lang="en-US" sz="1600"/>
              <a:t>The deep layer corresponds to the Heart </a:t>
            </a:r>
          </a:p>
          <a:p>
            <a:pPr marL="0" indent="0">
              <a:buNone/>
            </a:pPr>
            <a:r>
              <a:rPr lang="en-US" sz="1600"/>
              <a:t>While other disciples like Hu Wen Zhi have given a different schematic, this is based off Master Tung’s original work. </a:t>
            </a:r>
          </a:p>
          <a:p>
            <a:pPr marL="0" indent="0">
              <a:buNone/>
            </a:pPr>
            <a:endParaRPr lang="en-US" sz="1600"/>
          </a:p>
        </p:txBody>
      </p:sp>
      <p:sp useBgFill="1">
        <p:nvSpPr>
          <p:cNvPr id="9" name="Rectangle 8">
            <a:extLst>
              <a:ext uri="{FF2B5EF4-FFF2-40B4-BE49-F238E27FC236}">
                <a16:creationId xmlns:a16="http://schemas.microsoft.com/office/drawing/2014/main" id="{8D25211A-4CA0-4B53-82BB-1EE7C7F3C7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51379" y="0"/>
            <a:ext cx="724061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2E8AE09-BA8B-54B6-63BE-B01CDBBE1E34}"/>
              </a:ext>
            </a:extLst>
          </p:cNvPr>
          <p:cNvPicPr>
            <a:picLocks noChangeAspect="1"/>
          </p:cNvPicPr>
          <p:nvPr/>
        </p:nvPicPr>
        <p:blipFill>
          <a:blip r:embed="rId2"/>
          <a:srcRect t="434" r="2" b="2"/>
          <a:stretch/>
        </p:blipFill>
        <p:spPr>
          <a:xfrm>
            <a:off x="5304147" y="10"/>
            <a:ext cx="6887853" cy="6857990"/>
          </a:xfrm>
          <a:prstGeom prst="rect">
            <a:avLst/>
          </a:prstGeom>
        </p:spPr>
      </p:pic>
    </p:spTree>
    <p:extLst>
      <p:ext uri="{BB962C8B-B14F-4D97-AF65-F5344CB8AC3E}">
        <p14:creationId xmlns:p14="http://schemas.microsoft.com/office/powerpoint/2010/main" val="104257116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4BC76-D34E-AB87-6963-BE23616FA84D}"/>
              </a:ext>
            </a:extLst>
          </p:cNvPr>
          <p:cNvSpPr>
            <a:spLocks noGrp="1"/>
          </p:cNvSpPr>
          <p:nvPr>
            <p:ph type="title"/>
          </p:nvPr>
        </p:nvSpPr>
        <p:spPr>
          <a:xfrm>
            <a:off x="2895600" y="764373"/>
            <a:ext cx="8610600" cy="1293028"/>
          </a:xfrm>
        </p:spPr>
        <p:txBody>
          <a:bodyPr>
            <a:normAutofit/>
          </a:bodyPr>
          <a:lstStyle/>
          <a:p>
            <a:r>
              <a:rPr lang="en-US"/>
              <a:t>Li Gou </a:t>
            </a:r>
            <a:r>
              <a:rPr lang="zh-CN" altLang="en-US"/>
              <a:t>蠡溝</a:t>
            </a:r>
            <a:endParaRPr lang="en-US" dirty="0"/>
          </a:p>
        </p:txBody>
      </p:sp>
      <p:sp>
        <p:nvSpPr>
          <p:cNvPr id="3" name="Content Placeholder 2">
            <a:extLst>
              <a:ext uri="{FF2B5EF4-FFF2-40B4-BE49-F238E27FC236}">
                <a16:creationId xmlns:a16="http://schemas.microsoft.com/office/drawing/2014/main" id="{808D9699-1CDD-FACC-EA12-61667C169037}"/>
              </a:ext>
            </a:extLst>
          </p:cNvPr>
          <p:cNvSpPr>
            <a:spLocks noGrp="1"/>
          </p:cNvSpPr>
          <p:nvPr>
            <p:ph idx="1"/>
          </p:nvPr>
        </p:nvSpPr>
        <p:spPr>
          <a:xfrm>
            <a:off x="677333" y="2194560"/>
            <a:ext cx="5816600" cy="4024125"/>
          </a:xfrm>
        </p:spPr>
        <p:txBody>
          <a:bodyPr>
            <a:normAutofit fontScale="77500" lnSpcReduction="20000"/>
          </a:bodyPr>
          <a:lstStyle/>
          <a:p>
            <a:r>
              <a:rPr lang="en-US" dirty="0"/>
              <a:t>Foot </a:t>
            </a:r>
            <a:r>
              <a:rPr lang="en-US" dirty="0" err="1"/>
              <a:t>Jueyin</a:t>
            </a:r>
            <a:r>
              <a:rPr lang="en-US" dirty="0"/>
              <a:t> Luo point/ Liver 5</a:t>
            </a:r>
          </a:p>
          <a:p>
            <a:pPr marL="0" indent="0">
              <a:buNone/>
            </a:pPr>
            <a:r>
              <a:rPr lang="en-US" dirty="0"/>
              <a:t>It diverges to connect to Foot </a:t>
            </a:r>
            <a:r>
              <a:rPr lang="en-US" dirty="0" err="1"/>
              <a:t>Shaoyang</a:t>
            </a:r>
            <a:r>
              <a:rPr lang="en-US" dirty="0"/>
              <a:t> (KEY aspect)</a:t>
            </a:r>
          </a:p>
          <a:p>
            <a:pPr marL="0" indent="0">
              <a:buNone/>
            </a:pPr>
            <a:r>
              <a:rPr lang="en-US" dirty="0"/>
              <a:t>While this point has many indications relating to the lower burner, particularly the genitalia, such as itching of the scrotum, leukorrhea, genital swelling, genital twitching, lower abdomen swelling, </a:t>
            </a:r>
            <a:r>
              <a:rPr lang="en-US" dirty="0" err="1"/>
              <a:t>shan</a:t>
            </a:r>
            <a:r>
              <a:rPr lang="en-US" dirty="0"/>
              <a:t>-mounting, persistent erection, urinary difficulty, burning sensation in the throat as if a mass of flesh is trying to come out, stiff bac that one cannot bend back or </a:t>
            </a:r>
            <a:r>
              <a:rPr lang="en-US" dirty="0" err="1"/>
              <a:t>fotward</a:t>
            </a:r>
            <a:r>
              <a:rPr lang="en-US" dirty="0"/>
              <a:t>, etc.</a:t>
            </a:r>
          </a:p>
          <a:p>
            <a:pPr marL="0" indent="0">
              <a:buNone/>
            </a:pPr>
            <a:r>
              <a:rPr lang="en-US" dirty="0"/>
              <a:t>It can be used as a guiding point to hone into the blood level aspect of the </a:t>
            </a:r>
            <a:r>
              <a:rPr lang="en-US" dirty="0" err="1"/>
              <a:t>Jueyin</a:t>
            </a:r>
            <a:r>
              <a:rPr lang="en-US" dirty="0"/>
              <a:t>. </a:t>
            </a:r>
          </a:p>
          <a:p>
            <a:pPr marL="0" indent="0">
              <a:buNone/>
            </a:pPr>
            <a:r>
              <a:rPr lang="en-US" dirty="0"/>
              <a:t>He Pu Ren states that since Li Gou “is a Foot </a:t>
            </a:r>
            <a:r>
              <a:rPr lang="en-US" dirty="0" err="1"/>
              <a:t>jueyin</a:t>
            </a:r>
            <a:r>
              <a:rPr lang="en-US" dirty="0"/>
              <a:t> Luo point, it can drain damp heat of Liver and Gallbladder from the lower yin/ genitalia”. This damp heat can manifest in swelling, </a:t>
            </a:r>
            <a:r>
              <a:rPr lang="en-US"/>
              <a:t>and often mental tension.</a:t>
            </a:r>
            <a:endParaRPr lang="en-US" dirty="0"/>
          </a:p>
          <a:p>
            <a:pPr marL="0" indent="0">
              <a:buNone/>
            </a:pPr>
            <a:r>
              <a:rPr lang="en-US" dirty="0"/>
              <a:t> </a:t>
            </a:r>
          </a:p>
        </p:txBody>
      </p:sp>
      <p:pic>
        <p:nvPicPr>
          <p:cNvPr id="4" name="Picture 3">
            <a:extLst>
              <a:ext uri="{FF2B5EF4-FFF2-40B4-BE49-F238E27FC236}">
                <a16:creationId xmlns:a16="http://schemas.microsoft.com/office/drawing/2014/main" id="{E5B8AFFE-933F-E1A7-989C-EE3BB72D0105}"/>
              </a:ext>
            </a:extLst>
          </p:cNvPr>
          <p:cNvPicPr>
            <a:picLocks noChangeAspect="1"/>
          </p:cNvPicPr>
          <p:nvPr/>
        </p:nvPicPr>
        <p:blipFill>
          <a:blip r:embed="rId2"/>
          <a:srcRect t="183"/>
          <a:stretch/>
        </p:blipFill>
        <p:spPr>
          <a:xfrm>
            <a:off x="6985000" y="2501159"/>
            <a:ext cx="4521200" cy="3410926"/>
          </a:xfrm>
          <a:prstGeom prst="rect">
            <a:avLst/>
          </a:prstGeom>
        </p:spPr>
      </p:pic>
    </p:spTree>
    <p:extLst>
      <p:ext uri="{BB962C8B-B14F-4D97-AF65-F5344CB8AC3E}">
        <p14:creationId xmlns:p14="http://schemas.microsoft.com/office/powerpoint/2010/main" val="126588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766DE-2085-8B4E-E6F7-0D66EF34EC22}"/>
              </a:ext>
            </a:extLst>
          </p:cNvPr>
          <p:cNvSpPr>
            <a:spLocks noGrp="1"/>
          </p:cNvSpPr>
          <p:nvPr>
            <p:ph type="title"/>
          </p:nvPr>
        </p:nvSpPr>
        <p:spPr>
          <a:xfrm>
            <a:off x="640080" y="1371600"/>
            <a:ext cx="5852160" cy="1097280"/>
          </a:xfrm>
        </p:spPr>
        <p:txBody>
          <a:bodyPr anchor="t">
            <a:normAutofit/>
          </a:bodyPr>
          <a:lstStyle/>
          <a:p>
            <a:r>
              <a:rPr lang="en-US"/>
              <a:t>Fu xie </a:t>
            </a:r>
            <a:r>
              <a:rPr lang="en-US" altLang="zh-CN"/>
              <a:t>discussion</a:t>
            </a:r>
            <a:endParaRPr lang="en-US" dirty="0"/>
          </a:p>
        </p:txBody>
      </p:sp>
      <p:sp>
        <p:nvSpPr>
          <p:cNvPr id="3" name="Content Placeholder 2">
            <a:extLst>
              <a:ext uri="{FF2B5EF4-FFF2-40B4-BE49-F238E27FC236}">
                <a16:creationId xmlns:a16="http://schemas.microsoft.com/office/drawing/2014/main" id="{84C98673-AF35-1933-2568-5034E85123E2}"/>
              </a:ext>
            </a:extLst>
          </p:cNvPr>
          <p:cNvSpPr>
            <a:spLocks noGrp="1"/>
          </p:cNvSpPr>
          <p:nvPr>
            <p:ph idx="1"/>
          </p:nvPr>
        </p:nvSpPr>
        <p:spPr>
          <a:xfrm>
            <a:off x="640080" y="2633236"/>
            <a:ext cx="5852160" cy="3664685"/>
          </a:xfrm>
        </p:spPr>
        <p:txBody>
          <a:bodyPr>
            <a:normAutofit fontScale="85000" lnSpcReduction="20000"/>
          </a:bodyPr>
          <a:lstStyle/>
          <a:p>
            <a:pPr marL="0" indent="0">
              <a:lnSpc>
                <a:spcPct val="110000"/>
              </a:lnSpc>
              <a:buNone/>
            </a:pPr>
            <a:r>
              <a:rPr lang="en-US" dirty="0"/>
              <a:t>While Fu Xie is often seen as an essential component of Warm disease studies  </a:t>
            </a:r>
            <a:r>
              <a:rPr lang="zh-CN" altLang="en-US" dirty="0"/>
              <a:t>溫病學</a:t>
            </a:r>
            <a:r>
              <a:rPr lang="en-US" altLang="zh-CN" dirty="0"/>
              <a:t>, its scope is far beyond that of warm diseases. The character for Fu </a:t>
            </a:r>
            <a:r>
              <a:rPr lang="zh-CN" altLang="en-US" dirty="0"/>
              <a:t>伏 </a:t>
            </a:r>
            <a:r>
              <a:rPr lang="en-US" altLang="zh-CN" dirty="0"/>
              <a:t>is that of a dog </a:t>
            </a:r>
            <a:r>
              <a:rPr lang="zh-CN" altLang="en-US" dirty="0"/>
              <a:t>犬</a:t>
            </a:r>
            <a:r>
              <a:rPr lang="en-US" altLang="zh-CN" dirty="0"/>
              <a:t> prostrating underneath a human </a:t>
            </a:r>
            <a:r>
              <a:rPr lang="zh-CN" altLang="en-US" dirty="0"/>
              <a:t>人</a:t>
            </a:r>
            <a:endParaRPr lang="en-US" altLang="zh-CN" dirty="0"/>
          </a:p>
          <a:p>
            <a:pPr marL="0" indent="0">
              <a:lnSpc>
                <a:spcPct val="110000"/>
              </a:lnSpc>
              <a:buNone/>
            </a:pPr>
            <a:r>
              <a:rPr lang="en-US" dirty="0"/>
              <a:t>Latent pathogen framework is clinically used to trea</a:t>
            </a:r>
            <a:r>
              <a:rPr lang="en-US" altLang="zh-CN" dirty="0"/>
              <a:t>t</a:t>
            </a:r>
            <a:r>
              <a:rPr lang="en-US" dirty="0"/>
              <a:t> Greatly difficult diseases </a:t>
            </a:r>
            <a:r>
              <a:rPr lang="zh-CN" altLang="en-US" dirty="0"/>
              <a:t>大疑難病</a:t>
            </a:r>
            <a:r>
              <a:rPr lang="en-US" altLang="zh-CN" dirty="0"/>
              <a:t>, such as chronic bacterial infections, chronic viral infections, autoimmune diseases, allergic diseases, malignant tumors, etc. Many diseases that Western medicine views as incurable or even untreatable. As long as the disease fits under the Fu </a:t>
            </a:r>
            <a:r>
              <a:rPr lang="en-US" altLang="zh-CN" dirty="0" err="1"/>
              <a:t>xie</a:t>
            </a:r>
            <a:r>
              <a:rPr lang="en-US" altLang="zh-CN" dirty="0"/>
              <a:t> characteristics </a:t>
            </a:r>
          </a:p>
          <a:p>
            <a:pPr marL="0" indent="0">
              <a:lnSpc>
                <a:spcPct val="110000"/>
              </a:lnSpc>
              <a:buNone/>
            </a:pPr>
            <a:endParaRPr lang="en-US" dirty="0"/>
          </a:p>
        </p:txBody>
      </p:sp>
      <p:pic>
        <p:nvPicPr>
          <p:cNvPr id="1026" name="Picture 2">
            <a:extLst>
              <a:ext uri="{FF2B5EF4-FFF2-40B4-BE49-F238E27FC236}">
                <a16:creationId xmlns:a16="http://schemas.microsoft.com/office/drawing/2014/main" id="{97EDAE6F-7F8F-3032-69FA-21C09EC895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50206" y="443883"/>
            <a:ext cx="1535837" cy="147635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380C526-F223-E9D3-4901-B0846EC27A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0205" y="2095129"/>
            <a:ext cx="1535838" cy="98194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9D1477BF-BFF7-9C77-5A5F-44CF2B68FE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1227" y="5423534"/>
            <a:ext cx="1464815" cy="11459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D2DBAC3-C385-8E5F-3087-1FFFB3A8BC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50205" y="4190547"/>
            <a:ext cx="1535838" cy="10287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D166D180-1167-03AF-926D-937A4EBD55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0205" y="3194323"/>
            <a:ext cx="1535838" cy="916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289462"/>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 dockstate="right" visibility="0" width="525" row="1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C545208-C325-45A8-93B9-AA9BEA1697F7}">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7DA54107-C11F-40C8-91F1-14CB86D93DCD}">
  <we:reference id="wa200007130" version="1.0.0.1" store="en-US" storeType="OMEX"/>
  <we:alternateReferences>
    <we:reference id="wa200007130" version="1.0.0.1" store="wa20000713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TM04033937[[fn=Vapor Trail]]</Template>
  <TotalTime>40473</TotalTime>
  <Words>12076</Words>
  <Application>Microsoft Office PowerPoint</Application>
  <PresentationFormat>Widescreen</PresentationFormat>
  <Paragraphs>505</Paragraphs>
  <Slides>89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89</vt:i4>
      </vt:variant>
    </vt:vector>
  </HeadingPairs>
  <TitlesOfParts>
    <vt:vector size="93" baseType="lpstr">
      <vt:lpstr>Aptos</vt:lpstr>
      <vt:lpstr>Arial</vt:lpstr>
      <vt:lpstr>Century Gothic</vt:lpstr>
      <vt:lpstr>Vapor Trail</vt:lpstr>
      <vt:lpstr>Autoimmune Series: R.A. and Fibromyalgia </vt:lpstr>
      <vt:lpstr>What is Autoimmune disease?</vt:lpstr>
      <vt:lpstr>Rheumatoid arthritis and Fibromyalgia </vt:lpstr>
      <vt:lpstr>Fu Xie 伏邪</vt:lpstr>
      <vt:lpstr>失精 Loss of essence</vt:lpstr>
      <vt:lpstr>PowerPoint Presentation</vt:lpstr>
      <vt:lpstr>Wen bing yan jiu: Fu xie” </vt:lpstr>
      <vt:lpstr>顽症 Intractable illnesses</vt:lpstr>
      <vt:lpstr>Fu xie discussion</vt:lpstr>
      <vt:lpstr>Fu xie essential characteristic </vt:lpstr>
      <vt:lpstr>The 3 causes of latency</vt:lpstr>
      <vt:lpstr>Jueyin blood stasis</vt:lpstr>
      <vt:lpstr>Disease transmission distinction </vt:lpstr>
      <vt:lpstr>The Five Latent pathogens</vt:lpstr>
      <vt:lpstr>Liu Wan Su 劉完素   </vt:lpstr>
      <vt:lpstr> Transformation to Fire 化火</vt:lpstr>
      <vt:lpstr>Lesser Yang 少陽</vt:lpstr>
      <vt:lpstr>Shaoyang as pivot</vt:lpstr>
      <vt:lpstr>Hand and Foot Shaoyang</vt:lpstr>
      <vt:lpstr>Jueyin as a Nest</vt:lpstr>
      <vt:lpstr>Huan chao</vt:lpstr>
      <vt:lpstr>Fu Yuan/ Recover</vt:lpstr>
      <vt:lpstr>樞 Shu-Pivot/ Hinge</vt:lpstr>
      <vt:lpstr>San jiao history</vt:lpstr>
      <vt:lpstr>Huang Long Xiang  黃龍祥</vt:lpstr>
      <vt:lpstr>Neijing view </vt:lpstr>
      <vt:lpstr>Older Neijing Doctrine</vt:lpstr>
      <vt:lpstr>San jiao as three   </vt:lpstr>
      <vt:lpstr>San jiao synthesis</vt:lpstr>
      <vt:lpstr>Neijing conclusion</vt:lpstr>
      <vt:lpstr>Nanjing View</vt:lpstr>
      <vt:lpstr>Nanjing distinction</vt:lpstr>
      <vt:lpstr>Chong mai 衝脈  </vt:lpstr>
      <vt:lpstr>Ming Tang Jing 明堂經 </vt:lpstr>
      <vt:lpstr>Shan Fang Fang 删繁方</vt:lpstr>
      <vt:lpstr>Upper Jiao symptomatology</vt:lpstr>
      <vt:lpstr>Middle Jiao symptomatology</vt:lpstr>
      <vt:lpstr>Lower Jiao symptomatology</vt:lpstr>
      <vt:lpstr>Zhu Bing Yuan Hou Lun 諸病源候論 </vt:lpstr>
      <vt:lpstr>ZBYHL view</vt:lpstr>
      <vt:lpstr>Fu Xie disease characteristics</vt:lpstr>
      <vt:lpstr>Chronic disease 痼疾</vt:lpstr>
      <vt:lpstr>Xu lao 虛勞/ Vacuity taxation  </vt:lpstr>
      <vt:lpstr>Limitations of pattern diagnosis</vt:lpstr>
      <vt:lpstr>Return to disease differentiation 辯病 </vt:lpstr>
      <vt:lpstr>Interruption method 截斷法  </vt:lpstr>
      <vt:lpstr>Latent pathogen stages</vt:lpstr>
      <vt:lpstr>Latent pathogen complexity</vt:lpstr>
      <vt:lpstr>Latent pathogen proclivity </vt:lpstr>
      <vt:lpstr>Ti zhi 體質</vt:lpstr>
      <vt:lpstr>Chronic Diseases</vt:lpstr>
      <vt:lpstr>External contraction and recurrence</vt:lpstr>
      <vt:lpstr>7 emotions 七情</vt:lpstr>
      <vt:lpstr>Liver yang</vt:lpstr>
      <vt:lpstr>Exterior and pain</vt:lpstr>
      <vt:lpstr>Pain </vt:lpstr>
      <vt:lpstr>Bi syndrome pulses</vt:lpstr>
      <vt:lpstr>Shen and Pain</vt:lpstr>
      <vt:lpstr>Bao ci 報刺 </vt:lpstr>
      <vt:lpstr>Spaces between</vt:lpstr>
      <vt:lpstr>Shu stream</vt:lpstr>
      <vt:lpstr>Jian Zhong</vt:lpstr>
      <vt:lpstr>Si ma</vt:lpstr>
      <vt:lpstr>Mu Dou Mu liu</vt:lpstr>
      <vt:lpstr>Gut-Brain Axis</vt:lpstr>
      <vt:lpstr>Yin fire 陰火</vt:lpstr>
      <vt:lpstr>Jin Ying 金營  </vt:lpstr>
      <vt:lpstr>Pestilential wind 癘風</vt:lpstr>
      <vt:lpstr>Zhong Bai 中白</vt:lpstr>
      <vt:lpstr>San Cha San</vt:lpstr>
      <vt:lpstr>Wu Hu</vt:lpstr>
      <vt:lpstr>最新實用董氏針灸奇穴穴全集</vt:lpstr>
      <vt:lpstr>Wu Hu differentiation</vt:lpstr>
      <vt:lpstr>Immunosuppressant formula</vt:lpstr>
      <vt:lpstr>GZSYZMT pathomechanism</vt:lpstr>
      <vt:lpstr>GZSYZMT ingredients</vt:lpstr>
      <vt:lpstr>Shui qu 水曲</vt:lpstr>
      <vt:lpstr>Yangming body pain</vt:lpstr>
      <vt:lpstr>Heart body pain</vt:lpstr>
      <vt:lpstr>Shaoyang Shaoyin rx</vt:lpstr>
      <vt:lpstr>Huang qin tang </vt:lpstr>
      <vt:lpstr>Da yuan Yin</vt:lpstr>
      <vt:lpstr>Da Yuan Yin essential points</vt:lpstr>
      <vt:lpstr>Hao QIN Qing Dan tang</vt:lpstr>
      <vt:lpstr>Jueyin Rx</vt:lpstr>
      <vt:lpstr>MHSMT ingredients</vt:lpstr>
      <vt:lpstr>上三黃 Shang san huang</vt:lpstr>
      <vt:lpstr>Shang san huang continued</vt:lpstr>
      <vt:lpstr>Li Gou 蠡溝</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Ivan Zavala</dc:creator>
  <cp:lastModifiedBy>Ivan Zavala</cp:lastModifiedBy>
  <cp:revision>7</cp:revision>
  <dcterms:created xsi:type="dcterms:W3CDTF">2025-03-14T05:03:03Z</dcterms:created>
  <dcterms:modified xsi:type="dcterms:W3CDTF">2025-04-29T23:44:31Z</dcterms:modified>
</cp:coreProperties>
</file>